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9" r:id="rId3"/>
  </p:sldMasterIdLst>
  <p:notesMasterIdLst>
    <p:notesMasterId r:id="rId38"/>
  </p:notesMasterIdLst>
  <p:handoutMasterIdLst>
    <p:handoutMasterId r:id="rId39"/>
  </p:handoutMasterIdLst>
  <p:sldIdLst>
    <p:sldId id="256" r:id="rId4"/>
    <p:sldId id="386" r:id="rId5"/>
    <p:sldId id="387" r:id="rId6"/>
    <p:sldId id="341" r:id="rId7"/>
    <p:sldId id="329" r:id="rId8"/>
    <p:sldId id="364" r:id="rId9"/>
    <p:sldId id="365" r:id="rId10"/>
    <p:sldId id="373" r:id="rId11"/>
    <p:sldId id="392" r:id="rId12"/>
    <p:sldId id="343" r:id="rId13"/>
    <p:sldId id="378" r:id="rId14"/>
    <p:sldId id="368" r:id="rId15"/>
    <p:sldId id="321" r:id="rId16"/>
    <p:sldId id="326" r:id="rId17"/>
    <p:sldId id="323" r:id="rId18"/>
    <p:sldId id="324" r:id="rId19"/>
    <p:sldId id="388" r:id="rId20"/>
    <p:sldId id="376" r:id="rId21"/>
    <p:sldId id="377" r:id="rId22"/>
    <p:sldId id="390" r:id="rId23"/>
    <p:sldId id="391" r:id="rId24"/>
    <p:sldId id="394" r:id="rId25"/>
    <p:sldId id="393" r:id="rId26"/>
    <p:sldId id="389" r:id="rId27"/>
    <p:sldId id="395" r:id="rId28"/>
    <p:sldId id="396" r:id="rId29"/>
    <p:sldId id="398" r:id="rId30"/>
    <p:sldId id="397" r:id="rId31"/>
    <p:sldId id="379" r:id="rId32"/>
    <p:sldId id="399" r:id="rId33"/>
    <p:sldId id="327" r:id="rId34"/>
    <p:sldId id="334" r:id="rId35"/>
    <p:sldId id="381" r:id="rId36"/>
    <p:sldId id="32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B1D"/>
    <a:srgbClr val="2C993E"/>
    <a:srgbClr val="30B049"/>
    <a:srgbClr val="37BF4E"/>
    <a:srgbClr val="32F729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86"/>
    <p:restoredTop sz="96438"/>
  </p:normalViewPr>
  <p:slideViewPr>
    <p:cSldViewPr snapToGrid="0" snapToObjects="1" showGuides="1">
      <p:cViewPr varScale="1">
        <p:scale>
          <a:sx n="127" d="100"/>
          <a:sy n="127" d="100"/>
        </p:scale>
        <p:origin x="1384" y="184"/>
      </p:cViewPr>
      <p:guideLst>
        <p:guide orient="horz" pos="23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4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E11830-44B6-8C4D-8D46-FA70E49D0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E90C8-962D-E841-8310-C7450110F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8DD5E-63A8-AD41-92EF-392AFF0BFC8A}" type="datetimeFigureOut">
              <a:rPr lang="en-US" smtClean="0"/>
              <a:t>6/29/18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AD530-0ED8-3442-B292-737449F3AB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6ABDE-46B0-664F-8EDE-90F843473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7DC99-30EC-5546-9E1B-3C5E6F4FE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90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39DBC-0B0B-0D41-A06B-B0873510ABFA}" type="datetimeFigureOut">
              <a:rPr lang="en-US" smtClean="0"/>
              <a:t>6/29/18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86B56-1261-5A42-8A49-21ADA3CCA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3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86B56-1261-5A42-8A49-21ADA3CCA5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6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76E8-9706-4007-81DB-085CA9829FC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/>
              <a:t>Different techniques, plot with more and more results</a:t>
            </a:r>
          </a:p>
        </p:txBody>
      </p:sp>
    </p:spTree>
    <p:extLst>
      <p:ext uri="{BB962C8B-B14F-4D97-AF65-F5344CB8AC3E}">
        <p14:creationId xmlns:p14="http://schemas.microsoft.com/office/powerpoint/2010/main" val="122862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8" y="4963776"/>
            <a:ext cx="869206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Peter </a:t>
            </a:r>
            <a:r>
              <a:rPr lang="en-US" dirty="0" err="1"/>
              <a:t>Kammel</a:t>
            </a:r>
            <a:endParaRPr lang="en-US" dirty="0"/>
          </a:p>
          <a:p>
            <a:r>
              <a:rPr lang="en-US" dirty="0"/>
              <a:t>University of Washington and CENPA</a:t>
            </a:r>
          </a:p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49089" y="3931242"/>
            <a:ext cx="8692069" cy="82226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Precision Muon Physics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2" y="-31496"/>
            <a:ext cx="9147923" cy="1215403"/>
          </a:xfrm>
          <a:prstGeom prst="rect">
            <a:avLst/>
          </a:prstGeom>
        </p:spPr>
      </p:pic>
      <p:pic>
        <p:nvPicPr>
          <p:cNvPr id="12" name="Picture Placeholder 31" descr="Color-Seal_Green-Mark_SC_Horizontal.png">
            <a:extLst>
              <a:ext uri="{FF2B5EF4-FFF2-40B4-BE49-F238E27FC236}">
                <a16:creationId xmlns:a16="http://schemas.microsoft.com/office/drawing/2014/main" id="{991F5C86-3692-1844-91ED-CEB606DEC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782" b="-250782"/>
          <a:stretch>
            <a:fillRect/>
          </a:stretch>
        </p:blipFill>
        <p:spPr>
          <a:xfrm>
            <a:off x="6624361" y="4281453"/>
            <a:ext cx="1932410" cy="25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86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281"/>
            <a:ext cx="8229600" cy="90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5839"/>
            <a:ext cx="4038600" cy="54662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005839"/>
            <a:ext cx="4041648" cy="5466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1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660" y="1066468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74673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904872"/>
            <a:ext cx="4041648" cy="4567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904872"/>
            <a:ext cx="4041648" cy="4567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2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0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6198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4033644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5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2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10425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4000" y="1066800"/>
            <a:ext cx="4241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41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78650" y="63579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2AD9C2-CB29-8A40-93B7-489BF614C8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5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615" y="154515"/>
            <a:ext cx="8419797" cy="55770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9615" y="962528"/>
            <a:ext cx="8419797" cy="5439757"/>
          </a:xfrm>
          <a:prstGeom prst="rect">
            <a:avLst/>
          </a:prstGeom>
        </p:spPr>
        <p:txBody>
          <a:bodyPr lIns="0" tIns="0" rIns="0" bIns="0"/>
          <a:lstStyle>
            <a:lvl1pPr marL="230182" indent="-230182">
              <a:tabLst>
                <a:tab pos="166684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0041" indent="-228594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514338" indent="-171446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690545" indent="-61912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1802" y="6583034"/>
            <a:ext cx="6260399" cy="24287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2" y="6588622"/>
            <a:ext cx="1196295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June 29, 2018</a:t>
            </a:r>
          </a:p>
        </p:txBody>
      </p:sp>
    </p:spTree>
    <p:extLst>
      <p:ext uri="{BB962C8B-B14F-4D97-AF65-F5344CB8AC3E}">
        <p14:creationId xmlns:p14="http://schemas.microsoft.com/office/powerpoint/2010/main" val="68889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2" y="154515"/>
            <a:ext cx="8679581" cy="5577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962526"/>
            <a:ext cx="4267232" cy="5492736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1802" y="6583034"/>
            <a:ext cx="6260399" cy="24287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2" y="6588622"/>
            <a:ext cx="1196295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June 29, 2018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16DCD3-0F57-0F43-A320-506838AE0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49003" y="962526"/>
            <a:ext cx="4259179" cy="5459278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60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149088" y="4963776"/>
            <a:ext cx="869206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7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Peter </a:t>
            </a:r>
            <a:r>
              <a:rPr lang="en-US" dirty="0" err="1"/>
              <a:t>Kammel</a:t>
            </a:r>
            <a:endParaRPr lang="en-US" dirty="0"/>
          </a:p>
          <a:p>
            <a:r>
              <a:rPr lang="en-US" dirty="0"/>
              <a:t>University of Washington and CENPA</a:t>
            </a:r>
          </a:p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49089" y="3931242"/>
            <a:ext cx="8692069" cy="82226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Precision Muon Physics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2" y="-31496"/>
            <a:ext cx="9147923" cy="1215403"/>
          </a:xfrm>
          <a:prstGeom prst="rect">
            <a:avLst/>
          </a:prstGeom>
        </p:spPr>
      </p:pic>
      <p:pic>
        <p:nvPicPr>
          <p:cNvPr id="12" name="Picture Placeholder 31" descr="Color-Seal_Green-Mark_SC_Horizontal.png">
            <a:extLst>
              <a:ext uri="{FF2B5EF4-FFF2-40B4-BE49-F238E27FC236}">
                <a16:creationId xmlns:a16="http://schemas.microsoft.com/office/drawing/2014/main" id="{991F5C86-3692-1844-91ED-CEB606DEC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782" b="-250782"/>
          <a:stretch>
            <a:fillRect/>
          </a:stretch>
        </p:blipFill>
        <p:spPr>
          <a:xfrm>
            <a:off x="6624361" y="4281453"/>
            <a:ext cx="1932410" cy="25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0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22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615" y="154515"/>
            <a:ext cx="8419797" cy="55770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9615" y="962528"/>
            <a:ext cx="8419797" cy="5439757"/>
          </a:xfrm>
          <a:prstGeom prst="rect">
            <a:avLst/>
          </a:prstGeom>
        </p:spPr>
        <p:txBody>
          <a:bodyPr lIns="0" tIns="0" rIns="0" bIns="0"/>
          <a:lstStyle>
            <a:lvl1pPr marL="230182" indent="-230182">
              <a:tabLst>
                <a:tab pos="166684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0041" indent="-228594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514338" indent="-171446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690545" indent="-61912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858817" indent="-114297">
              <a:buFont typeface="Arial"/>
              <a:buChar char="•"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1802" y="6583034"/>
            <a:ext cx="6260399" cy="24287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2" y="6588622"/>
            <a:ext cx="1196295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Feb 23, 2018</a:t>
            </a:r>
          </a:p>
        </p:txBody>
      </p:sp>
    </p:spTree>
    <p:extLst>
      <p:ext uri="{BB962C8B-B14F-4D97-AF65-F5344CB8AC3E}">
        <p14:creationId xmlns:p14="http://schemas.microsoft.com/office/powerpoint/2010/main" val="151426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2" y="154515"/>
            <a:ext cx="8679581" cy="5577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962526"/>
            <a:ext cx="4267232" cy="5492736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1802" y="6583034"/>
            <a:ext cx="6260399" cy="24287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2" y="6588622"/>
            <a:ext cx="1196295" cy="23728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Feb 23, 2018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16DCD3-0F57-0F43-A320-506838AE04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49003" y="962526"/>
            <a:ext cx="4259179" cy="5459278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tabLst>
                <a:tab pos="104772" algn="l"/>
              </a:tabLs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-171446">
              <a:tabLst/>
              <a:defRPr sz="1800">
                <a:solidFill>
                  <a:schemeClr val="accent6">
                    <a:lumMod val="75000"/>
                  </a:schemeClr>
                </a:solidFill>
              </a:defRPr>
            </a:lvl2pPr>
            <a:lvl3pPr marL="457189" indent="-114297">
              <a:buFont typeface="Arial" charset="0"/>
              <a:buChar char="•"/>
              <a:tabLst/>
              <a:defRPr sz="1600">
                <a:solidFill>
                  <a:schemeClr val="accent2">
                    <a:lumMod val="50000"/>
                  </a:schemeClr>
                </a:solidFill>
              </a:defRPr>
            </a:lvl3pPr>
            <a:lvl4pPr marL="571486" indent="0">
              <a:buNone/>
              <a:tabLst/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marL="1031849" indent="-344479"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2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04985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429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8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7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Feb 23, 2018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49577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3" y="654957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4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8499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7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Feb 23, 2018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49577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Peter </a:t>
            </a:r>
            <a:r>
              <a:rPr lang="en-US" dirty="0" err="1"/>
              <a:t>Kammel</a:t>
            </a:r>
            <a:r>
              <a:rPr lang="en-US" dirty="0"/>
              <a:t> – Muon Capture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3" y="6549577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4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57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5840"/>
            <a:ext cx="8229600" cy="5466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47204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661FCBD-300C-A74A-B6C5-B61A9A5C88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6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3600" b="1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2"/>
          </a:solidFill>
          <a:latin typeface="Arial"/>
          <a:ea typeface="+mn-ea"/>
          <a:cs typeface="Arial"/>
        </a:defRPr>
      </a:lvl1pPr>
      <a:lvl2pPr marL="398463" indent="-228600" algn="l" defTabSz="914400" rtl="0" eaLnBrk="1" latinLnBrk="0" hangingPunct="1">
        <a:spcBef>
          <a:spcPct val="20000"/>
        </a:spcBef>
        <a:buClr>
          <a:schemeClr val="accent3"/>
        </a:buClr>
        <a:buSzPct val="120000"/>
        <a:buFont typeface="Wingdings" charset="2"/>
        <a:buChar char="§"/>
        <a:defRPr sz="2000" kern="1200">
          <a:solidFill>
            <a:schemeClr val="accent1"/>
          </a:solidFill>
          <a:latin typeface="Arial"/>
          <a:ea typeface="+mn-ea"/>
          <a:cs typeface="Arial"/>
        </a:defRPr>
      </a:lvl2pPr>
      <a:lvl3pPr marL="398462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accent2"/>
          </a:solidFill>
          <a:latin typeface="+mj-lt"/>
          <a:ea typeface="+mn-ea"/>
          <a:cs typeface="+mn-cs"/>
        </a:defRPr>
      </a:lvl3pPr>
      <a:lvl4pPr marL="568325" indent="-169863" algn="l" defTabSz="9144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4pPr>
      <a:lvl5pPr marL="795338" indent="-16986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0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emf"/><Relationship Id="rId11" Type="http://schemas.openxmlformats.org/officeDocument/2006/relationships/image" Target="../media/image6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3.emf"/><Relationship Id="rId4" Type="http://schemas.openxmlformats.org/officeDocument/2006/relationships/image" Target="../media/image60.emf"/><Relationship Id="rId9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27036F-1724-1A42-B1CC-4FB083563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088" y="4963776"/>
            <a:ext cx="8692068" cy="1735407"/>
          </a:xfrm>
        </p:spPr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Kammel</a:t>
            </a:r>
            <a:endParaRPr lang="en-US" dirty="0"/>
          </a:p>
          <a:p>
            <a:r>
              <a:rPr lang="en-US" dirty="0"/>
              <a:t>University of Washington and CENPA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2FD42-3B28-3D4A-AF4D-0A63C4F147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089" y="3931242"/>
            <a:ext cx="8994911" cy="822269"/>
          </a:xfrm>
        </p:spPr>
        <p:txBody>
          <a:bodyPr>
            <a:normAutofit fontScale="92500"/>
          </a:bodyPr>
          <a:lstStyle/>
          <a:p>
            <a:r>
              <a:rPr lang="en-US" dirty="0"/>
              <a:t>Muon capture, TPCs and nucleon axial structure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DEE75-6F3A-8D4E-BD3B-5E86BFE417A6}"/>
              </a:ext>
            </a:extLst>
          </p:cNvPr>
          <p:cNvSpPr txBox="1"/>
          <p:nvPr/>
        </p:nvSpPr>
        <p:spPr>
          <a:xfrm>
            <a:off x="104330" y="6114408"/>
            <a:ext cx="869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 Workshop INT-18-2a, </a:t>
            </a:r>
            <a:r>
              <a:rPr lang="en-US" sz="1600" i="1" dirty="0"/>
              <a:t>From nucleons to nuclei: enabling discovery for neutrinos, dark matter </a:t>
            </a:r>
            <a:endParaRPr lang="en-US" sz="1600" dirty="0"/>
          </a:p>
          <a:p>
            <a:r>
              <a:rPr lang="en-US" sz="1600" dirty="0"/>
              <a:t>29 June, 2018 </a:t>
            </a:r>
            <a:endParaRPr lang="en-US" sz="16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ACBDD-E639-F143-AE36-0728B9C97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1759"/>
            <a:ext cx="3186188" cy="23896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7FB23E-19E3-EA49-B3F1-BF035DA8BFA6}"/>
              </a:ext>
            </a:extLst>
          </p:cNvPr>
          <p:cNvGrpSpPr/>
          <p:nvPr/>
        </p:nvGrpSpPr>
        <p:grpSpPr>
          <a:xfrm>
            <a:off x="6189640" y="1191759"/>
            <a:ext cx="3123038" cy="2389640"/>
            <a:chOff x="4841585" y="2508250"/>
            <a:chExt cx="2905125" cy="22479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898C6A-BC3D-AC42-8A94-EAF0D90FA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1585" y="2508250"/>
              <a:ext cx="2905125" cy="2247900"/>
              <a:chOff x="3523" y="1718"/>
              <a:chExt cx="1724" cy="121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04E60C7-AAAC-BB42-8D88-B24F899E4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1718"/>
                <a:ext cx="1724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 descr="Light upward diagonal">
                <a:extLst>
                  <a:ext uri="{FF2B5EF4-FFF2-40B4-BE49-F238E27FC236}">
                    <a16:creationId xmlns:a16="http://schemas.microsoft.com/office/drawing/2014/main" id="{21F370D1-97E4-BB4F-8213-90E9CC498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" y="1849"/>
                <a:ext cx="1143" cy="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4A9B8E8D-FD26-A74E-8FD8-DBA9C9DF0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299" y="3133725"/>
              <a:ext cx="190500" cy="346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73BB34-A3A8-574B-9249-C11A473F3FCB}"/>
              </a:ext>
            </a:extLst>
          </p:cNvPr>
          <p:cNvGrpSpPr/>
          <p:nvPr/>
        </p:nvGrpSpPr>
        <p:grpSpPr>
          <a:xfrm>
            <a:off x="3186188" y="1182414"/>
            <a:ext cx="3003452" cy="2529219"/>
            <a:chOff x="6140548" y="1191758"/>
            <a:chExt cx="3003452" cy="25292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647F52-8622-7E4E-A42A-4F6E6FD8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548" y="1191758"/>
              <a:ext cx="3003452" cy="25292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D76CB4-0B63-1449-BFC8-1F0D34085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0891" y="1448774"/>
              <a:ext cx="1206415" cy="298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3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MuCap</a:t>
            </a:r>
            <a:r>
              <a:rPr lang="en-US" dirty="0"/>
              <a:t> “Final” Result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613" y="842838"/>
            <a:ext cx="8452238" cy="558181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χPT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parameter free prediction:	</a:t>
            </a:r>
            <a:r>
              <a:rPr lang="en-US" dirty="0"/>
              <a:t>			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g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=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8.26  0.23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341313" lvl="1" indent="0">
              <a:buNone/>
            </a:pPr>
            <a:r>
              <a:rPr lang="en-US" dirty="0">
                <a:sym typeface="Symbol" charset="0"/>
              </a:rPr>
              <a:t>including uncertainty</a:t>
            </a:r>
          </a:p>
          <a:p>
            <a:r>
              <a:rPr lang="en-US" dirty="0" err="1">
                <a:solidFill>
                  <a:srgbClr val="FF0000"/>
                </a:solidFill>
                <a:sym typeface="Symbol" charset="0"/>
              </a:rPr>
              <a:t>MuCap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 final result:		</a:t>
            </a:r>
            <a:r>
              <a:rPr lang="en-US" dirty="0">
                <a:sym typeface="Symbol" charset="0"/>
              </a:rPr>
              <a:t>					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de-DE" baseline="-25000" dirty="0" err="1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=  8.06 ± 0.55</a:t>
            </a:r>
            <a:endParaRPr lang="en-US" dirty="0">
              <a:solidFill>
                <a:srgbClr val="FF0000"/>
              </a:solidFill>
              <a:sym typeface="Symbol" charset="0"/>
            </a:endParaRPr>
          </a:p>
          <a:p>
            <a:pPr marL="293688" lvl="1" indent="0">
              <a:buNone/>
            </a:pPr>
            <a:r>
              <a:rPr lang="en-US" dirty="0">
                <a:solidFill>
                  <a:srgbClr val="FF0000"/>
                </a:solidFill>
                <a:sym typeface="Symbol" charset="0"/>
              </a:rPr>
              <a:t>verifies basic prediction of low energy QCD </a:t>
            </a:r>
          </a:p>
          <a:p>
            <a:pPr marL="0" indent="0">
              <a:buNone/>
            </a:pPr>
            <a:endParaRPr lang="en-US" dirty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7" name="Picture 6" descr="Screen Shot 2014-09-07 at 7.5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92" y="2963910"/>
            <a:ext cx="5639654" cy="34607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7946" y="3430008"/>
            <a:ext cx="2942468" cy="1815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Phys. Rev. Lett. 110, 012504 (2013)</a:t>
            </a:r>
            <a:br>
              <a:rPr lang="en-US" dirty="0"/>
            </a:br>
            <a:r>
              <a:rPr lang="en-US" dirty="0"/>
              <a:t>APS Editor's spotlight</a:t>
            </a:r>
            <a:br>
              <a:rPr lang="en-US" dirty="0"/>
            </a:br>
            <a:endParaRPr lang="en-US" dirty="0"/>
          </a:p>
          <a:p>
            <a:r>
              <a:rPr lang="tr-TR" dirty="0" err="1"/>
              <a:t>Eur</a:t>
            </a:r>
            <a:r>
              <a:rPr lang="tr-TR" dirty="0"/>
              <a:t>. </a:t>
            </a:r>
            <a:r>
              <a:rPr lang="tr-TR" dirty="0" err="1"/>
              <a:t>Phys</a:t>
            </a:r>
            <a:r>
              <a:rPr lang="tr-TR" dirty="0"/>
              <a:t>. J. A 50, 163 (2014)</a:t>
            </a:r>
          </a:p>
          <a:p>
            <a:endParaRPr lang="tr-TR" dirty="0"/>
          </a:p>
          <a:p>
            <a:r>
              <a:rPr lang="is-IS" dirty="0"/>
              <a:t>Phys. Rev. C91, 055502 (2015)</a:t>
            </a:r>
          </a:p>
          <a:p>
            <a:r>
              <a:rPr lang="is-IS" dirty="0"/>
              <a:t> </a:t>
            </a:r>
          </a:p>
          <a:p>
            <a:r>
              <a:rPr lang="en-US" dirty="0"/>
              <a:t>Rev. Sci. </a:t>
            </a:r>
            <a:r>
              <a:rPr lang="en-US" dirty="0" err="1"/>
              <a:t>Instrum</a:t>
            </a:r>
            <a:r>
              <a:rPr lang="en-US" dirty="0"/>
              <a:t>. 86, 125102 (2015)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B145F-EAC8-6A4D-ABBD-E61E2C68C3A7}"/>
              </a:ext>
            </a:extLst>
          </p:cNvPr>
          <p:cNvSpPr txBox="1"/>
          <p:nvPr/>
        </p:nvSpPr>
        <p:spPr>
          <a:xfrm>
            <a:off x="5516218" y="469226"/>
            <a:ext cx="296186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assuming F</a:t>
            </a:r>
            <a:r>
              <a:rPr lang="en-US" sz="2400" baseline="-250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 dipole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F157D83-273C-6747-998A-347719FCD358}"/>
              </a:ext>
            </a:extLst>
          </p:cNvPr>
          <p:cNvSpPr/>
          <p:nvPr/>
        </p:nvSpPr>
        <p:spPr>
          <a:xfrm>
            <a:off x="2613991" y="685800"/>
            <a:ext cx="2892287" cy="198986"/>
          </a:xfrm>
          <a:custGeom>
            <a:avLst/>
            <a:gdLst>
              <a:gd name="connsiteX0" fmla="*/ 2892287 w 2892287"/>
              <a:gd name="connsiteY0" fmla="*/ 29817 h 198986"/>
              <a:gd name="connsiteX1" fmla="*/ 616226 w 2892287"/>
              <a:gd name="connsiteY1" fmla="*/ 198783 h 198986"/>
              <a:gd name="connsiteX2" fmla="*/ 0 w 2892287"/>
              <a:gd name="connsiteY2" fmla="*/ 0 h 19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2287" h="198986">
                <a:moveTo>
                  <a:pt x="2892287" y="29817"/>
                </a:moveTo>
                <a:cubicBezTo>
                  <a:pt x="1995280" y="116784"/>
                  <a:pt x="1098274" y="203752"/>
                  <a:pt x="616226" y="198783"/>
                </a:cubicBezTo>
                <a:cubicBezTo>
                  <a:pt x="134178" y="193814"/>
                  <a:pt x="67089" y="96907"/>
                  <a:pt x="0" y="0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5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0AD9288-E022-2A4B-BFC6-7892C9A2FB60}"/>
              </a:ext>
            </a:extLst>
          </p:cNvPr>
          <p:cNvSpPr txBox="1">
            <a:spLocks/>
          </p:cNvSpPr>
          <p:nvPr/>
        </p:nvSpPr>
        <p:spPr>
          <a:xfrm>
            <a:off x="5145156" y="1303058"/>
            <a:ext cx="3871425" cy="3248856"/>
          </a:xfrm>
          <a:prstGeom prst="rect">
            <a:avLst/>
          </a:prstGeom>
        </p:spPr>
        <p:txBody>
          <a:bodyPr lIns="0" tIns="0" rIns="0" bIns="0"/>
          <a:lstStyle>
            <a:lvl1pPr marL="230182" indent="-23018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66684" algn="l"/>
              </a:tabLst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 err="1"/>
              <a:t>MuSun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57DC5-0931-A448-B2C1-C06A368D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UW/</a:t>
            </a:r>
            <a:r>
              <a:rPr lang="en-US" dirty="0" err="1"/>
              <a:t>Cenpa</a:t>
            </a:r>
            <a:r>
              <a:rPr lang="en-US" dirty="0"/>
              <a:t> Program</a:t>
            </a:r>
            <a:br>
              <a:rPr lang="en-US" dirty="0"/>
            </a:br>
            <a:br>
              <a:rPr lang="en-US" dirty="0"/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77E5491-FD71-C047-A5F1-4C03412D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1" y="891122"/>
            <a:ext cx="4197869" cy="5439757"/>
          </a:xfr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MuCap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Basic QCD Symmetries</a:t>
            </a:r>
          </a:p>
          <a:p>
            <a:pPr lvl="1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Nucleon axial radius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BCB46-F2D9-E946-AB23-8D358B3F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940CC-09FD-624F-8BB1-4B79A53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EF614D-61DE-184D-8FBC-61CB7FDBF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7" name="Picture 6" descr="master">
            <a:extLst>
              <a:ext uri="{FF2B5EF4-FFF2-40B4-BE49-F238E27FC236}">
                <a16:creationId xmlns:a16="http://schemas.microsoft.com/office/drawing/2014/main" id="{4B365B20-3F69-1C4A-94CC-8190B8A6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56" y="2171079"/>
            <a:ext cx="3277407" cy="23805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633FF7A-2158-4A42-BCB9-CC8CD66D082E}"/>
              </a:ext>
            </a:extLst>
          </p:cNvPr>
          <p:cNvGrpSpPr/>
          <p:nvPr/>
        </p:nvGrpSpPr>
        <p:grpSpPr>
          <a:xfrm>
            <a:off x="4837424" y="2086252"/>
            <a:ext cx="3614117" cy="2485748"/>
            <a:chOff x="4841585" y="2508250"/>
            <a:chExt cx="2905125" cy="22479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83EFFB-09C7-E949-802C-8CB9E8B61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1585" y="2508250"/>
              <a:ext cx="2905125" cy="2247900"/>
              <a:chOff x="3523" y="1718"/>
              <a:chExt cx="1724" cy="12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DBA0313-9782-5646-8A8A-2B0A95DFDB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1718"/>
                <a:ext cx="1724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Light upward diagonal">
                <a:extLst>
                  <a:ext uri="{FF2B5EF4-FFF2-40B4-BE49-F238E27FC236}">
                    <a16:creationId xmlns:a16="http://schemas.microsoft.com/office/drawing/2014/main" id="{E77D839D-3148-514E-972E-E4C7343585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" y="1849"/>
                <a:ext cx="1143" cy="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F9DA5B95-59FB-EA42-9032-8C349B740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299" y="3133725"/>
              <a:ext cx="190500" cy="346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2C9A2485-85C9-2F43-91CF-B23502A64F45}"/>
              </a:ext>
            </a:extLst>
          </p:cNvPr>
          <p:cNvSpPr txBox="1">
            <a:spLocks/>
          </p:cNvSpPr>
          <p:nvPr/>
        </p:nvSpPr>
        <p:spPr>
          <a:xfrm>
            <a:off x="4937987" y="4824155"/>
            <a:ext cx="3871425" cy="942228"/>
          </a:xfrm>
          <a:prstGeom prst="rect">
            <a:avLst/>
          </a:prstGeom>
        </p:spPr>
        <p:txBody>
          <a:bodyPr lIns="0" tIns="0" rIns="0" bIns="0"/>
          <a:lstStyle>
            <a:lvl1pPr marL="230182" indent="-23018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66684" algn="l"/>
              </a:tabLst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Weak few nucleon reactions</a:t>
            </a:r>
          </a:p>
          <a:p>
            <a:pPr lvl="1"/>
            <a:r>
              <a:rPr lang="en-US" dirty="0"/>
              <a:t>Neutrino astrophysics</a:t>
            </a:r>
            <a:endParaRPr lang="en-US" dirty="0">
              <a:solidFill>
                <a:srgbClr val="FF6600"/>
              </a:solidFill>
              <a:latin typeface="Symbol" charset="2"/>
              <a:cs typeface="Symbol" charset="2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72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358A-F699-4343-98DB-9EE0833C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Capture on the Deuteron: </a:t>
            </a:r>
            <a:r>
              <a:rPr lang="en-US" dirty="0" err="1"/>
              <a:t>MuSun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D7E5D-B8F6-B540-8678-5256CFB0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13645-0DD2-3B4B-BBC2-5B0722E2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Physics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AA2B3B-112C-664E-8FCF-D33E09A1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5BE5019-488A-C242-A2F4-CFF22A22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15" y="962528"/>
            <a:ext cx="8419797" cy="5587049"/>
          </a:xfrm>
        </p:spPr>
        <p:txBody>
          <a:bodyPr>
            <a:normAutofit/>
          </a:bodyPr>
          <a:lstStyle/>
          <a:p>
            <a:r>
              <a:rPr lang="en-US" dirty="0"/>
              <a:t>Goal: Determine </a:t>
            </a:r>
          </a:p>
          <a:p>
            <a:pPr lvl="1"/>
            <a:r>
              <a:rPr lang="en-US" dirty="0"/>
              <a:t>Axial current coupling to 2N system: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of 2N system”</a:t>
            </a:r>
          </a:p>
          <a:p>
            <a:pPr lvl="1"/>
            <a:r>
              <a:rPr lang="en-US" dirty="0"/>
              <a:t>Low Energy Constant in EFT</a:t>
            </a:r>
          </a:p>
          <a:p>
            <a:pPr marL="342892" lvl="2" indent="0">
              <a:buNone/>
            </a:pPr>
            <a:endParaRPr lang="en-US" sz="2300" i="1" baseline="30000" dirty="0">
              <a:solidFill>
                <a:srgbClr val="FF0000"/>
              </a:solidFill>
            </a:endParaRPr>
          </a:p>
          <a:p>
            <a:r>
              <a:rPr lang="en-US" dirty="0"/>
              <a:t>Relevance </a:t>
            </a:r>
          </a:p>
          <a:p>
            <a:pPr lvl="1"/>
            <a:r>
              <a:rPr lang="en-US" dirty="0"/>
              <a:t>calibrate fundamental astrophysics reactions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important for EFT formulation of nuclear physics </a:t>
            </a:r>
          </a:p>
          <a:p>
            <a:pPr marL="17144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matrix elements for 0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2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17433F-5CEB-704B-847C-2B1F5E1B28E5}"/>
              </a:ext>
            </a:extLst>
          </p:cNvPr>
          <p:cNvGrpSpPr/>
          <p:nvPr/>
        </p:nvGrpSpPr>
        <p:grpSpPr>
          <a:xfrm>
            <a:off x="705852" y="2971058"/>
            <a:ext cx="5132990" cy="1446486"/>
            <a:chOff x="990599" y="4229100"/>
            <a:chExt cx="4665733" cy="1238029"/>
          </a:xfrm>
        </p:grpSpPr>
        <p:pic>
          <p:nvPicPr>
            <p:cNvPr id="9" name="Picture 8" descr="Screen Shot 2013-03-20 at 10.09.50 PM.png">
              <a:extLst>
                <a:ext uri="{FF2B5EF4-FFF2-40B4-BE49-F238E27FC236}">
                  <a16:creationId xmlns:a16="http://schemas.microsoft.com/office/drawing/2014/main" id="{B35DFCB7-98C4-D541-B532-B26BEC3D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599" y="4229100"/>
              <a:ext cx="4665733" cy="12380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80AF2A-D6B8-C94D-AF01-A4816F1CCA26}"/>
                </a:ext>
              </a:extLst>
            </p:cNvPr>
            <p:cNvSpPr txBox="1"/>
            <p:nvPr/>
          </p:nvSpPr>
          <p:spPr>
            <a:xfrm>
              <a:off x="1424895" y="4944693"/>
              <a:ext cx="422880" cy="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i="1" dirty="0" err="1">
                  <a:solidFill>
                    <a:srgbClr val="FF0000"/>
                  </a:solidFill>
                </a:rPr>
                <a:t>d</a:t>
              </a:r>
              <a:r>
                <a:rPr lang="en-US" sz="1400" i="1" baseline="-25000" dirty="0" err="1">
                  <a:solidFill>
                    <a:srgbClr val="FF0000"/>
                  </a:solidFill>
                </a:rPr>
                <a:t>R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4B46C4-89CF-1746-A64E-849F244A42E9}"/>
                </a:ext>
              </a:extLst>
            </p:cNvPr>
            <p:cNvSpPr txBox="1"/>
            <p:nvPr/>
          </p:nvSpPr>
          <p:spPr>
            <a:xfrm>
              <a:off x="3112025" y="5028859"/>
              <a:ext cx="422880" cy="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i="1" dirty="0" err="1">
                  <a:solidFill>
                    <a:srgbClr val="FF0000"/>
                  </a:solidFill>
                </a:rPr>
                <a:t>d</a:t>
              </a:r>
              <a:r>
                <a:rPr lang="en-US" sz="1400" i="1" baseline="-25000" dirty="0" err="1">
                  <a:solidFill>
                    <a:srgbClr val="FF0000"/>
                  </a:solidFill>
                </a:rPr>
                <a:t>R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8C19E8-93C5-5540-8C23-62388960A7DB}"/>
                </a:ext>
              </a:extLst>
            </p:cNvPr>
            <p:cNvSpPr txBox="1"/>
            <p:nvPr/>
          </p:nvSpPr>
          <p:spPr>
            <a:xfrm>
              <a:off x="4650299" y="4944693"/>
              <a:ext cx="422880" cy="2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i="1" dirty="0" err="1">
                  <a:solidFill>
                    <a:srgbClr val="FF0000"/>
                  </a:solidFill>
                </a:rPr>
                <a:t>d</a:t>
              </a:r>
              <a:r>
                <a:rPr lang="en-US" sz="1400" i="1" baseline="-25000" dirty="0" err="1">
                  <a:solidFill>
                    <a:srgbClr val="FF0000"/>
                  </a:solidFill>
                </a:rPr>
                <a:t>R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E458DA-8394-4248-BE21-28DC11D319FD}"/>
              </a:ext>
            </a:extLst>
          </p:cNvPr>
          <p:cNvSpPr txBox="1"/>
          <p:nvPr/>
        </p:nvSpPr>
        <p:spPr>
          <a:xfrm>
            <a:off x="6231157" y="3351480"/>
            <a:ext cx="25476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solidFill>
                  <a:srgbClr val="000000"/>
                </a:solidFill>
              </a:rPr>
              <a:t>Family of weak 2N reactions</a:t>
            </a:r>
            <a:endParaRPr lang="en-US" sz="1600" i="1" baseline="30000" dirty="0">
              <a:solidFill>
                <a:srgbClr val="000000"/>
              </a:solidFill>
            </a:endParaRPr>
          </a:p>
          <a:p>
            <a:pPr marL="0" lvl="1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pp fusion        </a:t>
            </a:r>
            <a:r>
              <a:rPr lang="en-US" sz="1600" dirty="0">
                <a:solidFill>
                  <a:srgbClr val="000000"/>
                </a:solidFill>
              </a:rPr>
              <a:t>(Sun)</a:t>
            </a:r>
          </a:p>
          <a:p>
            <a:pPr marL="0" lvl="1"/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scattering </a:t>
            </a:r>
            <a:r>
              <a:rPr lang="en-US" sz="1600" dirty="0">
                <a:solidFill>
                  <a:srgbClr val="000000"/>
                </a:solidFill>
              </a:rPr>
              <a:t>(SNO)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E3932A-C965-9F46-ADBA-8FD7E199FAB2}"/>
              </a:ext>
            </a:extLst>
          </p:cNvPr>
          <p:cNvGrpSpPr/>
          <p:nvPr/>
        </p:nvGrpSpPr>
        <p:grpSpPr>
          <a:xfrm>
            <a:off x="6557213" y="917373"/>
            <a:ext cx="2289976" cy="2089274"/>
            <a:chOff x="6663185" y="859485"/>
            <a:chExt cx="2289976" cy="20892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94B11D-1DFB-E94C-8E20-2C6ADF365CD2}"/>
                </a:ext>
              </a:extLst>
            </p:cNvPr>
            <p:cNvSpPr txBox="1"/>
            <p:nvPr/>
          </p:nvSpPr>
          <p:spPr>
            <a:xfrm>
              <a:off x="6663185" y="2579427"/>
              <a:ext cx="228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chiral 2-body currents</a:t>
              </a: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710075F0-F16B-4749-B444-3867462E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3185" y="859485"/>
              <a:ext cx="2289976" cy="1689091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973E028C-05AD-EE41-A40B-80369C2B0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9352" y="1252557"/>
              <a:ext cx="1029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75FF66A2-7E8B-B342-8F51-2CD841351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8787" y="1526895"/>
              <a:ext cx="10295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0">
              <a:extLst>
                <a:ext uri="{FF2B5EF4-FFF2-40B4-BE49-F238E27FC236}">
                  <a16:creationId xmlns:a16="http://schemas.microsoft.com/office/drawing/2014/main" id="{8FBA618E-14D8-0D4B-AC29-49D222332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924" y="1788812"/>
              <a:ext cx="933567" cy="3315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1">
              <a:extLst>
                <a:ext uri="{FF2B5EF4-FFF2-40B4-BE49-F238E27FC236}">
                  <a16:creationId xmlns:a16="http://schemas.microsoft.com/office/drawing/2014/main" id="{D32AD3AE-7BCB-7940-A721-63A5AE57D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04826" y="1754686"/>
              <a:ext cx="897444" cy="3948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B014FE9A-4050-334D-BC0D-4346A9322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201" y="1251339"/>
              <a:ext cx="416549" cy="682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x-none" altLang="x-none" sz="2400" b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CEE33CD3-E43B-C84E-B62C-80A08DB91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13750" y="1326902"/>
              <a:ext cx="0" cy="1999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D5072DA-7442-A141-BFD0-994EF61EF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927" y="1721780"/>
              <a:ext cx="116273" cy="230345"/>
            </a:xfrm>
            <a:custGeom>
              <a:avLst/>
              <a:gdLst>
                <a:gd name="T0" fmla="*/ 35 w 76"/>
                <a:gd name="T1" fmla="*/ 254 h 254"/>
                <a:gd name="T2" fmla="*/ 37 w 76"/>
                <a:gd name="T3" fmla="*/ 223 h 254"/>
                <a:gd name="T4" fmla="*/ 6 w 76"/>
                <a:gd name="T5" fmla="*/ 194 h 254"/>
                <a:gd name="T6" fmla="*/ 71 w 76"/>
                <a:gd name="T7" fmla="*/ 163 h 254"/>
                <a:gd name="T8" fmla="*/ 6 w 76"/>
                <a:gd name="T9" fmla="*/ 132 h 254"/>
                <a:gd name="T10" fmla="*/ 71 w 76"/>
                <a:gd name="T11" fmla="*/ 100 h 254"/>
                <a:gd name="T12" fmla="*/ 4 w 76"/>
                <a:gd name="T13" fmla="*/ 74 h 254"/>
                <a:gd name="T14" fmla="*/ 71 w 76"/>
                <a:gd name="T15" fmla="*/ 43 h 254"/>
                <a:gd name="T16" fmla="*/ 35 w 76"/>
                <a:gd name="T17" fmla="*/ 28 h 254"/>
                <a:gd name="T18" fmla="*/ 30 w 76"/>
                <a:gd name="T1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noFill/>
            <a:ln w="254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5">
              <a:extLst>
                <a:ext uri="{FF2B5EF4-FFF2-40B4-BE49-F238E27FC236}">
                  <a16:creationId xmlns:a16="http://schemas.microsoft.com/office/drawing/2014/main" id="{DF75EED7-D58D-0149-BBAE-E29F2B8A5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90896" y="1703498"/>
              <a:ext cx="97082" cy="36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FA064B67-C53E-B94C-97FA-2261D9146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90896" y="1699842"/>
              <a:ext cx="97082" cy="42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2845BA7-A324-BF4A-905E-C63B77158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273" y="1008805"/>
              <a:ext cx="116272" cy="231564"/>
            </a:xfrm>
            <a:custGeom>
              <a:avLst/>
              <a:gdLst>
                <a:gd name="T0" fmla="*/ 35 w 76"/>
                <a:gd name="T1" fmla="*/ 254 h 254"/>
                <a:gd name="T2" fmla="*/ 37 w 76"/>
                <a:gd name="T3" fmla="*/ 223 h 254"/>
                <a:gd name="T4" fmla="*/ 6 w 76"/>
                <a:gd name="T5" fmla="*/ 194 h 254"/>
                <a:gd name="T6" fmla="*/ 71 w 76"/>
                <a:gd name="T7" fmla="*/ 163 h 254"/>
                <a:gd name="T8" fmla="*/ 6 w 76"/>
                <a:gd name="T9" fmla="*/ 132 h 254"/>
                <a:gd name="T10" fmla="*/ 71 w 76"/>
                <a:gd name="T11" fmla="*/ 100 h 254"/>
                <a:gd name="T12" fmla="*/ 4 w 76"/>
                <a:gd name="T13" fmla="*/ 74 h 254"/>
                <a:gd name="T14" fmla="*/ 71 w 76"/>
                <a:gd name="T15" fmla="*/ 43 h 254"/>
                <a:gd name="T16" fmla="*/ 35 w 76"/>
                <a:gd name="T17" fmla="*/ 28 h 254"/>
                <a:gd name="T18" fmla="*/ 30 w 76"/>
                <a:gd name="T1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noFill/>
            <a:ln w="25400" cmpd="sng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8">
              <a:extLst>
                <a:ext uri="{FF2B5EF4-FFF2-40B4-BE49-F238E27FC236}">
                  <a16:creationId xmlns:a16="http://schemas.microsoft.com/office/drawing/2014/main" id="{3F8E1FDD-347C-1E4B-A227-FF5B676F9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5113" y="990524"/>
              <a:ext cx="98211" cy="36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EDA85022-FD19-1545-8BE4-812A3012B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35113" y="986868"/>
              <a:ext cx="98211" cy="426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0">
              <a:extLst>
                <a:ext uri="{FF2B5EF4-FFF2-40B4-BE49-F238E27FC236}">
                  <a16:creationId xmlns:a16="http://schemas.microsoft.com/office/drawing/2014/main" id="{569C1C0A-BD5B-7045-ACF3-BE65F2F53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1215" y="1922875"/>
              <a:ext cx="86923" cy="706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1">
              <a:extLst>
                <a:ext uri="{FF2B5EF4-FFF2-40B4-BE49-F238E27FC236}">
                  <a16:creationId xmlns:a16="http://schemas.microsoft.com/office/drawing/2014/main" id="{D69325FD-C3E8-4246-A015-8357C424B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6476" y="1097343"/>
              <a:ext cx="848903" cy="28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x-none" dirty="0"/>
                <a:t>MEC</a:t>
              </a:r>
            </a:p>
          </p:txBody>
        </p:sp>
        <p:sp>
          <p:nvSpPr>
            <p:cNvPr id="30" name="Text Box 22">
              <a:extLst>
                <a:ext uri="{FF2B5EF4-FFF2-40B4-BE49-F238E27FC236}">
                  <a16:creationId xmlns:a16="http://schemas.microsoft.com/office/drawing/2014/main" id="{45E1674B-569A-C146-9116-F85F054E1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3292" y="2089092"/>
              <a:ext cx="100581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x-none" i="1" dirty="0">
                  <a:solidFill>
                    <a:srgbClr val="FF0000"/>
                  </a:solidFill>
                </a:rPr>
                <a:t>L</a:t>
              </a:r>
              <a:r>
                <a:rPr lang="en-US" altLang="x-none" i="1" baseline="-25000" dirty="0">
                  <a:solidFill>
                    <a:srgbClr val="FF0000"/>
                  </a:solidFill>
                </a:rPr>
                <a:t>1A </a:t>
              </a:r>
              <a:r>
                <a:rPr lang="en-US" altLang="x-none" i="1" dirty="0">
                  <a:solidFill>
                    <a:srgbClr val="FF0000"/>
                  </a:solidFill>
                </a:rPr>
                <a:t>, </a:t>
              </a:r>
              <a:r>
                <a:rPr lang="en-US" altLang="x-none" i="1" dirty="0" err="1">
                  <a:solidFill>
                    <a:srgbClr val="FF0000"/>
                  </a:solidFill>
                </a:rPr>
                <a:t>d</a:t>
              </a:r>
              <a:r>
                <a:rPr lang="en-US" altLang="x-none" i="1" baseline="-25000" dirty="0" err="1">
                  <a:solidFill>
                    <a:srgbClr val="FF0000"/>
                  </a:solidFill>
                </a:rPr>
                <a:t>R</a:t>
              </a:r>
              <a:endParaRPr lang="en-US" altLang="x-none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 Box 23">
              <a:extLst>
                <a:ext uri="{FF2B5EF4-FFF2-40B4-BE49-F238E27FC236}">
                  <a16:creationId xmlns:a16="http://schemas.microsoft.com/office/drawing/2014/main" id="{1DD4DD28-8B6F-2544-BE95-4B275EF5A9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1102" y="1742498"/>
              <a:ext cx="848903" cy="461665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</a:lstStyle>
            <a:p>
              <a:r>
                <a:rPr lang="en-US" altLang="x-none" dirty="0"/>
                <a:t>EFT</a:t>
              </a:r>
            </a:p>
          </p:txBody>
        </p:sp>
        <p:sp>
          <p:nvSpPr>
            <p:cNvPr id="32" name="Text Box 30">
              <a:extLst>
                <a:ext uri="{FF2B5EF4-FFF2-40B4-BE49-F238E27FC236}">
                  <a16:creationId xmlns:a16="http://schemas.microsoft.com/office/drawing/2014/main" id="{D10E2029-C0AF-3640-8756-4F4CC7FCA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732" y="859485"/>
              <a:ext cx="1862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000" dirty="0">
                  <a:latin typeface="Symbol" charset="2"/>
                </a:rPr>
                <a:t>D</a:t>
              </a:r>
            </a:p>
          </p:txBody>
        </p:sp>
        <p:sp>
          <p:nvSpPr>
            <p:cNvPr id="33" name="Text Box 31">
              <a:extLst>
                <a:ext uri="{FF2B5EF4-FFF2-40B4-BE49-F238E27FC236}">
                  <a16:creationId xmlns:a16="http://schemas.microsoft.com/office/drawing/2014/main" id="{EEA1216E-E0E3-984A-92C3-D180EF725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1960" y="1178822"/>
              <a:ext cx="26189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000" dirty="0">
                  <a:latin typeface="Symbol" charset="2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C1CDEB-8A81-3140-A4F5-C190FD339218}"/>
              </a:ext>
            </a:extLst>
          </p:cNvPr>
          <p:cNvGrpSpPr/>
          <p:nvPr/>
        </p:nvGrpSpPr>
        <p:grpSpPr>
          <a:xfrm>
            <a:off x="705852" y="4897469"/>
            <a:ext cx="5230307" cy="1106558"/>
            <a:chOff x="506360" y="4000445"/>
            <a:chExt cx="5829300" cy="13391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6AFB5FC-B17D-F449-99A3-036DAED8B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60" y="4000445"/>
              <a:ext cx="5829300" cy="133916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7434FE-A0BD-7A43-9185-B868582F64DE}"/>
                </a:ext>
              </a:extLst>
            </p:cNvPr>
            <p:cNvSpPr txBox="1"/>
            <p:nvPr/>
          </p:nvSpPr>
          <p:spPr>
            <a:xfrm>
              <a:off x="2986520" y="4449262"/>
              <a:ext cx="558800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baseline="-25000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3CD75A-237C-C442-8A1C-2ED9D3850E20}"/>
                </a:ext>
              </a:extLst>
            </p:cNvPr>
            <p:cNvSpPr txBox="1"/>
            <p:nvPr/>
          </p:nvSpPr>
          <p:spPr>
            <a:xfrm>
              <a:off x="1342956" y="4419617"/>
              <a:ext cx="558800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R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83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R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56" y="778895"/>
            <a:ext cx="8767544" cy="521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07" y="169324"/>
            <a:ext cx="8247888" cy="1325563"/>
          </a:xfrm>
        </p:spPr>
        <p:txBody>
          <a:bodyPr/>
          <a:lstStyle/>
          <a:p>
            <a:r>
              <a:rPr lang="en-US" sz="2400" dirty="0"/>
              <a:t>Determine Unknown Coupling Constant in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d Capture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84536" y="3665028"/>
            <a:ext cx="2056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MuSun</a:t>
            </a:r>
            <a:r>
              <a:rPr lang="en-US" sz="1600" b="1" dirty="0">
                <a:solidFill>
                  <a:srgbClr val="FF0000"/>
                </a:solidFill>
              </a:rPr>
              <a:t> Goal: 1.5%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00100" y="5821147"/>
                <a:ext cx="548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</a:rPr>
                  <a:t>Theoretical calculations fix LEC with tritium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-decay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821147"/>
                <a:ext cx="5486400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556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V="1">
            <a:off x="5563651" y="885316"/>
            <a:ext cx="0" cy="140170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1905" y="1853064"/>
            <a:ext cx="2080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Many calculations: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- impulse-approximation</a:t>
            </a:r>
          </a:p>
          <a:p>
            <a:r>
              <a:rPr lang="en-US" sz="1400" dirty="0">
                <a:solidFill>
                  <a:srgbClr val="0070C0"/>
                </a:solidFill>
              </a:rPr>
              <a:t>- EFT variants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</p:spTree>
    <p:extLst>
      <p:ext uri="{BB962C8B-B14F-4D97-AF65-F5344CB8AC3E}">
        <p14:creationId xmlns:p14="http://schemas.microsoft.com/office/powerpoint/2010/main" val="1366390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MuSun</a:t>
            </a:r>
            <a:r>
              <a:rPr lang="en-US" dirty="0"/>
              <a:t> Strategy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A7A8AA"/>
                </a:solidFill>
              </a:rPr>
              <a:t>Clear Interpretation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A7A8AA"/>
                </a:solidFill>
              </a:rPr>
              <a:t>Precision technique</a:t>
            </a:r>
          </a:p>
          <a:p>
            <a:endParaRPr lang="en-US" dirty="0">
              <a:solidFill>
                <a:srgbClr val="A7A8AA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Clean stops in D</a:t>
            </a:r>
            <a:r>
              <a:rPr lang="en-US" b="1" baseline="-25000" dirty="0">
                <a:solidFill>
                  <a:srgbClr val="000000"/>
                </a:solidFill>
              </a:rPr>
              <a:t>2</a:t>
            </a:r>
          </a:p>
          <a:p>
            <a:endParaRPr lang="en-US" baseline="-25000" dirty="0">
              <a:solidFill>
                <a:srgbClr val="A7A8AA"/>
              </a:solidFill>
            </a:endParaRPr>
          </a:p>
          <a:p>
            <a:r>
              <a:rPr lang="en-US" dirty="0">
                <a:solidFill>
                  <a:srgbClr val="A7A8AA"/>
                </a:solidFill>
              </a:rPr>
              <a:t>Impurities &lt; 1ppb</a:t>
            </a:r>
          </a:p>
          <a:p>
            <a:endParaRPr lang="en-US" dirty="0">
              <a:solidFill>
                <a:srgbClr val="A7A8AA"/>
              </a:solidFill>
            </a:endParaRPr>
          </a:p>
          <a:p>
            <a:r>
              <a:rPr lang="en-US" dirty="0">
                <a:solidFill>
                  <a:srgbClr val="A7A8AA"/>
                </a:solidFill>
              </a:rPr>
              <a:t>H/D &lt; 100 ppm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49747" y="336349"/>
            <a:ext cx="3533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Cryo</a:t>
            </a:r>
            <a:r>
              <a:rPr lang="en-US" dirty="0">
                <a:solidFill>
                  <a:srgbClr val="002060"/>
                </a:solidFill>
              </a:rPr>
              <a:t> TPC as active 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4327" y="4800717"/>
            <a:ext cx="4555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90x120x72 mm</a:t>
            </a:r>
            <a:r>
              <a:rPr lang="en-US" sz="1800" baseline="30000" dirty="0">
                <a:solidFill>
                  <a:srgbClr val="000000"/>
                </a:solidFill>
              </a:rPr>
              <a:t>3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anode 48 pads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continuous  circulation &amp; cleaning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ultra-pure D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cyro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preamplifier 250e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rms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@ 0.5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 shaping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622" y="1226411"/>
            <a:ext cx="4577610" cy="3433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9495" y="4772730"/>
            <a:ext cx="232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6% LH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density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31 K, 5.1 bar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5203" y="843240"/>
            <a:ext cx="198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cathode </a:t>
            </a:r>
            <a:r>
              <a:rPr lang="en-US" sz="1800" b="1" dirty="0"/>
              <a:t>(-80 kV)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69164" y="1139996"/>
            <a:ext cx="489527" cy="78871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91503" y="3676134"/>
            <a:ext cx="198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field wires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248708" y="2801749"/>
            <a:ext cx="453491" cy="80383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41" y="4448963"/>
            <a:ext cx="2131645" cy="16312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novel device: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purity,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high-pressure,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cyrogenic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deuterium TPC</a:t>
            </a:r>
          </a:p>
        </p:txBody>
      </p:sp>
    </p:spTree>
    <p:extLst>
      <p:ext uri="{BB962C8B-B14F-4D97-AF65-F5344CB8AC3E}">
        <p14:creationId xmlns:p14="http://schemas.microsoft.com/office/powerpoint/2010/main" val="334261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53"/>
            <a:ext cx="8352211" cy="557705"/>
          </a:xfrm>
        </p:spPr>
        <p:txBody>
          <a:bodyPr/>
          <a:lstStyle/>
          <a:p>
            <a:r>
              <a:rPr lang="en-US" dirty="0"/>
              <a:t>Events in TPC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 descr="Screen Shot 2014-09-08 at 8.30.4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04" y="1107828"/>
            <a:ext cx="2675976" cy="2577052"/>
          </a:xfrm>
          <a:prstGeom prst="rect">
            <a:avLst/>
          </a:prstGeom>
        </p:spPr>
      </p:pic>
      <p:pic>
        <p:nvPicPr>
          <p:cNvPr id="8" name="Picture 7" descr="Screen Shot 2014-09-08 at 8.36.3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128" y="3894667"/>
            <a:ext cx="3378712" cy="2432294"/>
          </a:xfrm>
          <a:prstGeom prst="rect">
            <a:avLst/>
          </a:prstGeom>
        </p:spPr>
      </p:pic>
      <p:pic>
        <p:nvPicPr>
          <p:cNvPr id="9" name="Picture 8" descr="Screen Shot 2014-09-19 at 6.57.0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3988630"/>
            <a:ext cx="2818590" cy="2327503"/>
          </a:xfrm>
          <a:prstGeom prst="rect">
            <a:avLst/>
          </a:prstGeom>
        </p:spPr>
      </p:pic>
      <p:pic>
        <p:nvPicPr>
          <p:cNvPr id="10" name="Picture 9" descr="Screen Shot 2014-09-19 at 6.57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530" y="1168399"/>
            <a:ext cx="3336969" cy="2493433"/>
          </a:xfrm>
          <a:prstGeom prst="rect">
            <a:avLst/>
          </a:prstGeom>
        </p:spPr>
      </p:pic>
      <p:pic>
        <p:nvPicPr>
          <p:cNvPr id="11" name="Picture 10" descr="Screen Shot 2014-09-08 at 10.10.27 AM.png"/>
          <p:cNvPicPr>
            <a:picLocks noChangeAspect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9205" y="3767666"/>
            <a:ext cx="2463800" cy="283633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183813" y="2342066"/>
            <a:ext cx="914402" cy="1413937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90833" y="2027022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334" y="4182534"/>
            <a:ext cx="3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7400" y="4521201"/>
            <a:ext cx="2184400" cy="8466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38767" y="6477776"/>
            <a:ext cx="2565400" cy="2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04733" y="4013200"/>
            <a:ext cx="0" cy="23029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0468" y="6420562"/>
            <a:ext cx="761998" cy="2462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125.5 mm</a:t>
            </a:r>
          </a:p>
        </p:txBody>
      </p:sp>
      <p:sp>
        <p:nvSpPr>
          <p:cNvPr id="19" name="TextBox 18"/>
          <p:cNvSpPr txBox="1"/>
          <p:nvPr/>
        </p:nvSpPr>
        <p:spPr>
          <a:xfrm rot="5400000">
            <a:off x="3683003" y="4919137"/>
            <a:ext cx="660398" cy="2462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95.5 mm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56237" y="2454150"/>
            <a:ext cx="0" cy="1155372"/>
          </a:xfrm>
          <a:prstGeom prst="line">
            <a:avLst/>
          </a:prstGeom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80461" y="2454150"/>
            <a:ext cx="0" cy="1155372"/>
          </a:xfrm>
          <a:prstGeom prst="line">
            <a:avLst/>
          </a:prstGeom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63119" y="2454150"/>
            <a:ext cx="0" cy="1155372"/>
          </a:xfrm>
          <a:prstGeom prst="line">
            <a:avLst/>
          </a:prstGeom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994" y="87703"/>
            <a:ext cx="1387692" cy="10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643" y="169853"/>
            <a:ext cx="8419797" cy="557705"/>
          </a:xfrm>
        </p:spPr>
        <p:txBody>
          <a:bodyPr/>
          <a:lstStyle/>
          <a:p>
            <a:r>
              <a:rPr lang="en-US" dirty="0" err="1"/>
              <a:t>MuSun</a:t>
            </a:r>
            <a:r>
              <a:rPr lang="en-US" dirty="0"/>
              <a:t>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Statistics: </a:t>
            </a:r>
          </a:p>
          <a:p>
            <a:pPr lvl="1"/>
            <a:r>
              <a:rPr lang="en-US" dirty="0"/>
              <a:t>Data taking complete</a:t>
            </a:r>
          </a:p>
          <a:p>
            <a:pPr lvl="1"/>
            <a:r>
              <a:rPr lang="en-US" dirty="0"/>
              <a:t>1.4 x 10</a:t>
            </a:r>
            <a:r>
              <a:rPr lang="en-US" baseline="30000" dirty="0"/>
              <a:t>10</a:t>
            </a:r>
            <a:r>
              <a:rPr lang="en-US" dirty="0"/>
              <a:t> events</a:t>
            </a:r>
          </a:p>
          <a:p>
            <a:pPr lvl="1"/>
            <a:r>
              <a:rPr lang="en-US" dirty="0"/>
              <a:t>goal: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dL</a:t>
            </a:r>
            <a:r>
              <a:rPr lang="en-US" baseline="-25000" dirty="0" err="1"/>
              <a:t>d</a:t>
            </a:r>
            <a:r>
              <a:rPr lang="en-US" dirty="0"/>
              <a:t>= 4 s</a:t>
            </a:r>
            <a:r>
              <a:rPr lang="en-US" baseline="30000" dirty="0"/>
              <a:t>-1</a:t>
            </a:r>
          </a:p>
          <a:p>
            <a:pPr marL="57150" indent="0">
              <a:buNone/>
            </a:pPr>
            <a:endParaRPr lang="en-US" dirty="0"/>
          </a:p>
          <a:p>
            <a:r>
              <a:rPr lang="en-US" dirty="0"/>
              <a:t>Systematics: </a:t>
            </a:r>
          </a:p>
          <a:p>
            <a:pPr lvl="1"/>
            <a:r>
              <a:rPr lang="en-US" dirty="0"/>
              <a:t>goal: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dL</a:t>
            </a:r>
            <a:r>
              <a:rPr lang="en-US" baseline="-25000" dirty="0" err="1"/>
              <a:t>d</a:t>
            </a:r>
            <a:r>
              <a:rPr lang="en-US" dirty="0"/>
              <a:t>= 4 s</a:t>
            </a:r>
            <a:r>
              <a:rPr lang="en-US" baseline="30000" dirty="0"/>
              <a:t>-1</a:t>
            </a:r>
          </a:p>
          <a:p>
            <a:pPr lvl="1"/>
            <a:r>
              <a:rPr lang="en-US" dirty="0"/>
              <a:t>Working hard on all topics </a:t>
            </a:r>
          </a:p>
          <a:p>
            <a:pPr marL="400050"/>
            <a:endParaRPr lang="en-US" dirty="0"/>
          </a:p>
          <a:p>
            <a:endParaRPr lang="en-US" dirty="0"/>
          </a:p>
          <a:p>
            <a:r>
              <a:rPr lang="en-US" dirty="0"/>
              <a:t>First unblinding planned </a:t>
            </a:r>
            <a:br>
              <a:rPr lang="en-US" dirty="0"/>
            </a:br>
            <a:r>
              <a:rPr lang="en-US" dirty="0"/>
              <a:t>this 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433785" y="236981"/>
            <a:ext cx="2268414" cy="4234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R2015 decay spectrum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63440" y="2669689"/>
            <a:ext cx="2270019" cy="42345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R2014 data set consistency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42B364-D299-6D4B-B5C1-B8616F6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00" y="683472"/>
            <a:ext cx="3596395" cy="2777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A095CB-20AA-CB45-9FFE-889459818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00" y="3833380"/>
            <a:ext cx="3516005" cy="240459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6EDF470-2E0C-6349-B39C-D08E9D951A67}"/>
              </a:ext>
            </a:extLst>
          </p:cNvPr>
          <p:cNvSpPr/>
          <p:nvPr/>
        </p:nvSpPr>
        <p:spPr>
          <a:xfrm>
            <a:off x="5408992" y="3557482"/>
            <a:ext cx="2270019" cy="4234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R2015 data set consistency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7B421A-C398-E848-9E25-5F1FB4454740}"/>
              </a:ext>
            </a:extLst>
          </p:cNvPr>
          <p:cNvCxnSpPr>
            <a:cxnSpLocks/>
          </p:cNvCxnSpPr>
          <p:nvPr/>
        </p:nvCxnSpPr>
        <p:spPr>
          <a:xfrm>
            <a:off x="5294376" y="5035675"/>
            <a:ext cx="3007629" cy="6475"/>
          </a:xfrm>
          <a:prstGeom prst="line">
            <a:avLst/>
          </a:prstGeom>
          <a:ln w="3175">
            <a:solidFill>
              <a:srgbClr val="0432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1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AF15-56B6-9948-A7A2-876EED0C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DD29D-1857-A646-B802-9F1B98B0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UW/CENPA Program</a:t>
            </a: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MuCap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p  </a:t>
            </a:r>
            <a:r>
              <a:rPr lang="en-US" b="1" baseline="-25000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n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MuSun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d  </a:t>
            </a:r>
            <a:r>
              <a:rPr lang="en-US" b="1" baseline="-25000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n + n</a:t>
            </a:r>
          </a:p>
          <a:p>
            <a:pPr lvl="2"/>
            <a:endParaRPr lang="en-US" b="1" dirty="0">
              <a:latin typeface="Arial"/>
              <a:cs typeface="Arial"/>
              <a:sym typeface="Symbol" charset="0"/>
            </a:endParaRPr>
          </a:p>
          <a:p>
            <a:r>
              <a:rPr lang="en-US" dirty="0">
                <a:sym typeface="Symbol" charset="0"/>
              </a:rPr>
              <a:t>Axial form factor and muon capture</a:t>
            </a:r>
          </a:p>
          <a:p>
            <a:pPr lvl="1"/>
            <a:r>
              <a:rPr lang="en-US" dirty="0">
                <a:sym typeface="Symbol" charset="0"/>
              </a:rPr>
              <a:t>new analysis</a:t>
            </a:r>
          </a:p>
          <a:p>
            <a:pPr lvl="1"/>
            <a:r>
              <a:rPr lang="en-US" dirty="0">
                <a:sym typeface="Symbol" charset="0"/>
              </a:rPr>
              <a:t>potential future experiment</a:t>
            </a:r>
          </a:p>
          <a:p>
            <a:pPr lvl="2"/>
            <a:endParaRPr lang="en-US" dirty="0">
              <a:sym typeface="Symbol" charset="0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High pressure hydrogen TPCs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technology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thoughts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Symbol" pitchFamily="2" charset="2"/>
                <a:cs typeface="Arial"/>
                <a:sym typeface="Symbol" charset="0"/>
              </a:rPr>
              <a:t>n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 + d 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Symbol" pitchFamily="2" charset="2"/>
                <a:cs typeface="Arial"/>
                <a:sym typeface="Symbol" charset="0"/>
              </a:rPr>
              <a:t>m</a:t>
            </a:r>
            <a:r>
              <a:rPr lang="en-US" b="1" baseline="30000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Arial"/>
                <a:sym typeface="Symbol" charset="0"/>
              </a:rPr>
              <a:t>-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p + p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Summary</a:t>
            </a:r>
          </a:p>
          <a:p>
            <a:pPr lvl="1"/>
            <a:endParaRPr lang="en-US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  <a:sym typeface="Symbol" charset="0"/>
            </a:endParaRP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1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C0B0-521A-7041-BB6B-E5E7462E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23F1E-7F6D-1942-AE5D-86D8BF0D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E5C300-D29F-534D-B83A-21731888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BC1D-0453-BC40-B5A7-C218EB99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perspective</a:t>
            </a:r>
            <a:br>
              <a:rPr lang="en-US" dirty="0"/>
            </a:br>
            <a:r>
              <a:rPr lang="en-US" dirty="0"/>
              <a:t>on nucleon axial</a:t>
            </a:r>
            <a:br>
              <a:rPr lang="en-US" dirty="0"/>
            </a:br>
            <a:r>
              <a:rPr lang="en-US" dirty="0"/>
              <a:t>form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B32F-A5D4-7242-BDB1-25AD26E9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40" y="2476870"/>
            <a:ext cx="8419797" cy="37926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Nucleon axial radius </a:t>
            </a:r>
            <a:r>
              <a:rPr lang="en-US" dirty="0" err="1"/>
              <a:t>r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has</a:t>
            </a:r>
            <a:r>
              <a:rPr lang="en-US" baseline="-25000" dirty="0"/>
              <a:t> </a:t>
            </a:r>
            <a:r>
              <a:rPr lang="en-US" dirty="0"/>
              <a:t>surprisingly large uncertainty</a:t>
            </a:r>
          </a:p>
          <a:p>
            <a:pPr lvl="1"/>
            <a:endParaRPr lang="en-US" dirty="0"/>
          </a:p>
          <a:p>
            <a:pPr lvl="1"/>
            <a:endParaRPr lang="en-US" baseline="30000" dirty="0"/>
          </a:p>
          <a:p>
            <a:pPr lvl="2"/>
            <a:r>
              <a:rPr lang="en-US" dirty="0"/>
              <a:t>basic nucleon property</a:t>
            </a:r>
          </a:p>
          <a:p>
            <a:pPr lvl="2"/>
            <a:r>
              <a:rPr lang="en-US" dirty="0"/>
              <a:t>doubles uncertainty in QE </a:t>
            </a:r>
            <a:r>
              <a:rPr lang="en-US" sz="1800" dirty="0" err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/>
              <a:t>n￫p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/>
              <a:t>  cross section prediction (important for DUNE, T2HK)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/>
              <a:t>Problem and opportunity for muon capture</a:t>
            </a:r>
          </a:p>
          <a:p>
            <a:pPr lvl="1"/>
            <a:r>
              <a:rPr lang="en-US" dirty="0"/>
              <a:t>Can </a:t>
            </a:r>
            <a:r>
              <a:rPr lang="en-US" dirty="0" err="1"/>
              <a:t>g</a:t>
            </a:r>
            <a:r>
              <a:rPr lang="en-US" baseline="-25000" dirty="0" err="1"/>
              <a:t>P</a:t>
            </a:r>
            <a:r>
              <a:rPr lang="en-US" dirty="0"/>
              <a:t> still be reliably extracted from </a:t>
            </a:r>
            <a:r>
              <a:rPr lang="en-US" dirty="0" err="1"/>
              <a:t>MuCap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Can one use </a:t>
            </a:r>
            <a:r>
              <a:rPr lang="en-US" dirty="0" err="1"/>
              <a:t>MuCap</a:t>
            </a:r>
            <a:r>
              <a:rPr lang="en-US" dirty="0"/>
              <a:t> to extract the axial radius?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4F780-D70C-1945-9865-06B89362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E1ADE-AB23-2644-9714-26357E08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130030-A13B-6740-B02E-9D1A1A59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1EB4A-EE62-5E46-B6CF-3307F7CB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7" y="3520057"/>
            <a:ext cx="6152225" cy="52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BFD34-4311-B04C-BD95-D5EE02E0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92" y="38598"/>
            <a:ext cx="5400208" cy="1808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2CEFE5-C77E-444E-B91E-8C9E1173E0C9}"/>
              </a:ext>
            </a:extLst>
          </p:cNvPr>
          <p:cNvSpPr txBox="1"/>
          <p:nvPr/>
        </p:nvSpPr>
        <p:spPr>
          <a:xfrm>
            <a:off x="6632603" y="4041298"/>
            <a:ext cx="232093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Phys.Rev</a:t>
            </a:r>
            <a:r>
              <a:rPr lang="it-IT" dirty="0"/>
              <a:t>. D93 113015, (2016)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75197B-99BB-C64C-9C23-70620D008FDE}"/>
              </a:ext>
            </a:extLst>
          </p:cNvPr>
          <p:cNvSpPr txBox="1"/>
          <p:nvPr/>
        </p:nvSpPr>
        <p:spPr>
          <a:xfrm>
            <a:off x="5449015" y="2242664"/>
            <a:ext cx="161129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2% for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MuCap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8FC23D4-D818-5145-B85F-5416813E14C1}"/>
              </a:ext>
            </a:extLst>
          </p:cNvPr>
          <p:cNvSpPr/>
          <p:nvPr/>
        </p:nvSpPr>
        <p:spPr>
          <a:xfrm>
            <a:off x="4125433" y="2707758"/>
            <a:ext cx="1679944" cy="384227"/>
          </a:xfrm>
          <a:custGeom>
            <a:avLst/>
            <a:gdLst>
              <a:gd name="connsiteX0" fmla="*/ 1679944 w 1679944"/>
              <a:gd name="connsiteY0" fmla="*/ 0 h 384227"/>
              <a:gd name="connsiteX1" fmla="*/ 1169581 w 1679944"/>
              <a:gd name="connsiteY1" fmla="*/ 382772 h 384227"/>
              <a:gd name="connsiteX2" fmla="*/ 0 w 1679944"/>
              <a:gd name="connsiteY2" fmla="*/ 106326 h 38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9944" h="384227">
                <a:moveTo>
                  <a:pt x="1679944" y="0"/>
                </a:moveTo>
                <a:cubicBezTo>
                  <a:pt x="1564758" y="182525"/>
                  <a:pt x="1449572" y="365051"/>
                  <a:pt x="1169581" y="382772"/>
                </a:cubicBezTo>
                <a:cubicBezTo>
                  <a:pt x="889590" y="400493"/>
                  <a:pt x="444795" y="253409"/>
                  <a:pt x="0" y="106326"/>
                </a:cubicBezTo>
              </a:path>
            </a:pathLst>
          </a:custGeom>
          <a:noFill/>
          <a:ln w="127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26818-1331-4F4C-BAB2-7E7354C95527}"/>
              </a:ext>
            </a:extLst>
          </p:cNvPr>
          <p:cNvSpPr txBox="1"/>
          <p:nvPr/>
        </p:nvSpPr>
        <p:spPr>
          <a:xfrm>
            <a:off x="7924837" y="3554863"/>
            <a:ext cx="10287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A.Meyer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34B67-9C34-164B-B065-BBAB7E0BD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" y="2157780"/>
            <a:ext cx="4283219" cy="5756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76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EFB6-8182-A240-A9B0-125ADB47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5" y="163285"/>
            <a:ext cx="8419797" cy="557705"/>
          </a:xfrm>
        </p:spPr>
        <p:txBody>
          <a:bodyPr/>
          <a:lstStyle/>
          <a:p>
            <a:r>
              <a:rPr lang="en-US" dirty="0"/>
              <a:t>Axial Radius and Muon Capture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513C0-C253-0941-8772-EBD8366FC2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9615" y="962528"/>
                <a:ext cx="8419797" cy="5439757"/>
              </a:xfrm>
            </p:spPr>
            <p:txBody>
              <a:bodyPr/>
              <a:lstStyle/>
              <a:p>
                <a:r>
                  <a:rPr lang="en-US" dirty="0"/>
                  <a:t>Theory improvements</a:t>
                </a:r>
              </a:p>
              <a:p>
                <a:pPr lvl="1"/>
                <a:r>
                  <a:rPr lang="en-US" dirty="0"/>
                  <a:t>Theory uncertainties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reduced to 0.2% level. </a:t>
                </a:r>
                <a:br>
                  <a:rPr lang="en-US" dirty="0"/>
                </a:br>
                <a:r>
                  <a:rPr lang="en-US" dirty="0"/>
                  <a:t>(ignoring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input uncertainty) </a:t>
                </a:r>
              </a:p>
              <a:p>
                <a:pPr lvl="1"/>
                <a:r>
                  <a:rPr lang="el-GR" dirty="0"/>
                  <a:t>Λ</a:t>
                </a:r>
                <a:r>
                  <a:rPr lang="en-US" baseline="-25000" dirty="0"/>
                  <a:t>singlet</a:t>
                </a:r>
                <a:r>
                  <a:rPr lang="en-US" dirty="0"/>
                  <a:t> = 715.4 (6.9) s</a:t>
                </a:r>
                <a:r>
                  <a:rPr lang="en-US" baseline="30000" dirty="0"/>
                  <a:t>−1</a:t>
                </a:r>
              </a:p>
              <a:p>
                <a:pPr lvl="1"/>
                <a:r>
                  <a:rPr lang="en-US" dirty="0"/>
                  <a:t>rel. uncertainties (%):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err="1"/>
                  <a:t>g</a:t>
                </a:r>
                <a:r>
                  <a:rPr lang="en-US" baseline="-25000" dirty="0" err="1"/>
                  <a:t>P</a:t>
                </a:r>
                <a:r>
                  <a:rPr lang="en-US" dirty="0"/>
                  <a:t> determination from muon capture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dominates uncertainty in </a:t>
                </a:r>
                <a:r>
                  <a:rPr lang="en-US" dirty="0" err="1"/>
                  <a:t>g</a:t>
                </a:r>
                <a:r>
                  <a:rPr lang="en-US" baseline="-25000" dirty="0" err="1"/>
                  <a:t>A</a:t>
                </a:r>
                <a:r>
                  <a:rPr lang="en-US" dirty="0"/>
                  <a:t>(q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2</a:t>
                </a:r>
                <a:r>
                  <a:rPr lang="en-US" dirty="0"/>
                  <a:t>) and </a:t>
                </a:r>
                <a:r>
                  <a:rPr lang="en-US" dirty="0" err="1"/>
                  <a:t>g</a:t>
                </a:r>
                <a:r>
                  <a:rPr lang="en-US" baseline="-25000" dirty="0" err="1"/>
                  <a:t>P</a:t>
                </a:r>
                <a:r>
                  <a:rPr lang="en-US" dirty="0"/>
                  <a:t>(q</a:t>
                </a:r>
                <a:r>
                  <a:rPr lang="en-US" baseline="-25000" dirty="0"/>
                  <a:t>0</a:t>
                </a:r>
                <a:r>
                  <a:rPr lang="en-US" baseline="30000" dirty="0"/>
                  <a:t>2</a:t>
                </a:r>
                <a:r>
                  <a:rPr lang="en-US" dirty="0"/>
                  <a:t>) from theory.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171447" lvl="1" indent="0">
                  <a:buNone/>
                </a:pPr>
                <a:endParaRPr lang="en-US" dirty="0"/>
              </a:p>
              <a:p>
                <a:pPr lvl="1"/>
                <a:r>
                  <a:rPr lang="en-US" dirty="0" err="1"/>
                  <a:t>MuCap</a:t>
                </a:r>
                <a:r>
                  <a:rPr lang="en-US" dirty="0"/>
                  <a:t> still provides QCD test at 8% level: </a:t>
                </a:r>
              </a:p>
              <a:p>
                <a:pPr marL="457197" lvl="1" indent="-285750"/>
                <a:endParaRPr lang="en-US" dirty="0"/>
              </a:p>
              <a:p>
                <a:pPr lvl="1"/>
                <a:endParaRPr lang="en-US" baseline="-25000" dirty="0"/>
              </a:p>
              <a:p>
                <a:pPr lvl="1"/>
                <a:endParaRPr lang="en-US" baseline="-25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513C0-C253-0941-8772-EBD8366FC2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9615" y="962528"/>
                <a:ext cx="8419797" cy="5439757"/>
              </a:xfrm>
              <a:blipFill>
                <a:blip r:embed="rId2"/>
                <a:stretch>
                  <a:fillRect l="-1657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4F544-589F-604D-BA04-4F68CB88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2600-DA59-934B-8C82-9AF7660F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1686C7-DA8B-3D4F-A71C-68EDC6BB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7" name="Picture 4" descr="Light upward diagonal">
            <a:extLst>
              <a:ext uri="{FF2B5EF4-FFF2-40B4-BE49-F238E27FC236}">
                <a16:creationId xmlns:a16="http://schemas.microsoft.com/office/drawing/2014/main" id="{EFEF3C6D-5E55-2542-A939-86B070AF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998" y="3746728"/>
            <a:ext cx="4265015" cy="5658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accent6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460BB-16BB-D748-BC53-11A1AA57D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4" y="892969"/>
            <a:ext cx="1579914" cy="15600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FE7E7C-213B-1447-A3F1-07B4B809B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77" y="5172918"/>
            <a:ext cx="2689138" cy="558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4F5D2-DB43-CD40-A947-ABF18990F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95" y="2209194"/>
            <a:ext cx="2933610" cy="3946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4B0689-4848-DB45-A149-7725ED0C2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74" y="4498897"/>
            <a:ext cx="3986339" cy="36615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35053A-A666-7C44-BC85-0DFD8FAE0264}"/>
              </a:ext>
            </a:extLst>
          </p:cNvPr>
          <p:cNvSpPr/>
          <p:nvPr/>
        </p:nvSpPr>
        <p:spPr>
          <a:xfrm>
            <a:off x="5324077" y="2176310"/>
            <a:ext cx="689610" cy="39466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BA8126E-EEB7-954C-8AD7-A7BDB580A3BD}"/>
              </a:ext>
            </a:extLst>
          </p:cNvPr>
          <p:cNvSpPr/>
          <p:nvPr/>
        </p:nvSpPr>
        <p:spPr>
          <a:xfrm>
            <a:off x="4492408" y="4470381"/>
            <a:ext cx="689610" cy="39466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AF15-56B6-9948-A7A2-876EED0C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DD29D-1857-A646-B802-9F1B98B0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endParaRPr lang="en-US" dirty="0"/>
          </a:p>
          <a:p>
            <a:r>
              <a:rPr lang="en-US" dirty="0"/>
              <a:t>UW/CENPA program</a:t>
            </a:r>
          </a:p>
          <a:p>
            <a:pPr lvl="1"/>
            <a:r>
              <a:rPr lang="en-US" dirty="0" err="1"/>
              <a:t>MuCap</a:t>
            </a:r>
            <a:r>
              <a:rPr lang="en-US" dirty="0"/>
              <a:t>: </a:t>
            </a:r>
            <a:r>
              <a:rPr lang="en-US" b="1" dirty="0"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latin typeface="Arial"/>
                <a:cs typeface="Arial"/>
                <a:sym typeface="Symbol" charset="0"/>
              </a:rPr>
              <a:t>-  </a:t>
            </a:r>
            <a:r>
              <a:rPr lang="en-US" b="1" dirty="0">
                <a:latin typeface="Arial"/>
                <a:cs typeface="Arial"/>
                <a:sym typeface="Symbol" charset="0"/>
              </a:rPr>
              <a:t>+ p  </a:t>
            </a:r>
            <a:r>
              <a:rPr lang="en-US" b="1" baseline="-25000" dirty="0">
                <a:latin typeface="Symbol" charset="2"/>
                <a:cs typeface="Symbol" charset="2"/>
                <a:sym typeface="Symbol" charset="0"/>
              </a:rPr>
              <a:t>m </a:t>
            </a:r>
            <a:r>
              <a:rPr lang="en-US" b="1" dirty="0">
                <a:latin typeface="Arial"/>
                <a:cs typeface="Arial"/>
                <a:sym typeface="Symbol" charset="0"/>
              </a:rPr>
              <a:t>+ 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 </a:t>
            </a:r>
            <a:endParaRPr lang="en-US" dirty="0"/>
          </a:p>
          <a:p>
            <a:pPr lvl="1"/>
            <a:r>
              <a:rPr lang="en-US" dirty="0" err="1"/>
              <a:t>MuSun</a:t>
            </a:r>
            <a:r>
              <a:rPr lang="en-US" dirty="0"/>
              <a:t>: </a:t>
            </a:r>
            <a:r>
              <a:rPr lang="en-US" b="1" dirty="0"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latin typeface="Arial"/>
                <a:cs typeface="Arial"/>
                <a:sym typeface="Symbol" charset="0"/>
              </a:rPr>
              <a:t>-  </a:t>
            </a:r>
            <a:r>
              <a:rPr lang="en-US" b="1" dirty="0">
                <a:latin typeface="Arial"/>
                <a:cs typeface="Arial"/>
                <a:sym typeface="Symbol" charset="0"/>
              </a:rPr>
              <a:t>+ d  </a:t>
            </a:r>
            <a:r>
              <a:rPr lang="en-US" b="1" baseline="-25000" dirty="0">
                <a:latin typeface="Symbol" charset="2"/>
                <a:cs typeface="Symbol" charset="2"/>
                <a:sym typeface="Symbol" charset="0"/>
              </a:rPr>
              <a:t>m </a:t>
            </a:r>
            <a:r>
              <a:rPr lang="en-US" b="1" dirty="0">
                <a:latin typeface="Arial"/>
                <a:cs typeface="Arial"/>
                <a:sym typeface="Symbol" charset="0"/>
              </a:rPr>
              <a:t>+ n + n</a:t>
            </a:r>
          </a:p>
          <a:p>
            <a:pPr lvl="2"/>
            <a:endParaRPr lang="en-US" b="1" dirty="0">
              <a:latin typeface="Arial"/>
              <a:cs typeface="Arial"/>
              <a:sym typeface="Symbol" charset="0"/>
            </a:endParaRPr>
          </a:p>
          <a:p>
            <a:r>
              <a:rPr lang="en-US" dirty="0">
                <a:sym typeface="Symbol" charset="0"/>
              </a:rPr>
              <a:t>Axial form factor and muon capture</a:t>
            </a:r>
          </a:p>
          <a:p>
            <a:pPr lvl="1"/>
            <a:r>
              <a:rPr lang="en-US" dirty="0">
                <a:sym typeface="Symbol" charset="0"/>
              </a:rPr>
              <a:t>new analysis</a:t>
            </a:r>
          </a:p>
          <a:p>
            <a:pPr lvl="1"/>
            <a:r>
              <a:rPr lang="en-US" dirty="0">
                <a:sym typeface="Symbol" charset="0"/>
              </a:rPr>
              <a:t>potential future experiment</a:t>
            </a:r>
          </a:p>
          <a:p>
            <a:pPr lvl="2"/>
            <a:endParaRPr lang="en-US" dirty="0">
              <a:sym typeface="Symbol" charset="0"/>
            </a:endParaRPr>
          </a:p>
          <a:p>
            <a:r>
              <a:rPr lang="en-US" dirty="0">
                <a:sym typeface="Symbol" charset="0"/>
              </a:rPr>
              <a:t>High pressure hydrogen TPCs </a:t>
            </a:r>
          </a:p>
          <a:p>
            <a:pPr lvl="1"/>
            <a:r>
              <a:rPr lang="en-US" dirty="0">
                <a:sym typeface="Symbol" charset="0"/>
              </a:rPr>
              <a:t>technology</a:t>
            </a:r>
          </a:p>
          <a:p>
            <a:endParaRPr lang="en-US" dirty="0">
              <a:sym typeface="Symbol" charset="0"/>
            </a:endParaRPr>
          </a:p>
          <a:p>
            <a:r>
              <a:rPr lang="en-US" dirty="0">
                <a:sym typeface="Symbol" charset="0"/>
              </a:rPr>
              <a:t>Summary</a:t>
            </a:r>
          </a:p>
          <a:p>
            <a:pPr lvl="1"/>
            <a:endParaRPr lang="en-US" b="1" dirty="0">
              <a:latin typeface="Arial"/>
              <a:cs typeface="Arial"/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1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C0B0-521A-7041-BB6B-E5E7462E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23F1E-7F6D-1942-AE5D-86D8BF0D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E5C300-D29F-534D-B83A-21731888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49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239380-D934-C748-BB17-95BB6ED62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54" y="3780749"/>
            <a:ext cx="3989289" cy="3045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6BFDD-D3C5-D446-B2F2-ABB9CABBF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36" y="608626"/>
            <a:ext cx="3324379" cy="2986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CEFB6-8182-A240-A9B0-125ADB47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46" y="158211"/>
            <a:ext cx="8419797" cy="557705"/>
          </a:xfrm>
        </p:spPr>
        <p:txBody>
          <a:bodyPr/>
          <a:lstStyle/>
          <a:p>
            <a:r>
              <a:rPr lang="en-US" dirty="0"/>
              <a:t>Axial Radius from </a:t>
            </a:r>
            <a:r>
              <a:rPr lang="en-US" dirty="0" err="1"/>
              <a:t>MuCap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513C0-C253-0941-8772-EBD8366FC2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9615" y="937721"/>
                <a:ext cx="8419797" cy="5439757"/>
              </a:xfrm>
            </p:spPr>
            <p:txBody>
              <a:bodyPr/>
              <a:lstStyle/>
              <a:p>
                <a:endParaRPr lang="en-US" dirty="0"/>
              </a:p>
              <a:p>
                <a:pPr marL="171447" lvl="1" indent="0">
                  <a:buNone/>
                </a:pPr>
                <a:r>
                  <a:rPr lang="en-US" dirty="0"/>
                  <a:t>Use </a:t>
                </a:r>
              </a:p>
              <a:p>
                <a:pPr lvl="1"/>
                <a:r>
                  <a:rPr lang="en-US" dirty="0" err="1"/>
                  <a:t>g</a:t>
                </a:r>
                <a:r>
                  <a:rPr lang="en-US" baseline="-25000" dirty="0" err="1"/>
                  <a:t>A</a:t>
                </a:r>
                <a:r>
                  <a:rPr lang="en-US" dirty="0"/>
                  <a:t>(q</a:t>
                </a:r>
                <a:r>
                  <a:rPr lang="en-US" baseline="30000" dirty="0"/>
                  <a:t>2</a:t>
                </a:r>
                <a:r>
                  <a:rPr lang="en-US" dirty="0"/>
                  <a:t>,r</a:t>
                </a:r>
                <a:r>
                  <a:rPr lang="en-US" baseline="-25000" dirty="0"/>
                  <a:t>A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 err="1"/>
                  <a:t>g</a:t>
                </a:r>
                <a:r>
                  <a:rPr lang="en-US" baseline="-25000" dirty="0" err="1"/>
                  <a:t>P</a:t>
                </a:r>
                <a:r>
                  <a:rPr lang="en-US" dirty="0"/>
                  <a:t>(q</a:t>
                </a:r>
                <a:r>
                  <a:rPr lang="en-US" baseline="30000" dirty="0"/>
                  <a:t>2</a:t>
                </a:r>
                <a:r>
                  <a:rPr lang="en-US" dirty="0"/>
                  <a:t>,r</a:t>
                </a:r>
                <a:r>
                  <a:rPr lang="en-US" baseline="-25000" dirty="0"/>
                  <a:t>A</a:t>
                </a:r>
                <a:r>
                  <a:rPr lang="en-US" baseline="30000" dirty="0"/>
                  <a:t>2</a:t>
                </a:r>
                <a:r>
                  <a:rPr lang="en-US" dirty="0"/>
                  <a:t>) from EFT </a:t>
                </a:r>
                <a:r>
                  <a:rPr lang="en-US" sz="1400" dirty="0">
                    <a:solidFill>
                      <a:schemeClr val="tx1"/>
                    </a:solidFill>
                  </a:rPr>
                  <a:t>(with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g</a:t>
                </a:r>
                <a:r>
                  <a:rPr lang="en-US" sz="1400" baseline="-25000" dirty="0" err="1">
                    <a:solidFill>
                      <a:schemeClr val="tx1"/>
                    </a:solidFill>
                    <a:latin typeface="Symbol" pitchFamily="2" charset="2"/>
                  </a:rPr>
                  <a:t>p</a:t>
                </a:r>
                <a:r>
                  <a:rPr lang="en-US" sz="1400" baseline="-25000" dirty="0" err="1">
                    <a:solidFill>
                      <a:schemeClr val="tx1"/>
                    </a:solidFill>
                  </a:rPr>
                  <a:t>NN</a:t>
                </a:r>
                <a:r>
                  <a:rPr lang="en-US" sz="1400" dirty="0">
                    <a:solidFill>
                      <a:schemeClr val="tx1"/>
                    </a:solidFill>
                  </a:rPr>
                  <a:t>= 13.12(10))</a:t>
                </a:r>
                <a:endParaRPr lang="en-US" baseline="-25000" dirty="0">
                  <a:solidFill>
                    <a:schemeClr val="tx1"/>
                  </a:solidFill>
                </a:endParaRPr>
              </a:p>
              <a:p>
                <a:pPr lvl="1"/>
                <a:endParaRPr lang="en-US" baseline="-25000" dirty="0"/>
              </a:p>
              <a:p>
                <a:pPr lvl="1"/>
                <a:endParaRPr lang="en-US" baseline="-25000" dirty="0"/>
              </a:p>
              <a:p>
                <a:pPr lvl="1"/>
                <a:endParaRPr lang="en-US" baseline="-25000" dirty="0"/>
              </a:p>
              <a:p>
                <a:pPr lvl="1"/>
                <a:endParaRPr lang="en-US" baseline="-250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71447" lvl="1" indent="0">
                  <a:buNone/>
                </a:pPr>
                <a:r>
                  <a:rPr lang="en-US" dirty="0"/>
                  <a:t>0.3% future precision </a:t>
                </a:r>
                <a:r>
                  <a:rPr lang="en-US" dirty="0" err="1"/>
                  <a:t>MuCap</a:t>
                </a:r>
                <a:br>
                  <a:rPr lang="en-US" dirty="0"/>
                </a:br>
                <a:r>
                  <a:rPr lang="en-US" dirty="0"/>
                  <a:t>measurement could reduce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from 0.22 to </a:t>
                </a:r>
                <a:r>
                  <a:rPr lang="en-US" b="1" dirty="0"/>
                  <a:t>0.09</a:t>
                </a:r>
                <a:r>
                  <a:rPr lang="en-US" dirty="0"/>
                  <a:t> fm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pPr lvl="1"/>
                <a:r>
                  <a:rPr lang="en-US" dirty="0"/>
                  <a:t>uncertainty in QE </a:t>
                </a:r>
                <a:r>
                  <a:rPr lang="en-US" dirty="0">
                    <a:latin typeface="Symbol" pitchFamily="2" charset="2"/>
                  </a:rPr>
                  <a:t>s(</a:t>
                </a:r>
                <a:r>
                  <a:rPr lang="en-US" dirty="0" err="1">
                    <a:latin typeface="Symbol" pitchFamily="2" charset="2"/>
                  </a:rPr>
                  <a:t>n</a:t>
                </a:r>
                <a:r>
                  <a:rPr lang="en-US" dirty="0" err="1">
                    <a:latin typeface="+mj-lt"/>
                  </a:rPr>
                  <a:t>n</a:t>
                </a:r>
                <a:r>
                  <a:rPr lang="en-US" dirty="0">
                    <a:latin typeface="Symbol" pitchFamily="2" charset="2"/>
                  </a:rPr>
                  <a:t>) </a:t>
                </a:r>
                <a:r>
                  <a:rPr lang="en-US" dirty="0"/>
                  <a:t> by nearly </a:t>
                </a:r>
                <a:r>
                  <a:rPr lang="en-US" b="1" dirty="0"/>
                  <a:t>2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513C0-C253-0941-8772-EBD8366FC2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9615" y="937721"/>
                <a:ext cx="8419797" cy="543975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4F544-589F-604D-BA04-4F68CB88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2600-DA59-934B-8C82-9AF7660F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1686C7-DA8B-3D4F-A71C-68EDC6BB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ED10DF-C2D3-204E-A126-BBE0CF7A9986}"/>
                  </a:ext>
                </a:extLst>
              </p:cNvPr>
              <p:cNvSpPr txBox="1"/>
              <p:nvPr/>
            </p:nvSpPr>
            <p:spPr>
              <a:xfrm>
                <a:off x="7267284" y="4305701"/>
                <a:ext cx="1443579" cy="34329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Symbol" pitchFamily="2" charset="2"/>
                        </a:rPr>
                        <m:t>s</m:t>
                      </m:r>
                      <m:r>
                        <a:rPr lang="en-US" sz="16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𝑖𝑛𝑑𝑒𝑝</m:t>
                      </m:r>
                      <m:r>
                        <a:rPr lang="en-US" sz="16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6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600" baseline="30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ED10DF-C2D3-204E-A126-BBE0CF7A9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284" y="4305701"/>
                <a:ext cx="1443579" cy="3432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12D7EF-5060-4E46-82F6-EA769330157B}"/>
              </a:ext>
            </a:extLst>
          </p:cNvPr>
          <p:cNvCxnSpPr/>
          <p:nvPr/>
        </p:nvCxnSpPr>
        <p:spPr>
          <a:xfrm flipH="1">
            <a:off x="6219002" y="4201339"/>
            <a:ext cx="159027" cy="2991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238CBC-61EB-A743-99FB-D3DC59888FB5}"/>
              </a:ext>
            </a:extLst>
          </p:cNvPr>
          <p:cNvCxnSpPr>
            <a:cxnSpLocks/>
          </p:cNvCxnSpPr>
          <p:nvPr/>
        </p:nvCxnSpPr>
        <p:spPr>
          <a:xfrm>
            <a:off x="7944616" y="4678161"/>
            <a:ext cx="4817" cy="385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F9BA4A-C5F3-D24A-9D12-9EBECA7EB64D}"/>
              </a:ext>
            </a:extLst>
          </p:cNvPr>
          <p:cNvCxnSpPr>
            <a:cxnSpLocks/>
          </p:cNvCxnSpPr>
          <p:nvPr/>
        </p:nvCxnSpPr>
        <p:spPr>
          <a:xfrm flipV="1">
            <a:off x="6590262" y="5136365"/>
            <a:ext cx="170523" cy="540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71D2D-38F4-AF41-9BAC-CC87DA770BD4}"/>
              </a:ext>
            </a:extLst>
          </p:cNvPr>
          <p:cNvSpPr txBox="1"/>
          <p:nvPr/>
        </p:nvSpPr>
        <p:spPr>
          <a:xfrm>
            <a:off x="6298515" y="3913895"/>
            <a:ext cx="168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7B1D"/>
                </a:solidFill>
              </a:rPr>
              <a:t>current </a:t>
            </a:r>
            <a:r>
              <a:rPr lang="en-US" dirty="0">
                <a:solidFill>
                  <a:srgbClr val="217B1D"/>
                </a:solidFill>
                <a:latin typeface="Symbol" pitchFamily="2" charset="2"/>
              </a:rPr>
              <a:t>s </a:t>
            </a:r>
            <a:r>
              <a:rPr lang="en-US" dirty="0">
                <a:solidFill>
                  <a:srgbClr val="217B1D"/>
                </a:solidFill>
                <a:latin typeface="+mj-lt"/>
              </a:rPr>
              <a:t>band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7242B2-0959-0A42-9AB3-105EC1C5C877}"/>
                  </a:ext>
                </a:extLst>
              </p:cNvPr>
              <p:cNvSpPr txBox="1"/>
              <p:nvPr/>
            </p:nvSpPr>
            <p:spPr>
              <a:xfrm>
                <a:off x="5953734" y="5677277"/>
                <a:ext cx="1919732" cy="3432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Symbol" pitchFamily="2" charset="2"/>
                  </a:rPr>
                  <a:t>s 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Symbol" pitchFamily="2" charset="2"/>
                  </a:rPr>
                  <a:t>=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0.09 fm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+mj-lt"/>
                  </a:rPr>
                  <a:t>2</a:t>
                </a: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7242B2-0959-0A42-9AB3-105EC1C5C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734" y="5677277"/>
                <a:ext cx="1919732" cy="3432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48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C192-069C-9D41-B999-8F930AFF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toward 3-fold improved </a:t>
            </a:r>
            <a:r>
              <a:rPr lang="en-US" dirty="0" err="1"/>
              <a:t>MuCap</a:t>
            </a:r>
            <a:r>
              <a:rPr lang="en-US" dirty="0"/>
              <a:t>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18356-A849-4F40-806E-AA5515538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  <a:p>
            <a:pPr lvl="1"/>
            <a:r>
              <a:rPr lang="en-US" dirty="0" err="1"/>
              <a:t>MuCap</a:t>
            </a:r>
            <a:r>
              <a:rPr lang="en-US" dirty="0"/>
              <a:t>:       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baseline="-25000" dirty="0" err="1"/>
              <a:t>singlet</a:t>
            </a:r>
            <a:r>
              <a:rPr lang="en-US" dirty="0"/>
              <a:t>= 715.6 (5.4)</a:t>
            </a:r>
            <a:r>
              <a:rPr lang="en-US" baseline="-25000" dirty="0"/>
              <a:t>stat</a:t>
            </a:r>
            <a:r>
              <a:rPr lang="en-US" dirty="0"/>
              <a:t> (5.1)</a:t>
            </a:r>
            <a:r>
              <a:rPr lang="en-US" baseline="-25000" dirty="0"/>
              <a:t>sys</a:t>
            </a:r>
          </a:p>
          <a:p>
            <a:pPr lvl="1"/>
            <a:r>
              <a:rPr lang="en-US" dirty="0" err="1"/>
              <a:t>MuCap</a:t>
            </a:r>
            <a:r>
              <a:rPr lang="en-US" dirty="0"/>
              <a:t>++    </a:t>
            </a:r>
            <a:r>
              <a:rPr lang="en-US" dirty="0" err="1">
                <a:latin typeface="Symbol" pitchFamily="2" charset="2"/>
              </a:rPr>
              <a:t>L</a:t>
            </a:r>
            <a:r>
              <a:rPr lang="en-US" baseline="-25000" dirty="0" err="1"/>
              <a:t>singlet</a:t>
            </a:r>
            <a:r>
              <a:rPr lang="en-US" dirty="0"/>
              <a:t>=           (1.7)</a:t>
            </a:r>
            <a:r>
              <a:rPr lang="en-US" baseline="-25000" dirty="0"/>
              <a:t>stat</a:t>
            </a:r>
            <a:r>
              <a:rPr lang="en-US" dirty="0"/>
              <a:t> (1.7)</a:t>
            </a:r>
            <a:r>
              <a:rPr lang="en-US" baseline="-25000" dirty="0"/>
              <a:t>sys</a:t>
            </a:r>
          </a:p>
          <a:p>
            <a:pPr lvl="1"/>
            <a:endParaRPr lang="en-US" baseline="-25000" dirty="0"/>
          </a:p>
          <a:p>
            <a:r>
              <a:rPr lang="en-US" dirty="0"/>
              <a:t>Conservative</a:t>
            </a:r>
            <a:r>
              <a:rPr lang="en-US" baseline="-25000" dirty="0"/>
              <a:t> </a:t>
            </a:r>
            <a:r>
              <a:rPr lang="en-US" dirty="0"/>
              <a:t>approach: incremental improvements</a:t>
            </a:r>
          </a:p>
          <a:p>
            <a:endParaRPr lang="en-US" dirty="0"/>
          </a:p>
          <a:p>
            <a:r>
              <a:rPr lang="en-US" dirty="0"/>
              <a:t>Statistics:</a:t>
            </a:r>
          </a:p>
          <a:p>
            <a:pPr lvl="1"/>
            <a:r>
              <a:rPr lang="en-US" dirty="0"/>
              <a:t>10x increase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Systematics</a:t>
            </a:r>
          </a:p>
          <a:p>
            <a:pPr lvl="1"/>
            <a:r>
              <a:rPr lang="en-US" dirty="0">
                <a:latin typeface="Symbol" pitchFamily="2" charset="2"/>
              </a:rPr>
              <a:t>t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dirty="0"/>
              <a:t> to 3.7 ppm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MuLan</a:t>
            </a:r>
            <a:r>
              <a:rPr lang="en-US" dirty="0">
                <a:solidFill>
                  <a:schemeClr val="tx1"/>
                </a:solidFill>
              </a:rPr>
              <a:t> 1 ppm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TPC gain and stability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718BD-7E0D-BF45-AA16-A9B41339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A81F1-2530-0342-95C7-58F2DAC1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E48560-EF30-D246-9946-F9BD682CE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5E5EF0-D0BE-5E4C-8152-A0550D1EE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389809"/>
              </p:ext>
            </p:extLst>
          </p:nvPr>
        </p:nvGraphicFramePr>
        <p:xfrm>
          <a:off x="3330340" y="4194746"/>
          <a:ext cx="5120641" cy="152079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06100">
                  <a:extLst>
                    <a:ext uri="{9D8B030D-6E8A-4147-A177-3AD203B41FA5}">
                      <a16:colId xmlns:a16="http://schemas.microsoft.com/office/drawing/2014/main" val="740386859"/>
                    </a:ext>
                  </a:extLst>
                </a:gridCol>
                <a:gridCol w="1014027">
                  <a:extLst>
                    <a:ext uri="{9D8B030D-6E8A-4147-A177-3AD203B41FA5}">
                      <a16:colId xmlns:a16="http://schemas.microsoft.com/office/drawing/2014/main" val="2456079868"/>
                    </a:ext>
                  </a:extLst>
                </a:gridCol>
                <a:gridCol w="1200514">
                  <a:extLst>
                    <a:ext uri="{9D8B030D-6E8A-4147-A177-3AD203B41FA5}">
                      <a16:colId xmlns:a16="http://schemas.microsoft.com/office/drawing/2014/main" val="3273753057"/>
                    </a:ext>
                  </a:extLst>
                </a:gridCol>
              </a:tblGrid>
              <a:tr h="253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uncertainty  (1/s)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31306"/>
                  </a:ext>
                </a:extLst>
              </a:tr>
              <a:tr h="253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effect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MuCap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MuCap</a:t>
                      </a:r>
                      <a:r>
                        <a:rPr lang="en-US" sz="1600" b="1" u="none" strike="noStrike" dirty="0">
                          <a:effectLst/>
                        </a:rPr>
                        <a:t>++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08638"/>
                  </a:ext>
                </a:extLst>
              </a:tr>
              <a:tr h="253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Boundary and interference effects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~1.0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085211"/>
                  </a:ext>
                </a:extLst>
              </a:tr>
              <a:tr h="253465">
                <a:tc>
                  <a:txBody>
                    <a:bodyPr/>
                    <a:lstStyle/>
                    <a:p>
                      <a:pPr marL="0" algn="l" defTabSz="457189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 impurities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~0.1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464360"/>
                  </a:ext>
                </a:extLst>
              </a:tr>
              <a:tr h="253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Electron tracker effects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~1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295413"/>
                  </a:ext>
                </a:extLst>
              </a:tr>
              <a:tr h="253465">
                <a:tc>
                  <a:txBody>
                    <a:bodyPr/>
                    <a:lstStyle/>
                    <a:p>
                      <a:pPr marL="0" algn="l" defTabSz="457189" rtl="0" eaLnBrk="1" fontAlgn="b" latinLnBrk="0" hangingPunct="1"/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</a:t>
                      </a: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Symbol" pitchFamily="2" charset="2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600" u="none" strike="noStrike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molecular effects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~0.5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643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885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3-20 at 8.58.55 PM.png">
            <a:extLst>
              <a:ext uri="{FF2B5EF4-FFF2-40B4-BE49-F238E27FC236}">
                <a16:creationId xmlns:a16="http://schemas.microsoft.com/office/drawing/2014/main" id="{0424F300-21B0-0248-B971-6E37CE031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007" y="567958"/>
            <a:ext cx="5717405" cy="5476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7745A-7F97-9A4F-A26F-70747469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stop defined by TPC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526B1-6B47-0A4A-99B0-C18FD1B5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3201-8390-2D45-BEA9-01FD767A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CB99EB-1C17-DF41-8D4E-0DE0183F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175EF-CF05-4741-BBE7-398CBD32AD84}"/>
              </a:ext>
            </a:extLst>
          </p:cNvPr>
          <p:cNvSpPr/>
          <p:nvPr/>
        </p:nvSpPr>
        <p:spPr>
          <a:xfrm>
            <a:off x="564797" y="1618178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TPC side 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9E7196-8B95-BD41-9D81-E8A4D5737853}"/>
              </a:ext>
            </a:extLst>
          </p:cNvPr>
          <p:cNvSpPr/>
          <p:nvPr/>
        </p:nvSpPr>
        <p:spPr>
          <a:xfrm>
            <a:off x="3298735" y="6080617"/>
            <a:ext cx="5845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b) Large angle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-p scatter   c) Delayed capture on impurity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dirty="0" err="1"/>
              <a:t>O</a:t>
            </a:r>
            <a:r>
              <a:rPr lang="en-US" sz="1600" dirty="0" err="1">
                <a:sym typeface="Symbol" charset="0"/>
              </a:rPr>
              <a:t>N</a:t>
            </a:r>
            <a:r>
              <a:rPr lang="en-US" sz="1600" dirty="0" err="1"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sz="1600" dirty="0">
                <a:latin typeface="Symbol" charset="2"/>
                <a:cs typeface="Symbol" charset="2"/>
                <a:sym typeface="Symbol" charset="0"/>
              </a:rPr>
              <a:t> 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0F6C7-20CF-5141-8F2A-57A097482980}"/>
              </a:ext>
            </a:extLst>
          </p:cNvPr>
          <p:cNvSpPr txBox="1"/>
          <p:nvPr/>
        </p:nvSpPr>
        <p:spPr>
          <a:xfrm>
            <a:off x="4419292" y="4422567"/>
            <a:ext cx="95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2E230-B627-F54C-857A-02B8834D955E}"/>
              </a:ext>
            </a:extLst>
          </p:cNvPr>
          <p:cNvSpPr txBox="1"/>
          <p:nvPr/>
        </p:nvSpPr>
        <p:spPr>
          <a:xfrm>
            <a:off x="6725558" y="4422567"/>
            <a:ext cx="106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-6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C977D-1338-E84A-810F-C5ABF9BDF90F}"/>
              </a:ext>
            </a:extLst>
          </p:cNvPr>
          <p:cNvSpPr txBox="1"/>
          <p:nvPr/>
        </p:nvSpPr>
        <p:spPr>
          <a:xfrm>
            <a:off x="106307" y="4171743"/>
            <a:ext cx="3070133" cy="166199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Compromise required</a:t>
            </a:r>
          </a:p>
          <a:p>
            <a:r>
              <a:rPr lang="en-US" sz="2400" dirty="0"/>
              <a:t>between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accurate tracking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constant tracking efficiency after muon stop @ 10</a:t>
            </a:r>
            <a:r>
              <a:rPr lang="en-US" baseline="30000" dirty="0"/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1796682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D6F7-EFB4-3242-9CE5-34C5E4D1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ideas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9A055-6E2B-8C4B-B560-FD55A224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828C-AA30-4D4F-A70D-48A2295F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312D7E-1C55-CA4C-8A2C-AF5345FB7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D7DACAFB-B8FD-2241-ACA9-2945FCE81942}"/>
              </a:ext>
            </a:extLst>
          </p:cNvPr>
          <p:cNvSpPr txBox="1">
            <a:spLocks/>
          </p:cNvSpPr>
          <p:nvPr/>
        </p:nvSpPr>
        <p:spPr>
          <a:xfrm>
            <a:off x="267102" y="510089"/>
            <a:ext cx="4990907" cy="5657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349250" indent="-112713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tabLst/>
              <a:defRPr sz="20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-620713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18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690563" indent="-284163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tabLst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-13081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reduce beam momentum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minimal material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continuous vacuum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thin windows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faster kick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TPC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larger size, higher drift field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stability, gain improvement: GEM, Micromega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pad chamber electronics, digitizer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Electron detectors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modern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SiPM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based fast scintillator 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with high segmentation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Purity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gold plating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improved GC, in-situ monitoring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@ ppb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3DB880-B8E4-E34E-A2CA-E72F6E0829A6}"/>
              </a:ext>
            </a:extLst>
          </p:cNvPr>
          <p:cNvGrpSpPr/>
          <p:nvPr/>
        </p:nvGrpSpPr>
        <p:grpSpPr>
          <a:xfrm>
            <a:off x="3272393" y="57053"/>
            <a:ext cx="5226946" cy="1516247"/>
            <a:chOff x="-108074" y="461224"/>
            <a:chExt cx="8496643" cy="2242039"/>
          </a:xfrm>
        </p:grpSpPr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8BB3029B-7408-6444-8EB2-9A2298CA0E47}"/>
                </a:ext>
              </a:extLst>
            </p:cNvPr>
            <p:cNvSpPr/>
            <p:nvPr/>
          </p:nvSpPr>
          <p:spPr>
            <a:xfrm rot="16200000">
              <a:off x="5720944" y="42206"/>
              <a:ext cx="1920391" cy="3401724"/>
            </a:xfrm>
            <a:prstGeom prst="can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n 12">
              <a:extLst>
                <a:ext uri="{FF2B5EF4-FFF2-40B4-BE49-F238E27FC236}">
                  <a16:creationId xmlns:a16="http://schemas.microsoft.com/office/drawing/2014/main" id="{C0A34523-5EF1-8C46-A929-AAC845B7D420}"/>
                </a:ext>
              </a:extLst>
            </p:cNvPr>
            <p:cNvSpPr/>
            <p:nvPr/>
          </p:nvSpPr>
          <p:spPr>
            <a:xfrm rot="16200000">
              <a:off x="2305049" y="-742957"/>
              <a:ext cx="1047752" cy="4972053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DF9E249E-8EE7-3643-8FAD-2C73882CD384}"/>
                </a:ext>
              </a:extLst>
            </p:cNvPr>
            <p:cNvSpPr/>
            <p:nvPr/>
          </p:nvSpPr>
          <p:spPr>
            <a:xfrm rot="10800000" flipV="1">
              <a:off x="5538984" y="1128708"/>
              <a:ext cx="2491832" cy="1228720"/>
            </a:xfrm>
            <a:prstGeom prst="cub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F0B08A-9515-9A43-A111-14904A453376}"/>
                </a:ext>
              </a:extLst>
            </p:cNvPr>
            <p:cNvSpPr/>
            <p:nvPr/>
          </p:nvSpPr>
          <p:spPr>
            <a:xfrm>
              <a:off x="409574" y="1514468"/>
              <a:ext cx="95252" cy="4572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0914C4-2826-2340-BE4B-3B58345B593F}"/>
                </a:ext>
              </a:extLst>
            </p:cNvPr>
            <p:cNvSpPr/>
            <p:nvPr/>
          </p:nvSpPr>
          <p:spPr>
            <a:xfrm>
              <a:off x="5104659" y="1514468"/>
              <a:ext cx="107089" cy="457200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CF60E9-2DCD-9C49-B99D-D43FE340D1AF}"/>
                </a:ext>
              </a:extLst>
            </p:cNvPr>
            <p:cNvSpPr txBox="1"/>
            <p:nvPr/>
          </p:nvSpPr>
          <p:spPr>
            <a:xfrm>
              <a:off x="2112948" y="1219194"/>
              <a:ext cx="1820261" cy="50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vacuum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9FCBB3-4D77-FD4B-BF41-8CCDC624F930}"/>
                </a:ext>
              </a:extLst>
            </p:cNvPr>
            <p:cNvSpPr txBox="1"/>
            <p:nvPr/>
          </p:nvSpPr>
          <p:spPr>
            <a:xfrm>
              <a:off x="5950479" y="1613702"/>
              <a:ext cx="2438090" cy="50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</a:t>
              </a:r>
              <a:r>
                <a:rPr lang="en-US" sz="1600" baseline="-25000" dirty="0"/>
                <a:t>2</a:t>
              </a:r>
              <a:r>
                <a:rPr lang="en-US" sz="1600" dirty="0"/>
                <a:t> 10 bar</a:t>
              </a:r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96E5C2FB-6A72-084A-92D7-2EADBB113F52}"/>
                </a:ext>
              </a:extLst>
            </p:cNvPr>
            <p:cNvSpPr/>
            <p:nvPr/>
          </p:nvSpPr>
          <p:spPr>
            <a:xfrm rot="10800000" flipV="1">
              <a:off x="4875435" y="1486524"/>
              <a:ext cx="190833" cy="485143"/>
            </a:xfrm>
            <a:prstGeom prst="cube">
              <a:avLst>
                <a:gd name="adj" fmla="val 7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65D6D5-0326-394F-885B-604B6FD6EBDD}"/>
                </a:ext>
              </a:extLst>
            </p:cNvPr>
            <p:cNvSpPr txBox="1"/>
            <p:nvPr/>
          </p:nvSpPr>
          <p:spPr>
            <a:xfrm>
              <a:off x="-108074" y="461224"/>
              <a:ext cx="3086085" cy="77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intermediate </a:t>
              </a:r>
            </a:p>
            <a:p>
              <a:r>
                <a:rPr lang="en-US" sz="1400" dirty="0"/>
                <a:t>focus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81E18C-2FA3-2049-9818-E703C4A2AA4E}"/>
              </a:ext>
            </a:extLst>
          </p:cNvPr>
          <p:cNvSpPr txBox="1"/>
          <p:nvPr/>
        </p:nvSpPr>
        <p:spPr>
          <a:xfrm>
            <a:off x="4358066" y="240838"/>
            <a:ext cx="2283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pressure window 0.3 mm Be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12A4C6-8AA0-214C-963D-BB07D5059FC3}"/>
              </a:ext>
            </a:extLst>
          </p:cNvPr>
          <p:cNvCxnSpPr/>
          <p:nvPr/>
        </p:nvCxnSpPr>
        <p:spPr>
          <a:xfrm>
            <a:off x="6304698" y="488392"/>
            <a:ext cx="207391" cy="26205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615EA7-40BB-4A4A-B265-F4ACED5FA206}"/>
              </a:ext>
            </a:extLst>
          </p:cNvPr>
          <p:cNvSpPr txBox="1"/>
          <p:nvPr/>
        </p:nvSpPr>
        <p:spPr>
          <a:xfrm>
            <a:off x="5332141" y="1333837"/>
            <a:ext cx="1198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0.2 mm </a:t>
            </a:r>
            <a:r>
              <a:rPr lang="en-US" sz="1200" dirty="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200" dirty="0" err="1">
                <a:solidFill>
                  <a:srgbClr val="FF0000"/>
                </a:solidFill>
              </a:rPr>
              <a:t>SC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6A33E2-37CB-E049-BF5B-D173F5F9C4B6}"/>
              </a:ext>
            </a:extLst>
          </p:cNvPr>
          <p:cNvCxnSpPr>
            <a:stCxn id="23" idx="0"/>
          </p:cNvCxnSpPr>
          <p:nvPr/>
        </p:nvCxnSpPr>
        <p:spPr>
          <a:xfrm flipV="1">
            <a:off x="5931218" y="923938"/>
            <a:ext cx="373480" cy="409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BEC055-8955-E343-9ABB-F9F5AA2CD57C}"/>
              </a:ext>
            </a:extLst>
          </p:cNvPr>
          <p:cNvSpPr txBox="1"/>
          <p:nvPr/>
        </p:nvSpPr>
        <p:spPr>
          <a:xfrm>
            <a:off x="7137337" y="1927025"/>
            <a:ext cx="1967916" cy="12311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additional safety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volume such that small pressure increase with Be window rupture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additional upstream fast shutter valve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19C3F9-1D0E-4648-BBB2-1FDE1BB3625A}"/>
              </a:ext>
            </a:extLst>
          </p:cNvPr>
          <p:cNvCxnSpPr/>
          <p:nvPr/>
        </p:nvCxnSpPr>
        <p:spPr>
          <a:xfrm flipH="1" flipV="1">
            <a:off x="5607545" y="923938"/>
            <a:ext cx="1893299" cy="101096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106766D-0D6F-F846-8440-4572C13BF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838" y="1743373"/>
            <a:ext cx="2779489" cy="797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47EBF6B-AC9D-8340-A089-B08A0EB6E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10" y="3527501"/>
            <a:ext cx="2565334" cy="294140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A0BAA4-BE4C-A840-9E51-14AD332E01C2}"/>
              </a:ext>
            </a:extLst>
          </p:cNvPr>
          <p:cNvCxnSpPr/>
          <p:nvPr/>
        </p:nvCxnSpPr>
        <p:spPr>
          <a:xfrm>
            <a:off x="3859731" y="5621153"/>
            <a:ext cx="133887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09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AF15-56B6-9948-A7A2-876EED0C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DD29D-1857-A646-B802-9F1B98B0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UW/CENPA Program</a:t>
            </a: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MuCap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p  </a:t>
            </a:r>
            <a:r>
              <a:rPr lang="en-US" b="1" baseline="-25000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n 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MuSun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b="1" baseline="30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d  </a:t>
            </a:r>
            <a:r>
              <a:rPr lang="en-US" b="1" baseline="-25000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  <a:sym typeface="Symbol" charset="0"/>
              </a:rPr>
              <a:t>+ n + n</a:t>
            </a:r>
          </a:p>
          <a:p>
            <a:pPr lvl="2"/>
            <a:endParaRPr lang="en-US" b="1" dirty="0">
              <a:solidFill>
                <a:schemeClr val="bg1">
                  <a:lumMod val="85000"/>
                </a:schemeClr>
              </a:solidFill>
              <a:latin typeface="Arial"/>
              <a:cs typeface="Arial"/>
              <a:sym typeface="Symbol" charset="0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Axial form factor and muon capture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new analysis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potential future experiment</a:t>
            </a:r>
          </a:p>
          <a:p>
            <a:pPr lvl="2"/>
            <a:endParaRPr lang="en-US" dirty="0">
              <a:sym typeface="Symbol" charset="0"/>
            </a:endParaRPr>
          </a:p>
          <a:p>
            <a:r>
              <a:rPr lang="en-US" dirty="0">
                <a:sym typeface="Symbol" charset="0"/>
              </a:rPr>
              <a:t>High pressure hydrogen TPCs </a:t>
            </a:r>
          </a:p>
          <a:p>
            <a:pPr lvl="1"/>
            <a:r>
              <a:rPr lang="en-US" dirty="0">
                <a:sym typeface="Symbol" charset="0"/>
              </a:rPr>
              <a:t>technology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sym typeface="Symbol" charset="0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sym typeface="Symbol" charset="0"/>
              </a:rPr>
              <a:t>Summary</a:t>
            </a:r>
          </a:p>
          <a:p>
            <a:pPr lvl="2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1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  <a:p>
            <a:pPr lvl="2"/>
            <a:endParaRPr lang="en-US" dirty="0">
              <a:sym typeface="Symbo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C0B0-521A-7041-BB6B-E5E7462E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23F1E-7F6D-1942-AE5D-86D8BF0D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E5C300-D29F-534D-B83A-21731888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2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F227-1C88-F744-94CD-8C968ABF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MuCap</a:t>
            </a:r>
            <a:r>
              <a:rPr lang="en-US" dirty="0"/>
              <a:t>/</a:t>
            </a:r>
            <a:r>
              <a:rPr lang="en-US" dirty="0" err="1"/>
              <a:t>MuSun</a:t>
            </a:r>
            <a:r>
              <a:rPr lang="en-US" dirty="0"/>
              <a:t> H</a:t>
            </a:r>
            <a:r>
              <a:rPr lang="en-US" baseline="-25000" dirty="0"/>
              <a:t>2 </a:t>
            </a:r>
            <a:r>
              <a:rPr lang="en-US" dirty="0"/>
              <a:t>/ D</a:t>
            </a:r>
            <a:r>
              <a:rPr lang="en-US" baseline="-25000" dirty="0"/>
              <a:t>2</a:t>
            </a:r>
            <a:r>
              <a:rPr lang="en-US" dirty="0"/>
              <a:t> 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E52DC-17D8-3F4A-AD97-47AD5389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68" y="828256"/>
            <a:ext cx="8419797" cy="5671013"/>
          </a:xfrm>
        </p:spPr>
        <p:txBody>
          <a:bodyPr/>
          <a:lstStyle/>
          <a:p>
            <a:r>
              <a:rPr lang="en-US" dirty="0" err="1"/>
              <a:t>MuCap</a:t>
            </a:r>
            <a:endParaRPr lang="en-US" dirty="0"/>
          </a:p>
          <a:p>
            <a:pPr lvl="2"/>
            <a:r>
              <a:rPr lang="en-US" dirty="0"/>
              <a:t>MWPC, G=125-320, 25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anode wires</a:t>
            </a:r>
          </a:p>
          <a:p>
            <a:pPr lvl="2"/>
            <a:r>
              <a:rPr lang="en-US" dirty="0"/>
              <a:t>4 mm anode, cathode pitch</a:t>
            </a:r>
          </a:p>
          <a:p>
            <a:pPr lvl="2"/>
            <a:r>
              <a:rPr lang="en-US" dirty="0"/>
              <a:t>30 kV HV</a:t>
            </a:r>
          </a:p>
          <a:p>
            <a:pPr lvl="2"/>
            <a:r>
              <a:rPr lang="en-US" dirty="0"/>
              <a:t>10% energy resolution</a:t>
            </a:r>
          </a:p>
          <a:p>
            <a:pPr lvl="1"/>
            <a:endParaRPr lang="en-US" dirty="0"/>
          </a:p>
          <a:p>
            <a:r>
              <a:rPr lang="en-US" dirty="0" err="1"/>
              <a:t>MuSun</a:t>
            </a:r>
            <a:endParaRPr lang="en-US" dirty="0"/>
          </a:p>
          <a:p>
            <a:pPr lvl="2"/>
            <a:r>
              <a:rPr lang="en-US" dirty="0"/>
              <a:t>G=1, Frisch grid</a:t>
            </a:r>
          </a:p>
          <a:p>
            <a:pPr lvl="2"/>
            <a:r>
              <a:rPr lang="en-US" dirty="0"/>
              <a:t>16x16 mm</a:t>
            </a:r>
            <a:r>
              <a:rPr lang="en-US" baseline="30000" dirty="0"/>
              <a:t>2</a:t>
            </a:r>
            <a:r>
              <a:rPr lang="en-US" dirty="0"/>
              <a:t> pads</a:t>
            </a:r>
          </a:p>
          <a:p>
            <a:pPr lvl="2"/>
            <a:r>
              <a:rPr lang="en-US" dirty="0"/>
              <a:t>80 kV HV</a:t>
            </a:r>
          </a:p>
          <a:p>
            <a:pPr lvl="2"/>
            <a:r>
              <a:rPr lang="en-US" dirty="0"/>
              <a:t>excellent resolution 17 </a:t>
            </a:r>
            <a:r>
              <a:rPr lang="en-US" dirty="0" err="1"/>
              <a:t>keV</a:t>
            </a:r>
            <a:r>
              <a:rPr lang="en-US" dirty="0"/>
              <a:t> with cryo-preamps</a:t>
            </a:r>
          </a:p>
          <a:p>
            <a:pPr lvl="1"/>
            <a:endParaRPr lang="en-US" dirty="0"/>
          </a:p>
          <a:p>
            <a:r>
              <a:rPr lang="en-US" dirty="0"/>
              <a:t>Both chambers</a:t>
            </a:r>
          </a:p>
          <a:p>
            <a:pPr lvl="2"/>
            <a:r>
              <a:rPr lang="en-US" dirty="0"/>
              <a:t>1-10 ppb purity (difficult operation with gain)</a:t>
            </a:r>
          </a:p>
          <a:p>
            <a:pPr lvl="2"/>
            <a:r>
              <a:rPr lang="en-US" dirty="0"/>
              <a:t>continuous circulations system</a:t>
            </a:r>
          </a:p>
          <a:p>
            <a:pPr lvl="2"/>
            <a:r>
              <a:rPr lang="en-US" dirty="0"/>
              <a:t>2.4x10</a:t>
            </a:r>
            <a:r>
              <a:rPr lang="en-US" baseline="30000" dirty="0"/>
              <a:t>-4</a:t>
            </a:r>
            <a:r>
              <a:rPr lang="en-US" dirty="0"/>
              <a:t> P stabilized @ 10 bar</a:t>
            </a:r>
          </a:p>
          <a:p>
            <a:pPr lvl="2"/>
            <a:endParaRPr lang="en-US" dirty="0"/>
          </a:p>
          <a:p>
            <a:r>
              <a:rPr lang="en-US" dirty="0"/>
              <a:t>scale up at least </a:t>
            </a:r>
            <a:r>
              <a:rPr lang="en-US" b="1" dirty="0"/>
              <a:t>2000</a:t>
            </a:r>
            <a:r>
              <a:rPr lang="en-US" dirty="0"/>
              <a:t> required for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program </a:t>
            </a:r>
            <a:r>
              <a:rPr lang="en-US" dirty="0">
                <a:latin typeface="Apple Color Emoji" pitchFamily="2" charset="0"/>
              </a:rPr>
              <a:t>🙄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1EC7F-DB54-064C-888A-DD8A1080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06BB2-0782-CD44-8DCF-87188B69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C515B6-C6D2-7249-B684-B269D06C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66150-9AEA-1F44-A030-910EB766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333" y="3532446"/>
            <a:ext cx="2605068" cy="1953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070FC2-BF1F-B042-B54C-41777488E87A}"/>
              </a:ext>
            </a:extLst>
          </p:cNvPr>
          <p:cNvSpPr txBox="1"/>
          <p:nvPr/>
        </p:nvSpPr>
        <p:spPr>
          <a:xfrm>
            <a:off x="5866858" y="505144"/>
            <a:ext cx="1835343" cy="369332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15 x 12 x 28 cm</a:t>
            </a:r>
            <a:r>
              <a:rPr lang="en-US" baseline="30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81D01-4619-F54F-A2C6-F085523AF837}"/>
              </a:ext>
            </a:extLst>
          </p:cNvPr>
          <p:cNvSpPr txBox="1"/>
          <p:nvPr/>
        </p:nvSpPr>
        <p:spPr>
          <a:xfrm>
            <a:off x="5890515" y="3163114"/>
            <a:ext cx="2104378" cy="369332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9.6 x 7.1 x 12.5 cm</a:t>
            </a:r>
            <a:r>
              <a:rPr lang="en-US" baseline="30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C5F7B-CE92-094D-B4A1-F3A83401F01B}"/>
              </a:ext>
            </a:extLst>
          </p:cNvPr>
          <p:cNvSpPr txBox="1"/>
          <p:nvPr/>
        </p:nvSpPr>
        <p:spPr>
          <a:xfrm>
            <a:off x="1643112" y="777948"/>
            <a:ext cx="332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f = </a:t>
            </a:r>
            <a:r>
              <a:rPr lang="en-US" dirty="0">
                <a:latin typeface="+mj-lt"/>
                <a:ea typeface="Symbol" charset="2"/>
                <a:cs typeface="Symbol" charset="2"/>
              </a:rPr>
              <a:t>0.0116 LH</a:t>
            </a:r>
            <a:r>
              <a:rPr lang="en-US" baseline="-25000" dirty="0">
                <a:latin typeface="+mj-lt"/>
                <a:ea typeface="Symbol" charset="2"/>
                <a:cs typeface="Symbol" charset="2"/>
              </a:rPr>
              <a:t>2</a:t>
            </a:r>
            <a:r>
              <a:rPr lang="en-US" dirty="0">
                <a:latin typeface="+mj-lt"/>
                <a:ea typeface="Symbol" charset="2"/>
                <a:cs typeface="Symbol" charset="2"/>
              </a:rPr>
              <a:t>, T=300 K, 10 bar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48DBD5-39CA-244C-AF49-8FB3BF253DF5}"/>
              </a:ext>
            </a:extLst>
          </p:cNvPr>
          <p:cNvSpPr txBox="1"/>
          <p:nvPr/>
        </p:nvSpPr>
        <p:spPr>
          <a:xfrm>
            <a:off x="1643112" y="2659028"/>
            <a:ext cx="341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f = </a:t>
            </a:r>
            <a:r>
              <a:rPr lang="en-US" dirty="0">
                <a:latin typeface="+mj-lt"/>
                <a:ea typeface="Symbol" charset="2"/>
                <a:cs typeface="Symbol" charset="2"/>
              </a:rPr>
              <a:t>0.065 LH</a:t>
            </a:r>
            <a:r>
              <a:rPr lang="en-US" baseline="-25000" dirty="0">
                <a:latin typeface="+mj-lt"/>
                <a:ea typeface="Symbol" charset="2"/>
                <a:cs typeface="Symbol" charset="2"/>
              </a:rPr>
              <a:t>2</a:t>
            </a:r>
            <a:r>
              <a:rPr lang="en-US" dirty="0">
                <a:latin typeface="+mj-lt"/>
                <a:ea typeface="Symbol" charset="2"/>
                <a:cs typeface="Symbol" charset="2"/>
              </a:rPr>
              <a:t>, T=31 K, 5.1 bar </a:t>
            </a:r>
          </a:p>
        </p:txBody>
      </p:sp>
      <p:pic>
        <p:nvPicPr>
          <p:cNvPr id="17" name="Picture 6" descr="ftpc-gedreht">
            <a:extLst>
              <a:ext uri="{FF2B5EF4-FFF2-40B4-BE49-F238E27FC236}">
                <a16:creationId xmlns:a16="http://schemas.microsoft.com/office/drawing/2014/main" id="{3DAF6753-7D50-C046-9506-C172CFFD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33" y="860976"/>
            <a:ext cx="2591637" cy="188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0F2A4E-64FD-DD4D-967C-E073770C8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65" y="5536555"/>
            <a:ext cx="2356884" cy="3211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22FE9-826D-E749-89D0-8DDE4B3E8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12" y="2767976"/>
            <a:ext cx="3968938" cy="395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09A66-D0BA-9E4F-A385-7FDEBA2A6065}"/>
              </a:ext>
            </a:extLst>
          </p:cNvPr>
          <p:cNvSpPr txBox="1"/>
          <p:nvPr/>
        </p:nvSpPr>
        <p:spPr>
          <a:xfrm>
            <a:off x="6829196" y="5878092"/>
            <a:ext cx="23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7B1D"/>
                </a:solidFill>
                <a:latin typeface="Comic Sans MS" panose="030F0902030302020204" pitchFamily="66" charset="0"/>
              </a:rPr>
              <a:t>partially LD</a:t>
            </a:r>
            <a:r>
              <a:rPr lang="en-US" baseline="-25000" dirty="0">
                <a:solidFill>
                  <a:srgbClr val="217B1D"/>
                </a:solidFill>
                <a:latin typeface="Comic Sans MS" panose="030F0902030302020204" pitchFamily="66" charset="0"/>
              </a:rPr>
              <a:t>2</a:t>
            </a:r>
            <a:r>
              <a:rPr lang="en-US" dirty="0">
                <a:solidFill>
                  <a:srgbClr val="217B1D"/>
                </a:solidFill>
                <a:latin typeface="Comic Sans MS" panose="030F0902030302020204" pitchFamily="66" charset="0"/>
              </a:rPr>
              <a:t> filled during tests</a:t>
            </a:r>
          </a:p>
        </p:txBody>
      </p:sp>
    </p:spTree>
    <p:extLst>
      <p:ext uri="{BB962C8B-B14F-4D97-AF65-F5344CB8AC3E}">
        <p14:creationId xmlns:p14="http://schemas.microsoft.com/office/powerpoint/2010/main" val="285567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96F2-4FA8-B546-B331-17603CCA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TPC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4084B-6BAF-8D4B-A220-42B889FF7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Townsend coefficient</a:t>
            </a:r>
          </a:p>
          <a:p>
            <a:pPr lvl="1"/>
            <a:r>
              <a:rPr lang="en-US" dirty="0"/>
              <a:t>small</a:t>
            </a:r>
          </a:p>
          <a:p>
            <a:pPr lvl="1"/>
            <a:r>
              <a:rPr lang="en-US" dirty="0"/>
              <a:t>need &gt;10</a:t>
            </a:r>
            <a:r>
              <a:rPr lang="en-US" baseline="30000" dirty="0"/>
              <a:t>5</a:t>
            </a:r>
            <a:r>
              <a:rPr lang="en-US" dirty="0"/>
              <a:t> V/cm @ 10 bar for gas amplification</a:t>
            </a:r>
          </a:p>
          <a:p>
            <a:pPr lvl="1"/>
            <a:r>
              <a:rPr lang="en-US" dirty="0"/>
              <a:t>typically 2-3x higher than standard chamber gases</a:t>
            </a:r>
          </a:p>
          <a:p>
            <a:pPr lvl="1"/>
            <a:r>
              <a:rPr lang="en-US" dirty="0"/>
              <a:t>0.5 MV/cm on anode wire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Drift velocity</a:t>
            </a:r>
          </a:p>
          <a:p>
            <a:pPr lvl="1"/>
            <a:r>
              <a:rPr lang="en-US" b="1" dirty="0"/>
              <a:t>rather slow gas</a:t>
            </a:r>
          </a:p>
          <a:p>
            <a:pPr lvl="1"/>
            <a:r>
              <a:rPr lang="en-US" dirty="0" err="1"/>
              <a:t>MuCap</a:t>
            </a:r>
            <a:r>
              <a:rPr lang="en-US" dirty="0"/>
              <a:t> 2 kV/cm   @ 10 bar</a:t>
            </a:r>
          </a:p>
          <a:p>
            <a:pPr lvl="1"/>
            <a:r>
              <a:rPr lang="en-US" dirty="0" err="1"/>
              <a:t>MuSun</a:t>
            </a:r>
            <a:r>
              <a:rPr lang="en-US" dirty="0"/>
              <a:t> 10 kV/cm @  “60 bar”</a:t>
            </a:r>
          </a:p>
          <a:p>
            <a:pPr lvl="1"/>
            <a:endParaRPr lang="en-US" dirty="0"/>
          </a:p>
          <a:p>
            <a:r>
              <a:rPr lang="en-US" dirty="0"/>
              <a:t>Energy per ion-e pair: W=37 eV</a:t>
            </a:r>
          </a:p>
          <a:p>
            <a:r>
              <a:rPr lang="en-US" b="1" dirty="0" err="1"/>
              <a:t>dE</a:t>
            </a:r>
            <a:r>
              <a:rPr lang="en-US" b="1" dirty="0"/>
              <a:t>/dx per cm  small in H</a:t>
            </a:r>
            <a:r>
              <a:rPr lang="en-US" b="1" baseline="-25000" dirty="0"/>
              <a:t>2</a:t>
            </a:r>
            <a:br>
              <a:rPr lang="en-US" dirty="0"/>
            </a:br>
            <a:r>
              <a:rPr lang="en-US" dirty="0"/>
              <a:t>need sufficient pixel size for</a:t>
            </a:r>
            <a:br>
              <a:rPr lang="en-US" dirty="0"/>
            </a:br>
            <a:r>
              <a:rPr lang="en-US" dirty="0"/>
              <a:t>MIPS detection @ G=1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043D-E7D7-1D4E-9514-4519272B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F6F0-F43C-E548-AA4D-9FB60032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31F115-1BC6-144B-9C18-D000A9BC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FC1F2-8D9A-8240-991D-7821E6CC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140" y="154515"/>
            <a:ext cx="2504886" cy="2642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4D4C3-95F0-2249-800F-89A1C9716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71" y="2848718"/>
            <a:ext cx="3474155" cy="350205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5BFD2-A51B-374D-B35F-4E637CB18CFD}"/>
              </a:ext>
            </a:extLst>
          </p:cNvPr>
          <p:cNvCxnSpPr/>
          <p:nvPr/>
        </p:nvCxnSpPr>
        <p:spPr>
          <a:xfrm>
            <a:off x="5897889" y="4023360"/>
            <a:ext cx="0" cy="1809549"/>
          </a:xfrm>
          <a:prstGeom prst="straightConnector1">
            <a:avLst/>
          </a:prstGeom>
          <a:ln w="63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99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672B-5CF4-054F-AAD8-2E61E88B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TPC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DB2CD-1B94-474A-9384-5A55C5AB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Recombination</a:t>
            </a:r>
          </a:p>
          <a:p>
            <a:pPr lvl="1"/>
            <a:r>
              <a:rPr lang="en-US" dirty="0"/>
              <a:t>significant for </a:t>
            </a:r>
            <a:r>
              <a:rPr lang="en-US" dirty="0" err="1"/>
              <a:t>dE</a:t>
            </a:r>
            <a:r>
              <a:rPr lang="en-US" dirty="0"/>
              <a:t>/dx &gt;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r>
              <a:rPr lang="en-US" baseline="-25000" dirty="0" err="1"/>
              <a:t>MIPS</a:t>
            </a:r>
            <a:endParaRPr lang="en-US" baseline="-25000" dirty="0"/>
          </a:p>
          <a:p>
            <a:pPr lvl="1"/>
            <a:r>
              <a:rPr lang="en-US" dirty="0"/>
              <a:t>dependence on angle to drift field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Impurities: O</a:t>
            </a:r>
            <a:r>
              <a:rPr lang="en-US" baseline="-25000" dirty="0"/>
              <a:t>2</a:t>
            </a:r>
            <a:r>
              <a:rPr lang="en-US" dirty="0"/>
              <a:t> terrible, H</a:t>
            </a:r>
            <a:r>
              <a:rPr lang="en-US" baseline="-25000" dirty="0"/>
              <a:t>2</a:t>
            </a:r>
            <a:r>
              <a:rPr lang="en-US" dirty="0"/>
              <a:t>O might stabilize MWPC operation</a:t>
            </a:r>
          </a:p>
          <a:p>
            <a:r>
              <a:rPr lang="en-US" dirty="0" err="1"/>
              <a:t>MuSun</a:t>
            </a:r>
            <a:r>
              <a:rPr lang="en-US" dirty="0"/>
              <a:t> G=1 high density TPC achieved very stable operation, </a:t>
            </a:r>
            <a:br>
              <a:rPr lang="en-US" dirty="0"/>
            </a:br>
            <a:r>
              <a:rPr lang="en-US" dirty="0"/>
              <a:t>thus LH</a:t>
            </a:r>
            <a:r>
              <a:rPr lang="en-US" baseline="-25000" dirty="0"/>
              <a:t>2</a:t>
            </a:r>
            <a:r>
              <a:rPr lang="en-US" dirty="0"/>
              <a:t> TPC preferable, if electron attachment, drift velocity, etc. ok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F356B-200F-564D-9753-6324DE2E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F0D97-EE3C-684F-A222-2159D4CC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F7344D-5193-B142-9D84-7914D1B7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07F4C-7A7E-5E45-9ADE-63210B91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85" y="2268261"/>
            <a:ext cx="6096265" cy="2501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D4C3D7-0610-264A-9384-D79064EBC479}"/>
                  </a:ext>
                </a:extLst>
              </p:cNvPr>
              <p:cNvSpPr txBox="1"/>
              <p:nvPr/>
            </p:nvSpPr>
            <p:spPr>
              <a:xfrm>
                <a:off x="4542709" y="1916526"/>
                <a:ext cx="4473872" cy="330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𝑑𝑑</m:t>
                      </m:r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820 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𝑘𝑒𝑉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2.5 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D4C3D7-0610-264A-9384-D79064EB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709" y="1916526"/>
                <a:ext cx="4473872" cy="330796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9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3DAA-6848-8B48-B3A4-4AE911C7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AAC6B-0B2D-8A40-BB51-E2D98EC51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MuCap: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</a:t>
                </a:r>
                <a:r>
                  <a:rPr lang="en-US" b="1" baseline="30000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-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+ p  </a:t>
                </a:r>
                <a:r>
                  <a:rPr lang="en-US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Symbol" charset="2"/>
                    <a:cs typeface="Symbol" charset="2"/>
                    <a:sym typeface="Symbol" charset="0"/>
                  </a:rPr>
                  <a:t>m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+ n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in spite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problem: stringent test of chiral symmetry</a:t>
                </a:r>
              </a:p>
              <a:p>
                <a:pPr lvl="1"/>
                <a:r>
                  <a:rPr lang="en-US" dirty="0"/>
                  <a:t>competitive and complementary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determination</a:t>
                </a:r>
              </a:p>
              <a:p>
                <a:pPr lvl="1"/>
                <a:r>
                  <a:rPr lang="en-US" dirty="0"/>
                  <a:t>sufficient motivation/support for 3x improved experiment?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err="1"/>
                  <a:t>MuSun</a:t>
                </a:r>
                <a:r>
                  <a:rPr lang="en-US" dirty="0"/>
                  <a:t>: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</a:t>
                </a:r>
                <a:r>
                  <a:rPr lang="en-US" b="1" baseline="30000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-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+ d  </a:t>
                </a:r>
                <a:r>
                  <a:rPr lang="en-US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Symbol" charset="2"/>
                    <a:cs typeface="Symbol" charset="2"/>
                    <a:sym typeface="Symbol" charset="0"/>
                  </a:rPr>
                  <a:t>m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  <a:sym typeface="Symbol" charset="0"/>
                  </a:rPr>
                  <a:t>+ n+ n</a:t>
                </a:r>
              </a:p>
              <a:p>
                <a:pPr lvl="1"/>
                <a:r>
                  <a:rPr lang="en-US" dirty="0">
                    <a:latin typeface="Arial"/>
                    <a:cs typeface="Arial"/>
                    <a:sym typeface="Symbol" charset="0"/>
                  </a:rPr>
                  <a:t>data taking with full statistics completed</a:t>
                </a:r>
              </a:p>
              <a:p>
                <a:pPr lvl="1"/>
                <a:r>
                  <a:rPr lang="en-US" dirty="0">
                    <a:latin typeface="Arial"/>
                    <a:cs typeface="Arial"/>
                    <a:sym typeface="Symbol" charset="0"/>
                  </a:rPr>
                  <a:t>challenging analysis converging</a:t>
                </a:r>
              </a:p>
              <a:p>
                <a:pPr marL="171447" lvl="1" indent="0">
                  <a:buNone/>
                </a:pPr>
                <a:endParaRPr lang="en-US" dirty="0">
                  <a:latin typeface="Arial"/>
                  <a:cs typeface="Arial"/>
                  <a:sym typeface="Symbol" charset="0"/>
                </a:endParaRPr>
              </a:p>
              <a:p>
                <a:r>
                  <a:rPr lang="en-US" dirty="0" err="1">
                    <a:latin typeface="Symbol" pitchFamily="2" charset="2"/>
                    <a:cs typeface="Arial"/>
                    <a:sym typeface="Symbol" charset="0"/>
                  </a:rPr>
                  <a:t>n</a:t>
                </a:r>
                <a:r>
                  <a:rPr lang="en-US" dirty="0" err="1">
                    <a:latin typeface="Arial"/>
                    <a:cs typeface="Arial"/>
                    <a:sym typeface="Symbol" charset="0"/>
                  </a:rPr>
                  <a:t>H</a:t>
                </a:r>
                <a:r>
                  <a:rPr lang="en-US" dirty="0">
                    <a:latin typeface="Arial"/>
                    <a:cs typeface="Arial"/>
                    <a:sym typeface="Symbol" charset="0"/>
                  </a:rPr>
                  <a:t>, </a:t>
                </a:r>
                <a:r>
                  <a:rPr lang="en-US" dirty="0" err="1">
                    <a:latin typeface="Symbol" pitchFamily="2" charset="2"/>
                    <a:cs typeface="Arial"/>
                    <a:sym typeface="Symbol" charset="0"/>
                  </a:rPr>
                  <a:t>n</a:t>
                </a:r>
                <a:r>
                  <a:rPr lang="en-US" dirty="0" err="1">
                    <a:latin typeface="Arial"/>
                    <a:cs typeface="Arial"/>
                    <a:sym typeface="Symbol" charset="0"/>
                  </a:rPr>
                  <a:t>D</a:t>
                </a:r>
                <a:r>
                  <a:rPr lang="en-US" dirty="0">
                    <a:latin typeface="Arial"/>
                    <a:cs typeface="Arial"/>
                    <a:sym typeface="Symbol" charset="0"/>
                  </a:rPr>
                  <a:t> TPC</a:t>
                </a:r>
              </a:p>
              <a:p>
                <a:pPr lvl="1"/>
                <a:r>
                  <a:rPr lang="en-US" dirty="0"/>
                  <a:t>significant experience with high density hydrogen TPCs in our collaboration</a:t>
                </a:r>
              </a:p>
              <a:p>
                <a:pPr lvl="1"/>
                <a:r>
                  <a:rPr lang="en-US" dirty="0"/>
                  <a:t>Alan’s LH</a:t>
                </a:r>
                <a:r>
                  <a:rPr lang="en-US" baseline="-25000" dirty="0"/>
                  <a:t>2</a:t>
                </a:r>
                <a:r>
                  <a:rPr lang="en-US" dirty="0"/>
                  <a:t> TPC idea interesting, I need more time to consider this option </a:t>
                </a:r>
              </a:p>
              <a:p>
                <a:pPr lvl="1"/>
                <a:r>
                  <a:rPr lang="en-US" dirty="0"/>
                  <a:t>connection to </a:t>
                </a:r>
                <a:r>
                  <a:rPr lang="en-US" dirty="0" err="1"/>
                  <a:t>MuCap</a:t>
                </a:r>
                <a:r>
                  <a:rPr lang="en-US" dirty="0"/>
                  <a:t>++ project motivation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AAC6B-0B2D-8A40-BB51-E2D98EC51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7" t="-1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75167-3445-F14E-BBDE-826F601D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BDB5-6C97-A043-B382-CBA670E8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09D07E-B810-064F-9F4C-191ED5B7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2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8439-8E70-9741-B519-3B96ED8E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64A3E-5A77-0946-ADDA-CC09F1089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6AE77-AAFD-8849-B375-762B46B0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B7FE-3913-9841-8007-5409FB34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DDDDA-3BF5-484E-933A-E516013C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6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15" y="57741"/>
            <a:ext cx="8419797" cy="557705"/>
          </a:xfrm>
        </p:spPr>
        <p:txBody>
          <a:bodyPr/>
          <a:lstStyle/>
          <a:p>
            <a:r>
              <a:rPr lang="en-US" dirty="0"/>
              <a:t>Muon Capture Phenomenology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D8DBFA-034D-7A4B-A3DF-DB8A386B6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616" y="3997582"/>
            <a:ext cx="646782" cy="67523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A647596-AD2A-984D-A682-B221D7CF04A6}"/>
              </a:ext>
            </a:extLst>
          </p:cNvPr>
          <p:cNvSpPr/>
          <p:nvPr/>
        </p:nvSpPr>
        <p:spPr>
          <a:xfrm rot="1366530">
            <a:off x="5572623" y="3798550"/>
            <a:ext cx="2330435" cy="112086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57249A-01D9-AA42-811E-E3FB91F24D45}"/>
              </a:ext>
            </a:extLst>
          </p:cNvPr>
          <p:cNvSpPr/>
          <p:nvPr/>
        </p:nvSpPr>
        <p:spPr>
          <a:xfrm>
            <a:off x="7610449" y="4249876"/>
            <a:ext cx="235390" cy="242557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5AC2F-664D-7542-BB85-E273A3889834}"/>
              </a:ext>
            </a:extLst>
          </p:cNvPr>
          <p:cNvSpPr txBox="1"/>
          <p:nvPr/>
        </p:nvSpPr>
        <p:spPr>
          <a:xfrm>
            <a:off x="7820318" y="3925275"/>
            <a:ext cx="65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pitchFamily="2" charset="2"/>
              </a:rPr>
              <a:t>m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193CEF0-FBE0-344A-A366-0A11C55F1F6A}"/>
              </a:ext>
            </a:extLst>
          </p:cNvPr>
          <p:cNvSpPr/>
          <p:nvPr/>
        </p:nvSpPr>
        <p:spPr>
          <a:xfrm>
            <a:off x="6496088" y="4024530"/>
            <a:ext cx="599838" cy="62463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97821A-BF0D-B34E-9303-840C854D8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12" y="1249172"/>
            <a:ext cx="1361707" cy="62463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553FF03-15AD-AC4F-B68B-C772C92A29A9}"/>
              </a:ext>
            </a:extLst>
          </p:cNvPr>
          <p:cNvSpPr txBox="1"/>
          <p:nvPr/>
        </p:nvSpPr>
        <p:spPr>
          <a:xfrm>
            <a:off x="1297517" y="2917936"/>
            <a:ext cx="179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muon decay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117165-4D9E-8741-BCF6-11E1EFF717DE}"/>
              </a:ext>
            </a:extLst>
          </p:cNvPr>
          <p:cNvSpPr txBox="1"/>
          <p:nvPr/>
        </p:nvSpPr>
        <p:spPr>
          <a:xfrm>
            <a:off x="5811466" y="2967403"/>
            <a:ext cx="2008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muon capture</a:t>
            </a:r>
            <a:endParaRPr lang="en-US" sz="20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DB1DA9-AB37-E541-8E13-7076D12DA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601" y="1272577"/>
            <a:ext cx="646782" cy="675238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43F76CBD-B80F-2740-A73E-0D7AFD24A3E7}"/>
              </a:ext>
            </a:extLst>
          </p:cNvPr>
          <p:cNvSpPr/>
          <p:nvPr/>
        </p:nvSpPr>
        <p:spPr>
          <a:xfrm rot="1366530">
            <a:off x="3187608" y="1073545"/>
            <a:ext cx="2330435" cy="112086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13BDBF9-74EE-A044-ACBC-1B63ACB5E59A}"/>
              </a:ext>
            </a:extLst>
          </p:cNvPr>
          <p:cNvSpPr/>
          <p:nvPr/>
        </p:nvSpPr>
        <p:spPr>
          <a:xfrm>
            <a:off x="5225434" y="1524871"/>
            <a:ext cx="235390" cy="242557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419A72-D7A1-D448-8DB0-538D140EF2AF}"/>
              </a:ext>
            </a:extLst>
          </p:cNvPr>
          <p:cNvSpPr txBox="1"/>
          <p:nvPr/>
        </p:nvSpPr>
        <p:spPr>
          <a:xfrm>
            <a:off x="5435303" y="1200270"/>
            <a:ext cx="65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pitchFamily="2" charset="2"/>
              </a:rPr>
              <a:t>m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A4CB761-E809-A74D-8F78-31136C2499C2}"/>
              </a:ext>
            </a:extLst>
          </p:cNvPr>
          <p:cNvSpPr/>
          <p:nvPr/>
        </p:nvSpPr>
        <p:spPr>
          <a:xfrm>
            <a:off x="4111073" y="1299525"/>
            <a:ext cx="599838" cy="62463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3317B8-8F34-2641-AEF7-58B1F8284EC1}"/>
              </a:ext>
            </a:extLst>
          </p:cNvPr>
          <p:cNvGrpSpPr/>
          <p:nvPr/>
        </p:nvGrpSpPr>
        <p:grpSpPr>
          <a:xfrm>
            <a:off x="943312" y="3830890"/>
            <a:ext cx="2906300" cy="1120868"/>
            <a:chOff x="4817373" y="1123077"/>
            <a:chExt cx="2906300" cy="112086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801C361-7053-AB49-B4D5-DFE4BB43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366" y="1322109"/>
              <a:ext cx="646782" cy="67523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20946D-D72E-0749-82B1-D9398EAB2C1E}"/>
                </a:ext>
              </a:extLst>
            </p:cNvPr>
            <p:cNvSpPr/>
            <p:nvPr/>
          </p:nvSpPr>
          <p:spPr>
            <a:xfrm rot="1366530">
              <a:off x="4817373" y="1123077"/>
              <a:ext cx="2330435" cy="112086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90E3ED-084D-3B45-9773-2B0FA9F0DCF7}"/>
                </a:ext>
              </a:extLst>
            </p:cNvPr>
            <p:cNvSpPr/>
            <p:nvPr/>
          </p:nvSpPr>
          <p:spPr>
            <a:xfrm>
              <a:off x="6855199" y="1574403"/>
              <a:ext cx="235390" cy="242557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0DF973-6750-9244-940E-893B713DE4DF}"/>
                </a:ext>
              </a:extLst>
            </p:cNvPr>
            <p:cNvSpPr txBox="1"/>
            <p:nvPr/>
          </p:nvSpPr>
          <p:spPr>
            <a:xfrm>
              <a:off x="7065068" y="1249802"/>
              <a:ext cx="658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Symbol" pitchFamily="2" charset="2"/>
                </a:rPr>
                <a:t>m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B58D59-020B-2A45-9CC5-E528A755D1D8}"/>
                </a:ext>
              </a:extLst>
            </p:cNvPr>
            <p:cNvSpPr/>
            <p:nvPr/>
          </p:nvSpPr>
          <p:spPr>
            <a:xfrm>
              <a:off x="5740838" y="1349057"/>
              <a:ext cx="599838" cy="62463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9248B18-8147-F941-A10A-7105871A9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08" y="5244745"/>
            <a:ext cx="1981200" cy="558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777314-12A8-244F-A2A5-0FC68E185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90" y="5145186"/>
            <a:ext cx="2616200" cy="5715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A975F56-BEE2-8140-85E1-EAF66841F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446" y="1996980"/>
            <a:ext cx="2510400" cy="7015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9E0F2D2-842F-8243-8E4E-B426B2F94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17" y="5635897"/>
            <a:ext cx="3605562" cy="5321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D53DE2D-CFCF-2549-A647-0EE083E8AA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8" y="6126107"/>
            <a:ext cx="2251053" cy="25011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B17E099-07D1-554D-AAA5-4951BCB563FD}"/>
              </a:ext>
            </a:extLst>
          </p:cNvPr>
          <p:cNvSpPr txBox="1"/>
          <p:nvPr/>
        </p:nvSpPr>
        <p:spPr>
          <a:xfrm>
            <a:off x="1206408" y="5720733"/>
            <a:ext cx="328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 to free muon decay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039B9E-571C-3747-AE8C-4986F3A143D3}"/>
              </a:ext>
            </a:extLst>
          </p:cNvPr>
          <p:cNvSpPr txBox="1"/>
          <p:nvPr/>
        </p:nvSpPr>
        <p:spPr>
          <a:xfrm>
            <a:off x="6093908" y="6110297"/>
            <a:ext cx="212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1.6 permille BR ratio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0D10DF8-70C2-C942-91C5-7375D8828BB7}"/>
              </a:ext>
            </a:extLst>
          </p:cNvPr>
          <p:cNvCxnSpPr>
            <a:cxnSpLocks/>
          </p:cNvCxnSpPr>
          <p:nvPr/>
        </p:nvCxnSpPr>
        <p:spPr>
          <a:xfrm flipV="1">
            <a:off x="3148294" y="2880054"/>
            <a:ext cx="493308" cy="13642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E0EEF04-52C5-B946-B3AD-61491928E841}"/>
              </a:ext>
            </a:extLst>
          </p:cNvPr>
          <p:cNvCxnSpPr>
            <a:cxnSpLocks/>
          </p:cNvCxnSpPr>
          <p:nvPr/>
        </p:nvCxnSpPr>
        <p:spPr>
          <a:xfrm flipH="1">
            <a:off x="1395759" y="4480395"/>
            <a:ext cx="1541873" cy="47457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3663BAF-BE58-9441-B84E-0D11409BCE07}"/>
              </a:ext>
            </a:extLst>
          </p:cNvPr>
          <p:cNvCxnSpPr>
            <a:cxnSpLocks/>
          </p:cNvCxnSpPr>
          <p:nvPr/>
        </p:nvCxnSpPr>
        <p:spPr>
          <a:xfrm>
            <a:off x="3263980" y="4451829"/>
            <a:ext cx="1122611" cy="136582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143EA2F-10EC-3D43-A313-0D31F60F6864}"/>
              </a:ext>
            </a:extLst>
          </p:cNvPr>
          <p:cNvCxnSpPr>
            <a:cxnSpLocks/>
          </p:cNvCxnSpPr>
          <p:nvPr/>
        </p:nvCxnSpPr>
        <p:spPr>
          <a:xfrm flipH="1" flipV="1">
            <a:off x="5522290" y="4333626"/>
            <a:ext cx="1039503" cy="921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A8CC371-B232-A44B-9927-79693BD9E05A}"/>
              </a:ext>
            </a:extLst>
          </p:cNvPr>
          <p:cNvCxnSpPr>
            <a:cxnSpLocks/>
          </p:cNvCxnSpPr>
          <p:nvPr/>
        </p:nvCxnSpPr>
        <p:spPr>
          <a:xfrm>
            <a:off x="7889407" y="4364061"/>
            <a:ext cx="1008213" cy="34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957A31E4-4EB6-324C-8B96-8F6BC9DA5A9C}"/>
              </a:ext>
            </a:extLst>
          </p:cNvPr>
          <p:cNvSpPr txBox="1"/>
          <p:nvPr/>
        </p:nvSpPr>
        <p:spPr>
          <a:xfrm>
            <a:off x="5169610" y="3997582"/>
            <a:ext cx="60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C8A5A2-C218-3D49-B8FE-378F9B6D2654}"/>
              </a:ext>
            </a:extLst>
          </p:cNvPr>
          <p:cNvSpPr txBox="1"/>
          <p:nvPr/>
        </p:nvSpPr>
        <p:spPr>
          <a:xfrm>
            <a:off x="3609900" y="2674790"/>
            <a:ext cx="60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754D29-F83C-CC46-9916-EBCE1C4F4D27}"/>
              </a:ext>
            </a:extLst>
          </p:cNvPr>
          <p:cNvSpPr txBox="1"/>
          <p:nvPr/>
        </p:nvSpPr>
        <p:spPr>
          <a:xfrm>
            <a:off x="8453046" y="3897319"/>
            <a:ext cx="60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DA59306-6AF1-2548-AFC4-940756A83886}"/>
              </a:ext>
            </a:extLst>
          </p:cNvPr>
          <p:cNvSpPr txBox="1"/>
          <p:nvPr/>
        </p:nvSpPr>
        <p:spPr>
          <a:xfrm>
            <a:off x="4239635" y="4102793"/>
            <a:ext cx="60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C4D7121-DEA5-154E-A6DA-47DBAC4FACF5}"/>
              </a:ext>
            </a:extLst>
          </p:cNvPr>
          <p:cNvSpPr txBox="1"/>
          <p:nvPr/>
        </p:nvSpPr>
        <p:spPr>
          <a:xfrm>
            <a:off x="1098281" y="4588103"/>
            <a:ext cx="60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8EDFFE0D-AECE-9245-BEBD-A853FB367783}"/>
              </a:ext>
            </a:extLst>
          </p:cNvPr>
          <p:cNvSpPr/>
          <p:nvPr/>
        </p:nvSpPr>
        <p:spPr>
          <a:xfrm rot="5554632" flipV="1">
            <a:off x="4845106" y="1395602"/>
            <a:ext cx="266857" cy="494993"/>
          </a:xfrm>
          <a:custGeom>
            <a:avLst/>
            <a:gdLst>
              <a:gd name="connsiteX0" fmla="*/ 169911 w 220740"/>
              <a:gd name="connsiteY0" fmla="*/ 0 h 860162"/>
              <a:gd name="connsiteX1" fmla="*/ 578 w 220740"/>
              <a:gd name="connsiteY1" fmla="*/ 93134 h 860162"/>
              <a:gd name="connsiteX2" fmla="*/ 220711 w 220740"/>
              <a:gd name="connsiteY2" fmla="*/ 169334 h 860162"/>
              <a:gd name="connsiteX3" fmla="*/ 17511 w 220740"/>
              <a:gd name="connsiteY3" fmla="*/ 270934 h 860162"/>
              <a:gd name="connsiteX4" fmla="*/ 203778 w 220740"/>
              <a:gd name="connsiteY4" fmla="*/ 355600 h 860162"/>
              <a:gd name="connsiteX5" fmla="*/ 9044 w 220740"/>
              <a:gd name="connsiteY5" fmla="*/ 448734 h 860162"/>
              <a:gd name="connsiteX6" fmla="*/ 186844 w 220740"/>
              <a:gd name="connsiteY6" fmla="*/ 524934 h 860162"/>
              <a:gd name="connsiteX7" fmla="*/ 9044 w 220740"/>
              <a:gd name="connsiteY7" fmla="*/ 618067 h 860162"/>
              <a:gd name="connsiteX8" fmla="*/ 169911 w 220740"/>
              <a:gd name="connsiteY8" fmla="*/ 694267 h 860162"/>
              <a:gd name="connsiteX9" fmla="*/ 578 w 220740"/>
              <a:gd name="connsiteY9" fmla="*/ 778934 h 860162"/>
              <a:gd name="connsiteX10" fmla="*/ 110644 w 220740"/>
              <a:gd name="connsiteY10" fmla="*/ 855134 h 860162"/>
              <a:gd name="connsiteX11" fmla="*/ 102178 w 220740"/>
              <a:gd name="connsiteY11" fmla="*/ 846667 h 8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740" h="860162">
                <a:moveTo>
                  <a:pt x="169911" y="0"/>
                </a:moveTo>
                <a:cubicBezTo>
                  <a:pt x="81011" y="32456"/>
                  <a:pt x="-7889" y="64912"/>
                  <a:pt x="578" y="93134"/>
                </a:cubicBezTo>
                <a:cubicBezTo>
                  <a:pt x="9045" y="121356"/>
                  <a:pt x="217889" y="139701"/>
                  <a:pt x="220711" y="169334"/>
                </a:cubicBezTo>
                <a:cubicBezTo>
                  <a:pt x="223533" y="198967"/>
                  <a:pt x="20333" y="239890"/>
                  <a:pt x="17511" y="270934"/>
                </a:cubicBezTo>
                <a:cubicBezTo>
                  <a:pt x="14689" y="301978"/>
                  <a:pt x="205189" y="325967"/>
                  <a:pt x="203778" y="355600"/>
                </a:cubicBezTo>
                <a:cubicBezTo>
                  <a:pt x="202367" y="385233"/>
                  <a:pt x="11866" y="420512"/>
                  <a:pt x="9044" y="448734"/>
                </a:cubicBezTo>
                <a:cubicBezTo>
                  <a:pt x="6222" y="476956"/>
                  <a:pt x="186844" y="496712"/>
                  <a:pt x="186844" y="524934"/>
                </a:cubicBezTo>
                <a:cubicBezTo>
                  <a:pt x="186844" y="553156"/>
                  <a:pt x="11866" y="589845"/>
                  <a:pt x="9044" y="618067"/>
                </a:cubicBezTo>
                <a:cubicBezTo>
                  <a:pt x="6222" y="646289"/>
                  <a:pt x="171322" y="667456"/>
                  <a:pt x="169911" y="694267"/>
                </a:cubicBezTo>
                <a:cubicBezTo>
                  <a:pt x="168500" y="721078"/>
                  <a:pt x="10456" y="752123"/>
                  <a:pt x="578" y="778934"/>
                </a:cubicBezTo>
                <a:cubicBezTo>
                  <a:pt x="-9300" y="805745"/>
                  <a:pt x="110644" y="855134"/>
                  <a:pt x="110644" y="855134"/>
                </a:cubicBezTo>
                <a:cubicBezTo>
                  <a:pt x="127577" y="866423"/>
                  <a:pt x="114877" y="856545"/>
                  <a:pt x="102178" y="846667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9747685B-5280-6747-BFC4-BF2E617D08B3}"/>
              </a:ext>
            </a:extLst>
          </p:cNvPr>
          <p:cNvSpPr/>
          <p:nvPr/>
        </p:nvSpPr>
        <p:spPr>
          <a:xfrm rot="5554632" flipV="1">
            <a:off x="7192916" y="4133018"/>
            <a:ext cx="266857" cy="494993"/>
          </a:xfrm>
          <a:custGeom>
            <a:avLst/>
            <a:gdLst>
              <a:gd name="connsiteX0" fmla="*/ 169911 w 220740"/>
              <a:gd name="connsiteY0" fmla="*/ 0 h 860162"/>
              <a:gd name="connsiteX1" fmla="*/ 578 w 220740"/>
              <a:gd name="connsiteY1" fmla="*/ 93134 h 860162"/>
              <a:gd name="connsiteX2" fmla="*/ 220711 w 220740"/>
              <a:gd name="connsiteY2" fmla="*/ 169334 h 860162"/>
              <a:gd name="connsiteX3" fmla="*/ 17511 w 220740"/>
              <a:gd name="connsiteY3" fmla="*/ 270934 h 860162"/>
              <a:gd name="connsiteX4" fmla="*/ 203778 w 220740"/>
              <a:gd name="connsiteY4" fmla="*/ 355600 h 860162"/>
              <a:gd name="connsiteX5" fmla="*/ 9044 w 220740"/>
              <a:gd name="connsiteY5" fmla="*/ 448734 h 860162"/>
              <a:gd name="connsiteX6" fmla="*/ 186844 w 220740"/>
              <a:gd name="connsiteY6" fmla="*/ 524934 h 860162"/>
              <a:gd name="connsiteX7" fmla="*/ 9044 w 220740"/>
              <a:gd name="connsiteY7" fmla="*/ 618067 h 860162"/>
              <a:gd name="connsiteX8" fmla="*/ 169911 w 220740"/>
              <a:gd name="connsiteY8" fmla="*/ 694267 h 860162"/>
              <a:gd name="connsiteX9" fmla="*/ 578 w 220740"/>
              <a:gd name="connsiteY9" fmla="*/ 778934 h 860162"/>
              <a:gd name="connsiteX10" fmla="*/ 110644 w 220740"/>
              <a:gd name="connsiteY10" fmla="*/ 855134 h 860162"/>
              <a:gd name="connsiteX11" fmla="*/ 102178 w 220740"/>
              <a:gd name="connsiteY11" fmla="*/ 846667 h 8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740" h="860162">
                <a:moveTo>
                  <a:pt x="169911" y="0"/>
                </a:moveTo>
                <a:cubicBezTo>
                  <a:pt x="81011" y="32456"/>
                  <a:pt x="-7889" y="64912"/>
                  <a:pt x="578" y="93134"/>
                </a:cubicBezTo>
                <a:cubicBezTo>
                  <a:pt x="9045" y="121356"/>
                  <a:pt x="217889" y="139701"/>
                  <a:pt x="220711" y="169334"/>
                </a:cubicBezTo>
                <a:cubicBezTo>
                  <a:pt x="223533" y="198967"/>
                  <a:pt x="20333" y="239890"/>
                  <a:pt x="17511" y="270934"/>
                </a:cubicBezTo>
                <a:cubicBezTo>
                  <a:pt x="14689" y="301978"/>
                  <a:pt x="205189" y="325967"/>
                  <a:pt x="203778" y="355600"/>
                </a:cubicBezTo>
                <a:cubicBezTo>
                  <a:pt x="202367" y="385233"/>
                  <a:pt x="11866" y="420512"/>
                  <a:pt x="9044" y="448734"/>
                </a:cubicBezTo>
                <a:cubicBezTo>
                  <a:pt x="6222" y="476956"/>
                  <a:pt x="186844" y="496712"/>
                  <a:pt x="186844" y="524934"/>
                </a:cubicBezTo>
                <a:cubicBezTo>
                  <a:pt x="186844" y="553156"/>
                  <a:pt x="11866" y="589845"/>
                  <a:pt x="9044" y="618067"/>
                </a:cubicBezTo>
                <a:cubicBezTo>
                  <a:pt x="6222" y="646289"/>
                  <a:pt x="171322" y="667456"/>
                  <a:pt x="169911" y="694267"/>
                </a:cubicBezTo>
                <a:cubicBezTo>
                  <a:pt x="168500" y="721078"/>
                  <a:pt x="10456" y="752123"/>
                  <a:pt x="578" y="778934"/>
                </a:cubicBezTo>
                <a:cubicBezTo>
                  <a:pt x="-9300" y="805745"/>
                  <a:pt x="110644" y="855134"/>
                  <a:pt x="110644" y="855134"/>
                </a:cubicBezTo>
                <a:cubicBezTo>
                  <a:pt x="127577" y="866423"/>
                  <a:pt x="114877" y="856545"/>
                  <a:pt x="102178" y="846667"/>
                </a:cubicBezTo>
              </a:path>
            </a:pathLst>
          </a:custGeom>
          <a:noFill/>
          <a:ln>
            <a:solidFill>
              <a:srgbClr val="2C9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B1D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210548-2E02-5E48-9FC1-A89EB6F6C8A3}"/>
              </a:ext>
            </a:extLst>
          </p:cNvPr>
          <p:cNvSpPr txBox="1"/>
          <p:nvPr/>
        </p:nvSpPr>
        <p:spPr>
          <a:xfrm>
            <a:off x="7132534" y="4514577"/>
            <a:ext cx="52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17B1D"/>
                </a:solidFill>
              </a:rPr>
              <a:t>W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E75EF38-D2D1-FC46-BCEA-5E3B902D67F9}"/>
              </a:ext>
            </a:extLst>
          </p:cNvPr>
          <p:cNvSpPr txBox="1"/>
          <p:nvPr/>
        </p:nvSpPr>
        <p:spPr>
          <a:xfrm>
            <a:off x="4845922" y="1689906"/>
            <a:ext cx="527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itchFamily="2" charset="2"/>
              </a:rPr>
              <a:t>g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1431261-0E0E-144F-B755-08308852FE40}"/>
              </a:ext>
            </a:extLst>
          </p:cNvPr>
          <p:cNvCxnSpPr>
            <a:cxnSpLocks/>
          </p:cNvCxnSpPr>
          <p:nvPr/>
        </p:nvCxnSpPr>
        <p:spPr>
          <a:xfrm>
            <a:off x="3710228" y="2806996"/>
            <a:ext cx="1352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7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7F7A-5A38-F146-9789-3A096C48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Attachment on O</a:t>
            </a:r>
            <a:r>
              <a:rPr lang="en-US" baseline="-25000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2B8FF-2A3A-3944-A013-276399C1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1FA7-FBDA-004B-BF64-A91741DD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398279-4B74-4A42-97B0-48D9B2A1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1A76D02-0B17-194A-9C95-A5B9B6EEC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885825"/>
            <a:ext cx="5186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>
                <a:cs typeface="Arial" panose="020B0604020202020204" pitchFamily="34" charset="0"/>
              </a:rPr>
              <a:t>•</a:t>
            </a:r>
            <a:r>
              <a:rPr lang="de-CH" altLang="en-US" sz="1800">
                <a:cs typeface="Arial" panose="020B0604020202020204" pitchFamily="34" charset="0"/>
              </a:rPr>
              <a:t> </a:t>
            </a:r>
            <a:r>
              <a:rPr lang="de-CH" altLang="en-US" sz="1800"/>
              <a:t>Thermal Electron Attachment to O</a:t>
            </a:r>
            <a:r>
              <a:rPr lang="de-CH" altLang="en-US" sz="1800" baseline="-25000"/>
              <a:t>2</a:t>
            </a:r>
            <a:r>
              <a:rPr lang="de-CH" altLang="en-US" sz="1800"/>
              <a:t> in H</a:t>
            </a:r>
            <a:r>
              <a:rPr lang="de-CH" altLang="en-US" sz="1800" baseline="-25000"/>
              <a:t>2</a:t>
            </a:r>
            <a:r>
              <a:rPr lang="de-CH" altLang="en-US" sz="1800"/>
              <a:t> and D</a:t>
            </a:r>
            <a:r>
              <a:rPr lang="de-CH" altLang="en-US" sz="1800" baseline="-25000"/>
              <a:t>2</a:t>
            </a:r>
            <a:endParaRPr lang="en-US" altLang="en-US" sz="180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ED54346-76BF-A541-A6E4-87A3F4AC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2066925"/>
            <a:ext cx="3006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panose="020B0604020202020204" pitchFamily="34" charset="0"/>
              </a:rPr>
              <a:t>•</a:t>
            </a:r>
            <a:r>
              <a:rPr lang="de-CH" altLang="en-US" sz="1800">
                <a:cs typeface="Arial" panose="020B0604020202020204" pitchFamily="34" charset="0"/>
              </a:rPr>
              <a:t> </a:t>
            </a:r>
            <a:r>
              <a:rPr lang="de-CH" altLang="en-US" sz="1800"/>
              <a:t>attachment time constant: </a:t>
            </a:r>
            <a:endParaRPr lang="en-US" altLang="en-US" sz="1800"/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35B6A9B7-BDF0-804F-8597-DA7C83B2E7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7588" y="1998663"/>
          <a:ext cx="202723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3" imgW="23406100" imgH="5854700" progId="Equation.3">
                  <p:embed/>
                </p:oleObj>
              </mc:Choice>
              <mc:Fallback>
                <p:oleObj name="Equation" r:id="rId3" imgW="23406100" imgH="5854700" progId="Equation.3">
                  <p:embed/>
                  <p:pic>
                    <p:nvPicPr>
                      <p:cNvPr id="98309" name="Object 6">
                        <a:extLst>
                          <a:ext uri="{FF2B5EF4-FFF2-40B4-BE49-F238E27FC236}">
                            <a16:creationId xmlns:a16="http://schemas.microsoft.com/office/drawing/2014/main" id="{6A0860A6-53C6-0F4C-87AE-1E4ABC8722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1998663"/>
                        <a:ext cx="2027237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7959FA0F-75F3-BB47-81E8-EE689CE60F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6500" y="2074863"/>
          <a:ext cx="2624138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5" imgW="37744400" imgH="5270500" progId="Equation.3">
                  <p:embed/>
                </p:oleObj>
              </mc:Choice>
              <mc:Fallback>
                <p:oleObj name="Equation" r:id="rId5" imgW="37744400" imgH="5270500" progId="Equation.3">
                  <p:embed/>
                  <p:pic>
                    <p:nvPicPr>
                      <p:cNvPr id="98310" name="Object 8">
                        <a:extLst>
                          <a:ext uri="{FF2B5EF4-FFF2-40B4-BE49-F238E27FC236}">
                            <a16:creationId xmlns:a16="http://schemas.microsoft.com/office/drawing/2014/main" id="{A7D4042C-0D82-704B-B287-69EF996FD8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2074863"/>
                        <a:ext cx="2624138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E6F792AA-4794-724D-872F-C3C5ACFF98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6975" y="2316163"/>
          <a:ext cx="12557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7" imgW="18135600" imgH="9944100" progId="Equation.3">
                  <p:embed/>
                </p:oleObj>
              </mc:Choice>
              <mc:Fallback>
                <p:oleObj name="Equation" r:id="rId7" imgW="18135600" imgH="9944100" progId="Equation.3">
                  <p:embed/>
                  <p:pic>
                    <p:nvPicPr>
                      <p:cNvPr id="98311" name="Object 9">
                        <a:extLst>
                          <a:ext uri="{FF2B5EF4-FFF2-40B4-BE49-F238E27FC236}">
                            <a16:creationId xmlns:a16="http://schemas.microsoft.com/office/drawing/2014/main" id="{623200BE-B7D4-4641-823E-5994B1B67E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6975" y="2316163"/>
                        <a:ext cx="12557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>
            <a:extLst>
              <a:ext uri="{FF2B5EF4-FFF2-40B4-BE49-F238E27FC236}">
                <a16:creationId xmlns:a16="http://schemas.microsoft.com/office/drawing/2014/main" id="{7E16E794-A59B-6643-B50C-BC42ADF4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3" y="2474913"/>
            <a:ext cx="693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600"/>
              <a:t>p.n.d.</a:t>
            </a:r>
            <a:endParaRPr lang="en-US" altLang="en-US" sz="1600"/>
          </a:p>
        </p:txBody>
      </p:sp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44D9E8B2-A182-4C41-9132-E66A6C4E11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4438" y="2852738"/>
          <a:ext cx="36671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9" imgW="5270500" imgH="5562600" progId="Equation.3">
                  <p:embed/>
                </p:oleObj>
              </mc:Choice>
              <mc:Fallback>
                <p:oleObj name="Equation" r:id="rId9" imgW="5270500" imgH="5562600" progId="Equation.3">
                  <p:embed/>
                  <p:pic>
                    <p:nvPicPr>
                      <p:cNvPr id="98313" name="Object 11">
                        <a:extLst>
                          <a:ext uri="{FF2B5EF4-FFF2-40B4-BE49-F238E27FC236}">
                            <a16:creationId xmlns:a16="http://schemas.microsoft.com/office/drawing/2014/main" id="{47F4ECFF-3648-9D40-9F88-9D05D747FA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4438" y="2852738"/>
                        <a:ext cx="366712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2">
            <a:extLst>
              <a:ext uri="{FF2B5EF4-FFF2-40B4-BE49-F238E27FC236}">
                <a16:creationId xmlns:a16="http://schemas.microsoft.com/office/drawing/2014/main" id="{038DF31A-4669-634D-AF36-92670B266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913" y="2898775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600"/>
              <a:t>impurity level</a:t>
            </a:r>
            <a:endParaRPr lang="de-CH" altLang="en-US" sz="1600">
              <a:cs typeface="Arial" panose="020B0604020202020204" pitchFamily="34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4E1D43D2-93CE-AD4F-A3B9-CAE66225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2968625"/>
            <a:ext cx="370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800" i="1"/>
              <a:t>p</a:t>
            </a:r>
            <a:r>
              <a:rPr lang="de-CH" altLang="en-US" sz="1800"/>
              <a:t> = 10</a:t>
            </a:r>
            <a:r>
              <a:rPr lang="de-CH" altLang="en-US" sz="800"/>
              <a:t> </a:t>
            </a:r>
            <a:r>
              <a:rPr lang="de-CH" altLang="en-US" sz="1800"/>
              <a:t>bar, </a:t>
            </a:r>
            <a:r>
              <a:rPr lang="de-CH" altLang="en-US" sz="1800" i="1"/>
              <a:t>T</a:t>
            </a:r>
            <a:r>
              <a:rPr lang="de-CH" altLang="en-US" sz="1800"/>
              <a:t> = 300</a:t>
            </a:r>
            <a:r>
              <a:rPr lang="de-CH" altLang="en-US" sz="800"/>
              <a:t> </a:t>
            </a:r>
            <a:r>
              <a:rPr lang="de-CH" altLang="en-US" sz="1800"/>
              <a:t>K, </a:t>
            </a:r>
            <a:r>
              <a:rPr lang="de-CH" altLang="en-US" sz="1800" i="1"/>
              <a:t>f</a:t>
            </a:r>
            <a:r>
              <a:rPr lang="de-CH" altLang="en-US" sz="1400" i="1" baseline="-25000"/>
              <a:t>O2</a:t>
            </a:r>
            <a:r>
              <a:rPr lang="de-CH" altLang="en-US" sz="1800"/>
              <a:t> = 10</a:t>
            </a:r>
            <a:r>
              <a:rPr lang="de-CH" altLang="en-US" sz="800"/>
              <a:t> </a:t>
            </a:r>
            <a:r>
              <a:rPr lang="de-CH" altLang="en-US" sz="1800"/>
              <a:t>ppm</a:t>
            </a:r>
            <a:r>
              <a:rPr lang="de-CH" altLang="en-US" sz="1000"/>
              <a:t> </a:t>
            </a:r>
            <a:r>
              <a:rPr lang="de-CH" altLang="en-US" sz="1800"/>
              <a:t>:</a:t>
            </a:r>
            <a:endParaRPr lang="en-US" altLang="en-US" sz="180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62C9F30C-5494-0E4F-A026-7387DC115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3324225"/>
            <a:ext cx="250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800">
                <a:cs typeface="Arial" panose="020B0604020202020204" pitchFamily="34" charset="0"/>
              </a:rPr>
              <a:t>calculated:</a:t>
            </a:r>
            <a:r>
              <a:rPr lang="de-CH" altLang="en-US" sz="500" i="1">
                <a:cs typeface="Arial" panose="020B0604020202020204" pitchFamily="34" charset="0"/>
              </a:rPr>
              <a:t> </a:t>
            </a:r>
            <a:r>
              <a:rPr lang="de-CH" altLang="en-US" sz="1000" i="1">
                <a:cs typeface="Arial" panose="020B0604020202020204" pitchFamily="34" charset="0"/>
              </a:rPr>
              <a:t> </a:t>
            </a:r>
            <a:r>
              <a:rPr lang="de-CH" altLang="en-US" i="1">
                <a:latin typeface="Symbol" pitchFamily="2" charset="2"/>
              </a:rPr>
              <a:t>t</a:t>
            </a:r>
            <a:r>
              <a:rPr lang="de-CH" altLang="en-US" sz="1800" i="1"/>
              <a:t>  </a:t>
            </a:r>
            <a:r>
              <a:rPr lang="de-CH" altLang="en-US" sz="1800"/>
              <a:t>= 3.4</a:t>
            </a:r>
            <a:r>
              <a:rPr lang="de-CH" altLang="en-US" sz="1000"/>
              <a:t> </a:t>
            </a:r>
            <a:r>
              <a:rPr lang="de-CH" altLang="en-US">
                <a:latin typeface="Symbol" pitchFamily="2" charset="2"/>
              </a:rPr>
              <a:t>m</a:t>
            </a:r>
            <a:r>
              <a:rPr lang="de-CH" altLang="en-US" sz="1800"/>
              <a:t>s </a:t>
            </a:r>
            <a:endParaRPr lang="en-US" altLang="en-US" sz="1800"/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C764694B-EBBC-DC46-A0CB-4A035393F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379538"/>
            <a:ext cx="7629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cs typeface="Arial" panose="020B0604020202020204" pitchFamily="34" charset="0"/>
              </a:rPr>
              <a:t>•</a:t>
            </a:r>
            <a:r>
              <a:rPr lang="en-US" altLang="en-US" sz="1800">
                <a:cs typeface="Arial" panose="020B0604020202020204" pitchFamily="34" charset="0"/>
              </a:rPr>
              <a:t> Bloch-Bradbury-Herzenberg mechanism (</a:t>
            </a:r>
            <a:r>
              <a:rPr lang="en-US" altLang="en-US" sz="1800"/>
              <a:t>two-stage three-body </a:t>
            </a:r>
            <a:r>
              <a:rPr lang="en-US" altLang="en-US" sz="1800">
                <a:cs typeface="Arial" panose="020B0604020202020204" pitchFamily="34" charset="0"/>
              </a:rPr>
              <a:t>process)</a:t>
            </a:r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id="{E9E5F928-6B96-8B42-AA63-DFEE9B4D5F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4900" y="1693863"/>
            <a:ext cx="4572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C4A11657-EA92-F94E-B1E8-695193155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923925"/>
            <a:ext cx="28495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100"/>
              <a:t>Shimamori and Hatano, Chem. Phys. Let. </a:t>
            </a:r>
          </a:p>
          <a:p>
            <a:pPr eaLnBrk="1" hangingPunct="1"/>
            <a:r>
              <a:rPr lang="de-CH" altLang="en-US" sz="1100"/>
              <a:t>Vol.38 (1976) 242-247</a:t>
            </a:r>
          </a:p>
        </p:txBody>
      </p:sp>
      <p:pic>
        <p:nvPicPr>
          <p:cNvPr id="20" name="Picture 31" descr="eventdisplay-O2-filling-05kv">
            <a:extLst>
              <a:ext uri="{FF2B5EF4-FFF2-40B4-BE49-F238E27FC236}">
                <a16:creationId xmlns:a16="http://schemas.microsoft.com/office/drawing/2014/main" id="{A1C4A666-A3D0-8440-8057-12FCC836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7" r="67537" b="560"/>
          <a:stretch>
            <a:fillRect/>
          </a:stretch>
        </p:blipFill>
        <p:spPr bwMode="auto">
          <a:xfrm>
            <a:off x="774700" y="4062413"/>
            <a:ext cx="18319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41">
            <a:extLst>
              <a:ext uri="{FF2B5EF4-FFF2-40B4-BE49-F238E27FC236}">
                <a16:creationId xmlns:a16="http://schemas.microsoft.com/office/drawing/2014/main" id="{167439C9-E4CF-EE4D-8C8E-88873AF54B73}"/>
              </a:ext>
            </a:extLst>
          </p:cNvPr>
          <p:cNvGrpSpPr>
            <a:grpSpLocks/>
          </p:cNvGrpSpPr>
          <p:nvPr/>
        </p:nvGrpSpPr>
        <p:grpSpPr bwMode="auto">
          <a:xfrm>
            <a:off x="5081588" y="4075113"/>
            <a:ext cx="1789112" cy="2414587"/>
            <a:chOff x="1833" y="2553"/>
            <a:chExt cx="1127" cy="1521"/>
          </a:xfrm>
        </p:grpSpPr>
        <p:pic>
          <p:nvPicPr>
            <p:cNvPr id="22" name="Picture 34" descr="eventdisplay-O2-filling">
              <a:extLst>
                <a:ext uri="{FF2B5EF4-FFF2-40B4-BE49-F238E27FC236}">
                  <a16:creationId xmlns:a16="http://schemas.microsoft.com/office/drawing/2014/main" id="{945B27B6-D9C8-2D4B-BDB9-D6294E824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67464" r="67595" b="1065"/>
            <a:stretch>
              <a:fillRect/>
            </a:stretch>
          </p:blipFill>
          <p:spPr bwMode="auto">
            <a:xfrm>
              <a:off x="1833" y="2553"/>
              <a:ext cx="1127" cy="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37">
              <a:extLst>
                <a:ext uri="{FF2B5EF4-FFF2-40B4-BE49-F238E27FC236}">
                  <a16:creationId xmlns:a16="http://schemas.microsoft.com/office/drawing/2014/main" id="{D0C063A9-70DB-7D45-A58D-BB683A4A1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574"/>
              <a:ext cx="1096" cy="1494"/>
            </a:xfrm>
            <a:prstGeom prst="rect">
              <a:avLst/>
            </a:prstGeom>
            <a:noFill/>
            <a:ln w="15875" algn="ctr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4" name="Text Box 39">
            <a:extLst>
              <a:ext uri="{FF2B5EF4-FFF2-40B4-BE49-F238E27FC236}">
                <a16:creationId xmlns:a16="http://schemas.microsoft.com/office/drawing/2014/main" id="{2F0A9698-3072-C747-BB2A-8C3117172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5" y="4568825"/>
            <a:ext cx="1687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i="1">
                <a:latin typeface="Symbol" pitchFamily="2" charset="2"/>
              </a:rPr>
              <a:t>t</a:t>
            </a:r>
            <a:r>
              <a:rPr lang="de-CH" altLang="en-US" sz="1800"/>
              <a:t>  </a:t>
            </a:r>
            <a:r>
              <a:rPr lang="de-CH" altLang="en-US" sz="1800">
                <a:cs typeface="Arial" panose="020B0604020202020204" pitchFamily="34" charset="0"/>
              </a:rPr>
              <a:t>≈</a:t>
            </a:r>
            <a:r>
              <a:rPr lang="de-CH" altLang="en-US" sz="1000"/>
              <a:t> </a:t>
            </a:r>
            <a:r>
              <a:rPr lang="en-US" altLang="en-US" sz="1000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1.6</a:t>
            </a:r>
            <a:r>
              <a:rPr lang="en-US" altLang="en-US" sz="1000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-</a:t>
            </a:r>
            <a:r>
              <a:rPr lang="en-US" altLang="en-US" sz="1000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2.0</a:t>
            </a:r>
            <a:r>
              <a:rPr lang="en-US" altLang="en-US" sz="800"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en-US" sz="1800">
                <a:cs typeface="Arial" panose="020B0604020202020204" pitchFamily="34" charset="0"/>
              </a:rPr>
              <a:t>s</a:t>
            </a:r>
            <a:endParaRPr lang="de-CH" altLang="en-US"/>
          </a:p>
        </p:txBody>
      </p:sp>
      <p:sp>
        <p:nvSpPr>
          <p:cNvPr id="25" name="Text Box 40">
            <a:extLst>
              <a:ext uri="{FF2B5EF4-FFF2-40B4-BE49-F238E27FC236}">
                <a16:creationId xmlns:a16="http://schemas.microsoft.com/office/drawing/2014/main" id="{756FB272-72C1-724F-8590-69C04CED3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4568825"/>
            <a:ext cx="171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i="1">
                <a:latin typeface="Symbol" pitchFamily="2" charset="2"/>
              </a:rPr>
              <a:t>t</a:t>
            </a:r>
            <a:r>
              <a:rPr lang="de-CH" altLang="en-US" sz="1800"/>
              <a:t>  </a:t>
            </a:r>
            <a:r>
              <a:rPr lang="de-CH" altLang="en-US" sz="1800">
                <a:cs typeface="Arial" panose="020B0604020202020204" pitchFamily="34" charset="0"/>
              </a:rPr>
              <a:t>≈</a:t>
            </a:r>
            <a:r>
              <a:rPr lang="de-CH" altLang="en-US" sz="1000"/>
              <a:t> </a:t>
            </a:r>
            <a:r>
              <a:rPr lang="en-US" altLang="en-US" sz="1800" i="1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0.4</a:t>
            </a:r>
            <a:r>
              <a:rPr lang="en-US" altLang="en-US" sz="1000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-</a:t>
            </a:r>
            <a:r>
              <a:rPr lang="en-US" altLang="en-US" sz="1000">
                <a:cs typeface="Arial" panose="020B0604020202020204" pitchFamily="34" charset="0"/>
              </a:rPr>
              <a:t> </a:t>
            </a:r>
            <a:r>
              <a:rPr lang="en-US" altLang="en-US" sz="1800">
                <a:cs typeface="Arial" panose="020B0604020202020204" pitchFamily="34" charset="0"/>
              </a:rPr>
              <a:t>0.8</a:t>
            </a:r>
            <a:r>
              <a:rPr lang="en-US" altLang="en-US" sz="800"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en-US" sz="1800">
                <a:cs typeface="Arial" panose="020B0604020202020204" pitchFamily="34" charset="0"/>
              </a:rPr>
              <a:t>s</a:t>
            </a:r>
            <a:endParaRPr lang="de-CH" altLang="en-US"/>
          </a:p>
        </p:txBody>
      </p:sp>
      <p:sp>
        <p:nvSpPr>
          <p:cNvPr id="26" name="Text Box 42">
            <a:extLst>
              <a:ext uri="{FF2B5EF4-FFF2-40B4-BE49-F238E27FC236}">
                <a16:creationId xmlns:a16="http://schemas.microsoft.com/office/drawing/2014/main" id="{FC53EA1F-7B5E-434C-8AA6-D4B811F49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4360863"/>
            <a:ext cx="11461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200" b="1"/>
              <a:t>E = 0.5</a:t>
            </a:r>
            <a:r>
              <a:rPr lang="de-CH" altLang="en-US" sz="400" b="1"/>
              <a:t> </a:t>
            </a:r>
            <a:r>
              <a:rPr lang="de-CH" altLang="en-US" sz="1200" b="1"/>
              <a:t>kV</a:t>
            </a:r>
            <a:r>
              <a:rPr lang="de-CH" altLang="en-US" sz="200" b="1"/>
              <a:t> </a:t>
            </a:r>
            <a:r>
              <a:rPr lang="de-CH" altLang="en-US" sz="1200" b="1"/>
              <a:t>/</a:t>
            </a:r>
            <a:r>
              <a:rPr lang="de-CH" altLang="en-US" sz="200" b="1"/>
              <a:t> </a:t>
            </a:r>
            <a:r>
              <a:rPr lang="de-CH" altLang="en-US" sz="1200" b="1"/>
              <a:t>cm</a:t>
            </a:r>
          </a:p>
        </p:txBody>
      </p:sp>
      <p:sp>
        <p:nvSpPr>
          <p:cNvPr id="27" name="Text Box 43">
            <a:extLst>
              <a:ext uri="{FF2B5EF4-FFF2-40B4-BE49-F238E27FC236}">
                <a16:creationId xmlns:a16="http://schemas.microsoft.com/office/drawing/2014/main" id="{DA43DC78-0346-7240-8E4C-EB630B559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025" y="4360863"/>
            <a:ext cx="11461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200" b="1"/>
              <a:t>E = 2.0</a:t>
            </a:r>
            <a:r>
              <a:rPr lang="de-CH" altLang="en-US" sz="400" b="1"/>
              <a:t> </a:t>
            </a:r>
            <a:r>
              <a:rPr lang="de-CH" altLang="en-US" sz="1200" b="1"/>
              <a:t>kV</a:t>
            </a:r>
            <a:r>
              <a:rPr lang="de-CH" altLang="en-US" sz="200" b="1"/>
              <a:t> </a:t>
            </a:r>
            <a:r>
              <a:rPr lang="de-CH" altLang="en-US" sz="1200" b="1"/>
              <a:t>/</a:t>
            </a:r>
            <a:r>
              <a:rPr lang="de-CH" altLang="en-US" sz="200" b="1"/>
              <a:t> </a:t>
            </a:r>
            <a:r>
              <a:rPr lang="de-CH" altLang="en-US" sz="1200" b="1"/>
              <a:t>cm</a:t>
            </a:r>
          </a:p>
        </p:txBody>
      </p:sp>
      <p:sp>
        <p:nvSpPr>
          <p:cNvPr id="28" name="Text Box 44">
            <a:extLst>
              <a:ext uri="{FF2B5EF4-FFF2-40B4-BE49-F238E27FC236}">
                <a16:creationId xmlns:a16="http://schemas.microsoft.com/office/drawing/2014/main" id="{A8DBFD8C-28B3-A84D-A456-BBD34AEC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3349625"/>
            <a:ext cx="565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82563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825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cs typeface="Arial" panose="020B0604020202020204" pitchFamily="34" charset="0"/>
              </a:rPr>
              <a:t>↔     “</a:t>
            </a:r>
            <a:r>
              <a:rPr lang="en-US" altLang="en-US" sz="1800" dirty="0" err="1">
                <a:cs typeface="Arial" panose="020B0604020202020204" pitchFamily="34" charset="0"/>
              </a:rPr>
              <a:t>MuCap</a:t>
            </a:r>
            <a:r>
              <a:rPr lang="en-US" altLang="en-US" sz="1800" dirty="0">
                <a:cs typeface="Arial" panose="020B0604020202020204" pitchFamily="34" charset="0"/>
              </a:rPr>
              <a:t> observation” (pulse height → threshold, 																 exp. attenuation)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066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5" grpId="0"/>
      <p:bldP spid="26" grpId="0" animBg="1"/>
      <p:bldP spid="27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at PSI, Switzerland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Picture 8" descr="over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04" y="1690688"/>
            <a:ext cx="4635331" cy="32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35" y="1249073"/>
            <a:ext cx="3979057" cy="3964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5213901"/>
            <a:ext cx="412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Measure the time of the decay electron </a:t>
            </a:r>
            <a:r>
              <a:rPr lang="en-US" sz="1400" b="1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1400" b="1" baseline="-2500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relative to the muon entrance </a:t>
            </a:r>
            <a:r>
              <a:rPr lang="en-US" sz="1400" b="1" dirty="0">
                <a:solidFill>
                  <a:srgbClr val="0432FF"/>
                </a:solidFill>
                <a:latin typeface="+mn-lt"/>
              </a:rPr>
              <a:t>t</a:t>
            </a:r>
            <a:r>
              <a:rPr lang="en-US" sz="1400" b="1" baseline="-250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and fit to extract the lifetime.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2585" y="5338350"/>
            <a:ext cx="3406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Detector and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cyro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/ gas cleaning system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9E7EB44-7ED0-2C41-B560-18C78642F42E}"/>
              </a:ext>
            </a:extLst>
          </p:cNvPr>
          <p:cNvSpPr/>
          <p:nvPr/>
        </p:nvSpPr>
        <p:spPr>
          <a:xfrm>
            <a:off x="2983823" y="2708005"/>
            <a:ext cx="7835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E429B2-BCC4-084A-943F-C0A23FF44AE5}"/>
              </a:ext>
            </a:extLst>
          </p:cNvPr>
          <p:cNvSpPr/>
          <p:nvPr/>
        </p:nvSpPr>
        <p:spPr>
          <a:xfrm>
            <a:off x="3616999" y="2081349"/>
            <a:ext cx="93764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087122-D9B0-F043-A14F-D917C0C7AE59}"/>
              </a:ext>
            </a:extLst>
          </p:cNvPr>
          <p:cNvSpPr/>
          <p:nvPr/>
        </p:nvSpPr>
        <p:spPr>
          <a:xfrm flipV="1">
            <a:off x="3413051" y="2289279"/>
            <a:ext cx="80574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30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7950" y="788228"/>
            <a:ext cx="7886700" cy="285660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 err="1"/>
              <a:t>MuSun</a:t>
            </a:r>
            <a:r>
              <a:rPr lang="en-US" sz="1800" b="1" dirty="0"/>
              <a:t> Collaboration</a:t>
            </a:r>
            <a:br>
              <a:rPr lang="en-US" sz="1800" b="1" dirty="0"/>
            </a:br>
            <a:endParaRPr lang="en-US" sz="1800" b="1" dirty="0"/>
          </a:p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Petersburg Nuclear Physics Institute (PNPI), </a:t>
            </a:r>
            <a:r>
              <a:rPr lang="en-US" sz="16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Gatchina</a:t>
            </a: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, Russia</a:t>
            </a:r>
            <a:b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</a:b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Paul </a:t>
            </a:r>
            <a:r>
              <a:rPr lang="en-US" sz="16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Scherrer</a:t>
            </a: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 Institute (PSI), </a:t>
            </a:r>
            <a:r>
              <a:rPr lang="en-US" sz="16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Villigen</a:t>
            </a: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, Switzerland </a:t>
            </a:r>
          </a:p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University of Washington, Seattle, USA </a:t>
            </a:r>
            <a:b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</a:b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University of Kentucky, Lexington, USA</a:t>
            </a:r>
            <a:b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</a:b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Boston University, USA</a:t>
            </a:r>
          </a:p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Regis University, Denver, USA</a:t>
            </a:r>
          </a:p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itchFamily="34" charset="0"/>
              </a:rPr>
              <a:t>University of South Carolina, USA</a:t>
            </a:r>
            <a:r>
              <a:rPr lang="en-US" sz="1600" dirty="0"/>
              <a:t> 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  <a:p>
            <a:pPr>
              <a:defRPr/>
            </a:pPr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73BBF-0319-3945-B927-B93A671F5E3D}"/>
              </a:ext>
            </a:extLst>
          </p:cNvPr>
          <p:cNvSpPr txBox="1"/>
          <p:nvPr/>
        </p:nvSpPr>
        <p:spPr>
          <a:xfrm>
            <a:off x="585203" y="3644831"/>
            <a:ext cx="79735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Funding agencies</a:t>
            </a:r>
          </a:p>
          <a:p>
            <a:r>
              <a:rPr lang="en-US" sz="1600" b="1" dirty="0"/>
              <a:t> </a:t>
            </a:r>
          </a:p>
          <a:p>
            <a:r>
              <a:rPr lang="en-US" sz="1600" i="1" dirty="0"/>
              <a:t>The UW work was supported by the U.S. Department of Energy Office of Science,</a:t>
            </a:r>
          </a:p>
          <a:p>
            <a:r>
              <a:rPr lang="en-US" sz="1600" i="1" dirty="0"/>
              <a:t>Office of Nuclear Physics under Award Number DE-FG02-97ER41020.</a:t>
            </a:r>
          </a:p>
          <a:p>
            <a:r>
              <a:rPr lang="en-US" sz="1600" i="1" dirty="0"/>
              <a:t>Collaboration funding includes support by the US National Science Foundation and  the Russian Science Foundation (Project No. 14-12-01056). </a:t>
            </a:r>
          </a:p>
          <a:p>
            <a:r>
              <a:rPr lang="en-US" sz="1600" i="1" dirty="0"/>
              <a:t>This work used the Extreme Science and Engineering Discovery Environment (XSEDE), </a:t>
            </a:r>
            <a:br>
              <a:rPr lang="en-US" sz="1600" i="1" dirty="0"/>
            </a:br>
            <a:r>
              <a:rPr lang="en-US" sz="1600" i="1" dirty="0"/>
              <a:t>which is supported by National Science Foundation grant number ACI-1548562.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62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D367-FB62-684D-809E-C56AD99B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Radius Details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1854-4907-E347-983F-49212D6D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B97E-BF77-AC47-A0CA-D5356A4D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665ACA-9485-444A-9701-3109A763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1, 2018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F9EB3B-D0DE-5F4B-B3AD-BBFF8833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19849"/>
            <a:ext cx="7585830" cy="3247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D01E1-BA55-4148-B849-9979ED982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045039"/>
            <a:ext cx="5784850" cy="24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3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82284"/>
            <a:ext cx="8419797" cy="557705"/>
          </a:xfrm>
        </p:spPr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Picture 6" descr="Screen Shot 2014-09-04 at 9.1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35" y="3837331"/>
            <a:ext cx="3713130" cy="2380336"/>
          </a:xfrm>
          <a:prstGeom prst="rect">
            <a:avLst/>
          </a:prstGeom>
        </p:spPr>
      </p:pic>
      <p:pic>
        <p:nvPicPr>
          <p:cNvPr id="8" name="Picture 7" descr="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11" y="2095500"/>
            <a:ext cx="2661102" cy="1923094"/>
          </a:xfrm>
          <a:prstGeom prst="rect">
            <a:avLst/>
          </a:prstGeom>
        </p:spPr>
      </p:pic>
      <p:pic>
        <p:nvPicPr>
          <p:cNvPr id="9" name="Picture 8" descr="Screen Shot 2014-09-07 at 10.52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517" y="2113158"/>
            <a:ext cx="2706897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133" y="952246"/>
            <a:ext cx="146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new</a:t>
            </a:r>
          </a:p>
          <a:p>
            <a:r>
              <a:rPr lang="en-US" dirty="0" err="1">
                <a:solidFill>
                  <a:srgbClr val="002060"/>
                </a:solidFill>
              </a:rPr>
              <a:t>Cryo</a:t>
            </a:r>
            <a:r>
              <a:rPr lang="en-US" dirty="0">
                <a:solidFill>
                  <a:srgbClr val="002060"/>
                </a:solidFill>
              </a:rPr>
              <a:t> TPC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517" y="4246758"/>
            <a:ext cx="2706897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7541" y="956276"/>
            <a:ext cx="1307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Cryo</a:t>
            </a:r>
            <a:r>
              <a:rPr lang="en-US" dirty="0">
                <a:solidFill>
                  <a:srgbClr val="002060"/>
                </a:solidFill>
              </a:rPr>
              <a:t>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preamps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7273" y="999931"/>
            <a:ext cx="2215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tight constraints,</a:t>
            </a:r>
            <a:br>
              <a:rPr lang="en-US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new design flawless during production runs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3627" y="1011921"/>
            <a:ext cx="2368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140K, </a:t>
            </a:r>
            <a:br>
              <a:rPr lang="en-US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250e </a:t>
            </a:r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</a:rPr>
              <a:t>rms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@ 0.5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s shaping</a:t>
            </a:r>
            <a:br>
              <a:rPr lang="en-US" sz="1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essential for purity monitor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5095" y="3474995"/>
            <a:ext cx="1006995" cy="423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Frisch grid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3.5 kV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1800" y="6583030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588618"/>
            <a:ext cx="1196295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June 1, 2018</a:t>
            </a:r>
          </a:p>
        </p:txBody>
      </p:sp>
    </p:spTree>
    <p:extLst>
      <p:ext uri="{BB962C8B-B14F-4D97-AF65-F5344CB8AC3E}">
        <p14:creationId xmlns:p14="http://schemas.microsoft.com/office/powerpoint/2010/main" val="30121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Capture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charged-current weak interaction probe of nucleon and lightest nuclei</a:t>
            </a:r>
          </a:p>
          <a:p>
            <a:pPr marL="639766" lvl="1" indent="-285750"/>
            <a:r>
              <a:rPr lang="en-US" dirty="0"/>
              <a:t>access to unique observables, where scarce information is available</a:t>
            </a:r>
          </a:p>
          <a:p>
            <a:pPr marL="238125" indent="-228600">
              <a:tabLst>
                <a:tab pos="165100" algn="l"/>
              </a:tabLst>
            </a:pPr>
            <a:r>
              <a:rPr lang="en-US" dirty="0"/>
              <a:t>tremendous experimental progress with new technique</a:t>
            </a:r>
          </a:p>
          <a:p>
            <a:pPr marL="635003" lvl="1" indent="-292100"/>
            <a:r>
              <a:rPr lang="en-US" dirty="0"/>
              <a:t>from 10% to sub-percent:  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3</a:t>
            </a:r>
            <a:r>
              <a:rPr lang="en-US" dirty="0"/>
              <a:t>He (0.3%),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dirty="0" err="1"/>
              <a:t>p</a:t>
            </a:r>
            <a:r>
              <a:rPr lang="en-US" dirty="0"/>
              <a:t> (1%),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dirty="0"/>
              <a:t>d(1.5% </a:t>
            </a:r>
            <a:r>
              <a:rPr lang="en-US" dirty="0" err="1"/>
              <a:t>MuSun</a:t>
            </a:r>
            <a:r>
              <a:rPr lang="en-US" dirty="0"/>
              <a:t> goal)</a:t>
            </a:r>
          </a:p>
          <a:p>
            <a:r>
              <a:rPr lang="en-US" dirty="0"/>
              <a:t>recent advances on nucleon, few-body theory</a:t>
            </a:r>
          </a:p>
          <a:p>
            <a:pPr lvl="1"/>
            <a:r>
              <a:rPr lang="en-US" dirty="0"/>
              <a:t>radiative corrections for basic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+p</a:t>
            </a:r>
            <a:r>
              <a:rPr lang="en-US" dirty="0"/>
              <a:t> capture process</a:t>
            </a:r>
          </a:p>
          <a:p>
            <a:pPr lvl="1"/>
            <a:r>
              <a:rPr lang="en-US" i="1" dirty="0" err="1"/>
              <a:t>χPT</a:t>
            </a:r>
            <a:r>
              <a:rPr lang="en-US" dirty="0"/>
              <a:t>: low-energy EFT of fundamental theory QCD</a:t>
            </a:r>
          </a:p>
          <a:p>
            <a:pPr marL="342892" lvl="2" indent="0">
              <a:buNone/>
            </a:pPr>
            <a:r>
              <a:rPr lang="en-US" dirty="0">
                <a:solidFill>
                  <a:schemeClr val="tx1"/>
                </a:solidFill>
              </a:rPr>
              <a:t>high-energy dynamics integrated out, low energy constants (LECs)</a:t>
            </a:r>
            <a:endParaRPr lang="en-US" dirty="0"/>
          </a:p>
          <a:p>
            <a:pPr lvl="2"/>
            <a:r>
              <a:rPr lang="en-US" dirty="0"/>
              <a:t>retains QCD symmetries 	→ tests with precision experiments </a:t>
            </a:r>
          </a:p>
          <a:p>
            <a:pPr lvl="2"/>
            <a:r>
              <a:rPr lang="en-US" dirty="0"/>
              <a:t>model independent relations 	→ predictions based on experimental input</a:t>
            </a:r>
          </a:p>
          <a:p>
            <a:pPr lvl="1"/>
            <a:r>
              <a:rPr lang="en-US" dirty="0"/>
              <a:t>Lattice QCD</a:t>
            </a:r>
          </a:p>
          <a:p>
            <a:endParaRPr lang="en-US" dirty="0"/>
          </a:p>
          <a:p>
            <a:r>
              <a:rPr lang="en-US" dirty="0"/>
              <a:t>heavier nuclei</a:t>
            </a:r>
          </a:p>
          <a:p>
            <a:pPr lvl="1"/>
            <a:r>
              <a:rPr lang="en-US" dirty="0"/>
              <a:t>capture rate ~Z</a:t>
            </a:r>
            <a:r>
              <a:rPr lang="en-US" baseline="30000" dirty="0"/>
              <a:t>4</a:t>
            </a:r>
            <a:r>
              <a:rPr lang="en-US" dirty="0"/>
              <a:t>, decay = capture @ Z=13</a:t>
            </a:r>
            <a:endParaRPr lang="en-US" baseline="30000" dirty="0"/>
          </a:p>
          <a:p>
            <a:pPr lvl="1"/>
            <a:r>
              <a:rPr lang="en-US" dirty="0"/>
              <a:t>nuclear structure information</a:t>
            </a:r>
          </a:p>
          <a:p>
            <a:pPr lvl="1"/>
            <a:r>
              <a:rPr lang="en-US" dirty="0"/>
              <a:t>0</a:t>
            </a:r>
            <a:r>
              <a:rPr lang="en-US" dirty="0">
                <a:latin typeface="Symbol" pitchFamily="2" charset="2"/>
              </a:rPr>
              <a:t>nbb</a:t>
            </a:r>
          </a:p>
          <a:p>
            <a:pPr marL="238125" indent="-236538">
              <a:tabLst>
                <a:tab pos="165100" algn="l"/>
              </a:tabLst>
            </a:pPr>
            <a:endParaRPr lang="en-US" dirty="0"/>
          </a:p>
          <a:p>
            <a:pPr marL="342903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690563" lvl="3" indent="0">
              <a:buNone/>
            </a:pPr>
            <a:endParaRPr lang="en-US" dirty="0"/>
          </a:p>
          <a:p>
            <a:pPr marL="642938" lvl="3" indent="0">
              <a:buNone/>
            </a:pPr>
            <a:endParaRPr lang="en-US" dirty="0"/>
          </a:p>
          <a:p>
            <a:pPr marL="468313" lvl="2" indent="0">
              <a:buNone/>
            </a:pPr>
            <a:endParaRPr lang="en-US" dirty="0"/>
          </a:p>
          <a:p>
            <a:pPr marL="293688" lvl="1" indent="0">
              <a:buNone/>
            </a:pPr>
            <a:endParaRPr lang="en-US" dirty="0"/>
          </a:p>
          <a:p>
            <a:pPr marL="809625" lvl="2" indent="-28575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455E9E-FC79-704A-BE7C-BA999DB01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17" y="4413777"/>
            <a:ext cx="2527876" cy="22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0AD9288-E022-2A4B-BFC6-7892C9A2FB60}"/>
              </a:ext>
            </a:extLst>
          </p:cNvPr>
          <p:cNvSpPr txBox="1">
            <a:spLocks/>
          </p:cNvSpPr>
          <p:nvPr/>
        </p:nvSpPr>
        <p:spPr>
          <a:xfrm>
            <a:off x="5045764" y="939903"/>
            <a:ext cx="3871425" cy="3248856"/>
          </a:xfrm>
          <a:prstGeom prst="rect">
            <a:avLst/>
          </a:prstGeom>
        </p:spPr>
        <p:txBody>
          <a:bodyPr lIns="0" tIns="0" rIns="0" bIns="0"/>
          <a:lstStyle>
            <a:lvl1pPr marL="230182" indent="-23018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66684" algn="l"/>
              </a:tabLst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 err="1"/>
              <a:t>MuSun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57DC5-0931-A448-B2C1-C06A368D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UW/CENPA Program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77E5491-FD71-C047-A5F1-4C03412D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1" y="891122"/>
            <a:ext cx="4197869" cy="543975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MuCap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Basic QCD Symmetries</a:t>
            </a:r>
          </a:p>
          <a:p>
            <a:pPr lvl="1"/>
            <a:r>
              <a:rPr lang="en-US" dirty="0"/>
              <a:t>Nucleon axial radius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BCB46-F2D9-E946-AB23-8D358B3F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940CC-09FD-624F-8BB1-4B79A5307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EF614D-61DE-184D-8FBC-61CB7FDBF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pic>
        <p:nvPicPr>
          <p:cNvPr id="7" name="Picture 6" descr="master">
            <a:extLst>
              <a:ext uri="{FF2B5EF4-FFF2-40B4-BE49-F238E27FC236}">
                <a16:creationId xmlns:a16="http://schemas.microsoft.com/office/drawing/2014/main" id="{4B365B20-3F69-1C4A-94CC-8190B8A6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45" y="1799484"/>
            <a:ext cx="3277407" cy="238053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633FF7A-2158-4A42-BCB9-CC8CD66D082E}"/>
              </a:ext>
            </a:extLst>
          </p:cNvPr>
          <p:cNvGrpSpPr/>
          <p:nvPr/>
        </p:nvGrpSpPr>
        <p:grpSpPr>
          <a:xfrm>
            <a:off x="5195295" y="1770451"/>
            <a:ext cx="3614117" cy="2485748"/>
            <a:chOff x="4841585" y="2508250"/>
            <a:chExt cx="2905125" cy="22479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83EFFB-09C7-E949-802C-8CB9E8B61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1585" y="2508250"/>
              <a:ext cx="2905125" cy="2247900"/>
              <a:chOff x="3523" y="1718"/>
              <a:chExt cx="1724" cy="12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DBA0313-9782-5646-8A8A-2B0A95DFDB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1718"/>
                <a:ext cx="1724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Light upward diagonal">
                <a:extLst>
                  <a:ext uri="{FF2B5EF4-FFF2-40B4-BE49-F238E27FC236}">
                    <a16:creationId xmlns:a16="http://schemas.microsoft.com/office/drawing/2014/main" id="{E77D839D-3148-514E-972E-E4C7343585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" y="1849"/>
                <a:ext cx="1143" cy="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F9DA5B95-59FB-EA42-9032-8C349B740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299" y="3133725"/>
              <a:ext cx="190500" cy="346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2C9A2485-85C9-2F43-91CF-B23502A64F45}"/>
              </a:ext>
            </a:extLst>
          </p:cNvPr>
          <p:cNvSpPr txBox="1">
            <a:spLocks/>
          </p:cNvSpPr>
          <p:nvPr/>
        </p:nvSpPr>
        <p:spPr>
          <a:xfrm>
            <a:off x="4937987" y="4553542"/>
            <a:ext cx="3871425" cy="942228"/>
          </a:xfrm>
          <a:prstGeom prst="rect">
            <a:avLst/>
          </a:prstGeom>
        </p:spPr>
        <p:txBody>
          <a:bodyPr lIns="0" tIns="0" rIns="0" bIns="0"/>
          <a:lstStyle>
            <a:lvl1pPr marL="230182" indent="-23018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66684" algn="l"/>
              </a:tabLst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0004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800" kern="1200">
                <a:solidFill>
                  <a:schemeClr val="accent6">
                    <a:lumMod val="75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14338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/>
              <a:defRPr sz="1600" kern="1200">
                <a:solidFill>
                  <a:schemeClr val="accent2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690545" indent="-61912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1400" kern="120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858817" indent="-114297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Weak few nucleon reactions</a:t>
            </a:r>
          </a:p>
          <a:p>
            <a:pPr lvl="1"/>
            <a:r>
              <a:rPr lang="en-US" dirty="0"/>
              <a:t>Neutrino astrophysics</a:t>
            </a:r>
            <a:endParaRPr lang="en-US" dirty="0">
              <a:solidFill>
                <a:srgbClr val="FF6600"/>
              </a:solidFill>
              <a:latin typeface="Symbol" charset="2"/>
              <a:cs typeface="Symbol" charset="2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2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6861-BF46-744B-B525-C3E8DF60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capture on the proton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E3A79-B8E0-F447-9B74-689C5993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Muon capture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Form factors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 err="1"/>
              <a:t>Pseudoscalar</a:t>
            </a:r>
            <a:r>
              <a:rPr lang="en-US" dirty="0"/>
              <a:t> FF </a:t>
            </a:r>
            <a:r>
              <a:rPr lang="en-US" dirty="0" err="1"/>
              <a:t>g</a:t>
            </a:r>
            <a:r>
              <a:rPr lang="en-US" baseline="-25000" dirty="0" err="1"/>
              <a:t>P</a:t>
            </a:r>
            <a:endParaRPr lang="en-US" baseline="-25000" dirty="0"/>
          </a:p>
          <a:p>
            <a:endParaRPr lang="en-US" baseline="-25000" dirty="0"/>
          </a:p>
          <a:p>
            <a:pPr lvl="1"/>
            <a:r>
              <a:rPr lang="en-US" dirty="0"/>
              <a:t>modern </a:t>
            </a:r>
            <a:r>
              <a:rPr lang="en-US" i="1" dirty="0" err="1"/>
              <a:t>χPT</a:t>
            </a:r>
            <a:r>
              <a:rPr lang="en-US" i="1" dirty="0"/>
              <a:t> </a:t>
            </a:r>
            <a:r>
              <a:rPr lang="en-US" dirty="0"/>
              <a:t>prediction 2% level</a:t>
            </a:r>
          </a:p>
          <a:p>
            <a:pPr lvl="1"/>
            <a:r>
              <a:rPr lang="en-US" dirty="0"/>
              <a:t>50 </a:t>
            </a:r>
            <a:r>
              <a:rPr lang="en-US" dirty="0" err="1"/>
              <a:t>yr</a:t>
            </a:r>
            <a:r>
              <a:rPr lang="en-US" dirty="0"/>
              <a:t> efforts to measure precisely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C370A-B34A-1D4C-913D-48D20970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5F95-FAF3-1047-A255-C638C392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8F1805-4E82-2649-A2C9-2DBAB1A3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29, 2018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B88B3BD-9D07-FD4A-9523-4EBB1675C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02" y="822631"/>
            <a:ext cx="5190086" cy="5576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63500" dist="38100" dir="2700000" algn="ctr" rotWithShape="0">
              <a:schemeClr val="accent6">
                <a:lumMod val="75000"/>
                <a:alpha val="50000"/>
              </a:schemeClr>
            </a:outerShdw>
          </a:effectLst>
        </p:spPr>
        <p:txBody>
          <a:bodyPr lIns="90488" tIns="44450" rIns="90488" bIns="44450"/>
          <a:lstStyle/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Monotype Sorts" charset="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+ p  </a:t>
            </a:r>
            <a:r>
              <a:rPr lang="en-US" sz="2400" b="1" baseline="-250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 charset="0"/>
              </a:rPr>
              <a:t>+ n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sym typeface="Symbol" charset="0"/>
              </a:rPr>
              <a:t>   </a:t>
            </a:r>
            <a:r>
              <a:rPr lang="en-US" dirty="0">
                <a:sym typeface="Symbol" charset="0"/>
              </a:rPr>
              <a:t>rate</a:t>
            </a:r>
            <a:r>
              <a:rPr lang="en-US" sz="2800" dirty="0">
                <a:solidFill>
                  <a:srgbClr val="FF0000"/>
                </a:solidFill>
                <a:latin typeface="Symbol" charset="0"/>
                <a:sym typeface="Symbol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Symbol" charset="0"/>
                <a:sym typeface="Symbol" charset="0"/>
              </a:rPr>
              <a:t>L</a:t>
            </a:r>
            <a:r>
              <a:rPr lang="en-US" sz="3200" baseline="-25000" dirty="0">
                <a:solidFill>
                  <a:srgbClr val="FF0000"/>
                </a:solidFill>
                <a:sym typeface="Symbol" charset="0"/>
              </a:rPr>
              <a:t>S</a:t>
            </a:r>
            <a:r>
              <a:rPr lang="en-US" sz="2800" dirty="0">
                <a:solidFill>
                  <a:srgbClr val="FF0000"/>
                </a:solidFill>
                <a:sym typeface="Symbol" charset="0"/>
              </a:rPr>
              <a:t>    </a:t>
            </a:r>
            <a:r>
              <a:rPr lang="en-US" sz="1600" dirty="0">
                <a:sym typeface="Symbol" charset="0"/>
              </a:rPr>
              <a:t>at </a:t>
            </a:r>
            <a:r>
              <a:rPr lang="en-US" sz="1600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= -0.88 m</a:t>
            </a:r>
            <a:r>
              <a:rPr lang="en-US" sz="1600" baseline="-25000" dirty="0">
                <a:latin typeface="Symbol" charset="0"/>
              </a:rPr>
              <a:t>m</a:t>
            </a:r>
            <a:r>
              <a:rPr lang="en-US" sz="1600" baseline="30000" dirty="0"/>
              <a:t>2</a:t>
            </a:r>
          </a:p>
        </p:txBody>
      </p:sp>
      <p:pic>
        <p:nvPicPr>
          <p:cNvPr id="8" name="Picture 8" descr="Light upward diagonal">
            <a:extLst>
              <a:ext uri="{FF2B5EF4-FFF2-40B4-BE49-F238E27FC236}">
                <a16:creationId xmlns:a16="http://schemas.microsoft.com/office/drawing/2014/main" id="{2E33A703-C0CE-914B-B3BC-B6E5EB9A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658" y="1686232"/>
            <a:ext cx="4058107" cy="11083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25400" dir="2700000" algn="ctr" rotWithShape="0">
              <a:schemeClr val="accent6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10" descr="Light upward diagonal">
            <a:extLst>
              <a:ext uri="{FF2B5EF4-FFF2-40B4-BE49-F238E27FC236}">
                <a16:creationId xmlns:a16="http://schemas.microsoft.com/office/drawing/2014/main" id="{2F123313-F23B-C948-9D00-6F6D2FBA1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089" y="2057817"/>
            <a:ext cx="249292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Lorentz, T invariance</a:t>
            </a:r>
          </a:p>
        </p:txBody>
      </p:sp>
      <p:sp>
        <p:nvSpPr>
          <p:cNvPr id="10" name="Text Box 15" descr="Light upward diagonal">
            <a:extLst>
              <a:ext uri="{FF2B5EF4-FFF2-40B4-BE49-F238E27FC236}">
                <a16:creationId xmlns:a16="http://schemas.microsoft.com/office/drawing/2014/main" id="{88CFDC05-72E7-7B40-8DC5-416289F6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54" y="2789851"/>
            <a:ext cx="36318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before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MuCap</a:t>
            </a:r>
            <a:br>
              <a:rPr lang="en-US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All form factors precisely known 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from SM symmetries and data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D7E05797-465F-FC4C-92DF-ED48CBF2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427" y="3100552"/>
            <a:ext cx="3588761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apart from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cs typeface="Comic Sans MS"/>
              </a:rPr>
              <a:t>g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b="1" baseline="30000" dirty="0" err="1">
                <a:solidFill>
                  <a:srgbClr val="FF0000"/>
                </a:solidFill>
                <a:latin typeface="Comic Sans MS"/>
                <a:cs typeface="Comic Sans MS"/>
              </a:rPr>
              <a:t>exp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= 8.3  ± 50%</a:t>
            </a:r>
            <a:r>
              <a:rPr lang="en-US" b="1" dirty="0">
                <a:solidFill>
                  <a:schemeClr val="tx2"/>
                </a:solidFill>
                <a:latin typeface="Comic Sans MS"/>
                <a:cs typeface="Comic Sans MS"/>
              </a:rPr>
              <a:t>  </a:t>
            </a: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99C00F25-0023-1443-9079-6867F80D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485" y="5682209"/>
            <a:ext cx="4123828" cy="8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925F7A43-0B7D-2743-ABFD-DDF37A29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514" y="3709005"/>
            <a:ext cx="1548700" cy="179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BB2693-ADF3-F649-8B6A-39B83207CB81}"/>
              </a:ext>
            </a:extLst>
          </p:cNvPr>
          <p:cNvSpPr txBox="1"/>
          <p:nvPr/>
        </p:nvSpPr>
        <p:spPr>
          <a:xfrm>
            <a:off x="4230012" y="4200526"/>
            <a:ext cx="312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Foundations for mass generation</a:t>
            </a:r>
            <a:br>
              <a:rPr lang="en-US" sz="1600" dirty="0"/>
            </a:br>
            <a:r>
              <a:rPr lang="en-US" sz="1600" dirty="0"/>
              <a:t>chiral perturbation theory of QCD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563762-BA84-6043-B714-E9BDCC941C50}"/>
              </a:ext>
            </a:extLst>
          </p:cNvPr>
          <p:cNvSpPr txBox="1"/>
          <p:nvPr/>
        </p:nvSpPr>
        <p:spPr>
          <a:xfrm>
            <a:off x="565846" y="3709005"/>
            <a:ext cx="215633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902030302020204" pitchFamily="66" charset="0"/>
              </a:rPr>
              <a:t>assuming </a:t>
            </a:r>
            <a:r>
              <a:rPr lang="en-US" sz="14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g</a:t>
            </a:r>
            <a:r>
              <a:rPr lang="en-US" sz="1400" baseline="-250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sz="1400" dirty="0">
                <a:solidFill>
                  <a:srgbClr val="FF0000"/>
                </a:solidFill>
                <a:latin typeface="Comic Sans MS" panose="030F0902030302020204" pitchFamily="66" charset="0"/>
              </a:rPr>
              <a:t>(q</a:t>
            </a:r>
            <a:r>
              <a:rPr lang="en-US" sz="1400" baseline="30000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Comic Sans MS" panose="030F0902030302020204" pitchFamily="66" charset="0"/>
              </a:rPr>
              <a:t>) dipole</a:t>
            </a:r>
          </a:p>
        </p:txBody>
      </p:sp>
    </p:spTree>
    <p:extLst>
      <p:ext uri="{BB962C8B-B14F-4D97-AF65-F5344CB8AC3E}">
        <p14:creationId xmlns:p14="http://schemas.microsoft.com/office/powerpoint/2010/main" val="17896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50A7-35F5-CF4E-BE76-31724565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MuCap</a:t>
            </a:r>
            <a:r>
              <a:rPr lang="en-US" dirty="0"/>
              <a:t> strategy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58F2F2-1327-FF48-A80B-BA382D80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15" y="962528"/>
            <a:ext cx="4108813" cy="5439757"/>
          </a:xfrm>
        </p:spPr>
        <p:txBody>
          <a:bodyPr/>
          <a:lstStyle/>
          <a:p>
            <a:pPr>
              <a:buSzPct val="100000"/>
              <a:defRPr/>
            </a:pPr>
            <a:r>
              <a:rPr lang="en-US" dirty="0"/>
              <a:t>Precision technique</a:t>
            </a:r>
          </a:p>
          <a:p>
            <a:pPr>
              <a:buSzPct val="100000"/>
              <a:defRPr/>
            </a:pPr>
            <a:endParaRPr lang="en-US" dirty="0"/>
          </a:p>
          <a:p>
            <a:pPr>
              <a:buSzPct val="100000"/>
              <a:defRPr/>
            </a:pPr>
            <a:r>
              <a:rPr lang="en-US" dirty="0"/>
              <a:t> Clear Interpretation</a:t>
            </a:r>
          </a:p>
          <a:p>
            <a:pPr>
              <a:buSzPct val="100000"/>
              <a:defRPr/>
            </a:pPr>
            <a:endParaRPr lang="en-US" dirty="0"/>
          </a:p>
          <a:p>
            <a:pPr>
              <a:buSzPct val="100000"/>
              <a:defRPr/>
            </a:pPr>
            <a:r>
              <a:rPr lang="en-US" dirty="0"/>
              <a:t> </a:t>
            </a:r>
            <a:r>
              <a:rPr lang="en-US" b="1" dirty="0"/>
              <a:t>Clean stops in H</a:t>
            </a:r>
            <a:r>
              <a:rPr lang="en-US" b="1" baseline="-25000" dirty="0"/>
              <a:t>2</a:t>
            </a:r>
          </a:p>
          <a:p>
            <a:pPr>
              <a:buSzPct val="100000"/>
              <a:defRPr/>
            </a:pPr>
            <a:endParaRPr lang="en-US" dirty="0"/>
          </a:p>
          <a:p>
            <a:pPr>
              <a:buSzPct val="100000"/>
              <a:defRPr/>
            </a:pPr>
            <a:r>
              <a:rPr lang="en-US" dirty="0"/>
              <a:t> Impurities &lt; 10 ppb</a:t>
            </a:r>
          </a:p>
          <a:p>
            <a:pPr>
              <a:buSzPct val="100000"/>
              <a:defRPr/>
            </a:pPr>
            <a:endParaRPr lang="en-US" dirty="0"/>
          </a:p>
          <a:p>
            <a:pPr>
              <a:buSzPct val="100000"/>
              <a:defRPr/>
            </a:pPr>
            <a:r>
              <a:rPr lang="en-US" dirty="0"/>
              <a:t> </a:t>
            </a:r>
            <a:r>
              <a:rPr lang="en-US" dirty="0" err="1"/>
              <a:t>Protium</a:t>
            </a:r>
            <a:r>
              <a:rPr lang="en-US" dirty="0"/>
              <a:t> D/H &lt; 10 ppb</a:t>
            </a:r>
          </a:p>
          <a:p>
            <a:pPr>
              <a:buSzPct val="100000"/>
              <a:defRPr/>
            </a:pPr>
            <a:endParaRPr lang="en-US" dirty="0"/>
          </a:p>
          <a:p>
            <a:pPr>
              <a:buSzPct val="100000"/>
              <a:defRPr/>
            </a:pPr>
            <a:r>
              <a:rPr lang="en-US" dirty="0"/>
              <a:t> Muon-On-Request</a:t>
            </a:r>
          </a:p>
          <a:p>
            <a:pPr marL="0" indent="0">
              <a:buNone/>
            </a:pPr>
            <a:endParaRPr lang="en-US" dirty="0">
              <a:solidFill>
                <a:srgbClr val="63891F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All requirements simultaneously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D2F69-D4A0-A645-8894-40D187B9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BD3D9-4EBD-CC48-B358-691A3C20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1DFEAD-1CE4-6F4E-A9C9-C7005D8CE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June 29 , 2018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239EE-21B0-A84C-AA12-B62486AA8C4B}"/>
              </a:ext>
            </a:extLst>
          </p:cNvPr>
          <p:cNvGrpSpPr/>
          <p:nvPr/>
        </p:nvGrpSpPr>
        <p:grpSpPr>
          <a:xfrm>
            <a:off x="4833016" y="296573"/>
            <a:ext cx="4310984" cy="3190906"/>
            <a:chOff x="4498428" y="1096784"/>
            <a:chExt cx="4310984" cy="38698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91A05A-8588-4E4F-B1B3-0A6195F5BED4}"/>
                </a:ext>
              </a:extLst>
            </p:cNvPr>
            <p:cNvGrpSpPr/>
            <p:nvPr/>
          </p:nvGrpSpPr>
          <p:grpSpPr>
            <a:xfrm>
              <a:off x="4599513" y="1231042"/>
              <a:ext cx="4209899" cy="3601335"/>
              <a:chOff x="4599513" y="505829"/>
              <a:chExt cx="4209899" cy="3601335"/>
            </a:xfrm>
          </p:grpSpPr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7F4A31B5-2435-4B4B-8D96-072395935A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9513" y="505829"/>
                <a:ext cx="4209899" cy="3601335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rgbClr val="7F7F7F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32" indent="-28574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2971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4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160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349" indent="-228594" algn="l" defTabSz="457189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78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capture</a:t>
                </a:r>
                <a:r>
                  <a:rPr lang="en-US" dirty="0">
                    <a:solidFill>
                      <a:schemeClr val="tx1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 charset="0"/>
                  </a:rPr>
                  <a:t>rare, only 0.16% of </a:t>
                </a:r>
                <a:r>
                  <a:rPr lang="en-US" dirty="0" err="1">
                    <a:solidFill>
                      <a:schemeClr val="tx1"/>
                    </a:solidFill>
                    <a:latin typeface="Symbol" charset="2"/>
                    <a:cs typeface="Symbol" charset="2"/>
                    <a:sym typeface="Symbol" charset="0"/>
                  </a:rPr>
                  <a:t>m</a:t>
                </a:r>
                <a:r>
                  <a:rPr lang="en-US" dirty="0" err="1">
                    <a:solidFill>
                      <a:schemeClr val="tx1"/>
                    </a:solidFill>
                    <a:sym typeface="Symbol" charset="0"/>
                  </a:rPr>
                  <a:t>e</a:t>
                </a:r>
                <a:r>
                  <a:rPr lang="en-US" dirty="0" err="1">
                    <a:solidFill>
                      <a:schemeClr val="tx1"/>
                    </a:solidFill>
                    <a:latin typeface="Symbol" charset="2"/>
                    <a:cs typeface="Symbol" charset="2"/>
                    <a:sym typeface="Symbol" charset="0"/>
                  </a:rPr>
                  <a:t>nn</a:t>
                </a:r>
                <a:endParaRPr lang="en-US" dirty="0">
                  <a:solidFill>
                    <a:schemeClr val="tx1"/>
                  </a:solidFill>
                  <a:latin typeface="Symbol" charset="2"/>
                  <a:cs typeface="Symbol" charset="2"/>
                  <a:sym typeface="Symbol" charset="0"/>
                </a:endParaRPr>
              </a:p>
              <a:p>
                <a:pPr marL="169863" lvl="1" indent="0">
                  <a:buFont typeface="Arial" charset="0"/>
                  <a:buNone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sym typeface="Symbol" charset="0"/>
                  </a:rPr>
                  <a:t>Lifetime method</a:t>
                </a:r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Symbol" charset="0"/>
                    <a:ea typeface="ＭＳ Ｐゴシック" charset="0"/>
                  </a:rPr>
                  <a:t>  </a:t>
                </a:r>
              </a:p>
              <a:p>
                <a:pPr>
                  <a:defRPr/>
                </a:pPr>
                <a:endParaRPr lang="en-US" dirty="0">
                  <a:solidFill>
                    <a:srgbClr val="2F5897"/>
                  </a:solidFill>
                  <a:latin typeface="Symbol" charset="0"/>
                  <a:ea typeface="ＭＳ Ｐゴシック" charset="0"/>
                </a:endParaRPr>
              </a:p>
              <a:p>
                <a:pPr>
                  <a:defRPr/>
                </a:pPr>
                <a:endParaRPr lang="en-US" dirty="0">
                  <a:solidFill>
                    <a:srgbClr val="2F5897"/>
                  </a:solidFill>
                  <a:latin typeface="Symbol" charset="0"/>
                  <a:ea typeface="ＭＳ Ｐゴシック" charset="0"/>
                </a:endParaRPr>
              </a:p>
              <a:p>
                <a:pPr>
                  <a:defRPr/>
                </a:pPr>
                <a:endParaRPr lang="en-US" dirty="0">
                  <a:solidFill>
                    <a:srgbClr val="2F5897"/>
                  </a:solidFill>
                  <a:latin typeface="Symbol" charset="0"/>
                  <a:ea typeface="ＭＳ Ｐゴシック" charset="0"/>
                </a:endParaRPr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rgbClr val="2F5897"/>
                    </a:solidFill>
                    <a:latin typeface="Symbol" charset="0"/>
                    <a:ea typeface="ＭＳ Ｐゴシック" charset="0"/>
                  </a:rPr>
                  <a:t>  </a:t>
                </a:r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charset="0"/>
                    <a:ea typeface="ＭＳ Ｐゴシック" charset="0"/>
                  </a:rPr>
                  <a:t>  </a:t>
                </a:r>
                <a:r>
                  <a:rPr lang="en-US" baseline="-25000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ＭＳ Ｐゴシック" charset="0"/>
                  </a:rPr>
                  <a:t>S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ＭＳ Ｐゴシック" charset="0"/>
                  </a:rPr>
                  <a:t> = 1/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charset="0"/>
                    <a:ea typeface="ＭＳ Ｐゴシック" charset="0"/>
                  </a:rPr>
                  <a:t></a:t>
                </a:r>
                <a:r>
                  <a:rPr lang="en-US" baseline="-25000" dirty="0">
                    <a:solidFill>
                      <a:schemeClr val="accent6">
                        <a:lumMod val="50000"/>
                      </a:schemeClr>
                    </a:solidFill>
                    <a:latin typeface="Symbol" charset="0"/>
                    <a:ea typeface="ＭＳ Ｐゴシック" charset="0"/>
                  </a:rPr>
                  <a:t>-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ＭＳ Ｐゴシック" charset="0"/>
                  </a:rPr>
                  <a:t> - 1/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Symbol" charset="0"/>
                    <a:ea typeface="ＭＳ Ｐゴシック" charset="0"/>
                  </a:rPr>
                  <a:t></a:t>
                </a:r>
                <a:r>
                  <a:rPr lang="en-US" baseline="-25000" dirty="0">
                    <a:solidFill>
                      <a:schemeClr val="accent6">
                        <a:lumMod val="50000"/>
                      </a:schemeClr>
                    </a:solidFill>
                    <a:latin typeface="Symbol" charset="0"/>
                    <a:ea typeface="ＭＳ Ｐゴシック" charset="0"/>
                  </a:rPr>
                  <a:t>+</a:t>
                </a:r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pitchFamily="2" charset="0"/>
                    <a:ea typeface="ＭＳ Ｐゴシック" charset="0"/>
                    <a:cs typeface="Comic Sans MS"/>
                  </a:rPr>
                  <a:t>  measure</a:t>
                </a:r>
                <a:r>
                  <a:rPr lang="en-US" baseline="-25000" dirty="0">
                    <a:solidFill>
                      <a:srgbClr val="FF0000"/>
                    </a:solidFill>
                    <a:latin typeface="Helvetica" pitchFamily="2" charset="0"/>
                    <a:ea typeface="ＭＳ Ｐゴシック" charset="0"/>
                    <a:cs typeface="Comic Sans MS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Helvetica" pitchFamily="2" charset="0"/>
                    <a:ea typeface="ＭＳ Ｐゴシック" charset="0"/>
                    <a:cs typeface="Comic Sans MS"/>
                  </a:rPr>
                  <a:t>to lifetime to 10ppm !!</a:t>
                </a:r>
                <a:endParaRPr lang="en-US" baseline="-25000" dirty="0">
                  <a:solidFill>
                    <a:srgbClr val="FF0000"/>
                  </a:solidFill>
                  <a:latin typeface="Helvetica" pitchFamily="2" charset="0"/>
                  <a:ea typeface="ＭＳ Ｐゴシック" charset="0"/>
                  <a:cs typeface="Comic Sans MS"/>
                </a:endParaRPr>
              </a:p>
              <a:p>
                <a:pPr marL="169863" lvl="1" indent="0">
                  <a:buFont typeface="Arial" charset="0"/>
                  <a:buNone/>
                </a:pPr>
                <a:endParaRPr lang="en-US" b="1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6D2FE5C-EB3B-7D4F-8F53-722C8CAA5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24189" y="1274885"/>
                <a:ext cx="3443466" cy="2003581"/>
              </a:xfrm>
              <a:prstGeom prst="rect">
                <a:avLst/>
              </a:prstGeom>
            </p:spPr>
          </p:pic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8F5EF3-DD3D-3645-96AA-08070896CFF5}"/>
                </a:ext>
              </a:extLst>
            </p:cNvPr>
            <p:cNvSpPr/>
            <p:nvPr/>
          </p:nvSpPr>
          <p:spPr>
            <a:xfrm>
              <a:off x="4498428" y="1096784"/>
              <a:ext cx="4121798" cy="3869849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5400000" algn="t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FE5561-018F-1D40-9214-65CFA3F6F540}"/>
              </a:ext>
            </a:extLst>
          </p:cNvPr>
          <p:cNvGrpSpPr/>
          <p:nvPr/>
        </p:nvGrpSpPr>
        <p:grpSpPr>
          <a:xfrm>
            <a:off x="4833017" y="3705962"/>
            <a:ext cx="4121798" cy="2388470"/>
            <a:chOff x="4351283" y="1881352"/>
            <a:chExt cx="4665298" cy="2522481"/>
          </a:xfrm>
        </p:grpSpPr>
        <p:pic>
          <p:nvPicPr>
            <p:cNvPr id="19" name="Picture 18" descr="Screen Shot 2012-08-05 at 10.51.13 PM.png">
              <a:extLst>
                <a:ext uri="{FF2B5EF4-FFF2-40B4-BE49-F238E27FC236}">
                  <a16:creationId xmlns:a16="http://schemas.microsoft.com/office/drawing/2014/main" id="{25CEAF81-9A3D-6D4D-90B9-D01472986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2078882"/>
              <a:ext cx="4384193" cy="232495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B3E05E-40C8-AF44-A9E9-B4C7CDB631AA}"/>
                </a:ext>
              </a:extLst>
            </p:cNvPr>
            <p:cNvSpPr/>
            <p:nvPr/>
          </p:nvSpPr>
          <p:spPr>
            <a:xfrm>
              <a:off x="4466897" y="1881352"/>
              <a:ext cx="641131" cy="683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F2CA3A4-7CA9-5245-9C48-CA5992D27E00}"/>
                </a:ext>
              </a:extLst>
            </p:cNvPr>
            <p:cNvSpPr/>
            <p:nvPr/>
          </p:nvSpPr>
          <p:spPr>
            <a:xfrm>
              <a:off x="4351283" y="1975945"/>
              <a:ext cx="4665298" cy="2427888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4AAFB0-7DC4-DB43-9993-756B5CBDFA1A}"/>
              </a:ext>
            </a:extLst>
          </p:cNvPr>
          <p:cNvCxnSpPr/>
          <p:nvPr/>
        </p:nvCxnSpPr>
        <p:spPr>
          <a:xfrm>
            <a:off x="3072809" y="1180214"/>
            <a:ext cx="1499191" cy="47846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FD1EA5-44E1-F043-A33A-AECBFF88223E}"/>
              </a:ext>
            </a:extLst>
          </p:cNvPr>
          <p:cNvCxnSpPr/>
          <p:nvPr/>
        </p:nvCxnSpPr>
        <p:spPr>
          <a:xfrm>
            <a:off x="2977116" y="1935126"/>
            <a:ext cx="1594884" cy="272193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7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71627" y="1260475"/>
            <a:ext cx="1911350" cy="2484438"/>
            <a:chOff x="2494" y="638"/>
            <a:chExt cx="1204" cy="1565"/>
          </a:xfrm>
        </p:grpSpPr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4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5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6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6890" y="3497263"/>
            <a:ext cx="1116012" cy="288925"/>
            <a:chOff x="1817" y="2047"/>
            <a:chExt cx="703" cy="182"/>
          </a:xfrm>
        </p:grpSpPr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7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8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29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30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111631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</p:grp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3822402" y="3657600"/>
            <a:ext cx="36328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  <a:sym typeface="Symbol" pitchFamily="18" charset="2"/>
              </a:rPr>
              <a:t>m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822652" y="933450"/>
            <a:ext cx="357119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Symbol" pitchFamily="18" charset="2"/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796840" y="2569206"/>
            <a:ext cx="685800" cy="703893"/>
            <a:chOff x="1824" y="1536"/>
            <a:chExt cx="285" cy="28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1824" y="1536"/>
              <a:ext cx="285" cy="2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1968" y="1545"/>
              <a:ext cx="0" cy="14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968" y="1542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rot="-5400000">
              <a:off x="2078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rot="-5400000">
              <a:off x="1856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968" y="1764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rot="1800000">
              <a:off x="2028" y="1562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rot="1800000">
              <a:off x="1911" y="1764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rot="3600000">
              <a:off x="2070" y="1606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rot="3600000">
              <a:off x="1870" y="1718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endParaRPr>
            </a:p>
          </p:txBody>
        </p:sp>
        <p:grpSp>
          <p:nvGrpSpPr>
            <p:cNvPr id="29" name="Group 15"/>
            <p:cNvGrpSpPr>
              <a:grpSpLocks/>
            </p:cNvGrpSpPr>
            <p:nvPr/>
          </p:nvGrpSpPr>
          <p:grpSpPr bwMode="auto">
            <a:xfrm flipH="1">
              <a:off x="1913" y="1562"/>
              <a:ext cx="112" cy="236"/>
              <a:chOff x="1281" y="3696"/>
              <a:chExt cx="207" cy="438"/>
            </a:xfrm>
          </p:grpSpPr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rot="1800000">
                <a:off x="1488" y="3696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 rot="1800000">
                <a:off x="1281" y="4074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 flipV="1">
              <a:off x="1850" y="1622"/>
              <a:ext cx="233" cy="113"/>
              <a:chOff x="678" y="3903"/>
              <a:chExt cx="432" cy="210"/>
            </a:xfrm>
          </p:grpSpPr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rot="3600000">
                <a:off x="1080" y="387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rot="3600000">
                <a:off x="708" y="408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5508854" y="1682454"/>
            <a:ext cx="1051598" cy="862307"/>
            <a:chOff x="4800" y="2592"/>
            <a:chExt cx="418" cy="333"/>
          </a:xfrm>
        </p:grpSpPr>
        <p:grpSp>
          <p:nvGrpSpPr>
            <p:cNvPr id="36" name="Group 27"/>
            <p:cNvGrpSpPr>
              <a:grpSpLocks/>
            </p:cNvGrpSpPr>
            <p:nvPr/>
          </p:nvGrpSpPr>
          <p:grpSpPr bwMode="auto">
            <a:xfrm>
              <a:off x="4800" y="2640"/>
              <a:ext cx="285" cy="285"/>
              <a:chOff x="4800" y="2640"/>
              <a:chExt cx="285" cy="285"/>
            </a:xfrm>
          </p:grpSpPr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4800" y="2640"/>
                <a:ext cx="285" cy="2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>
                <a:off x="4944" y="2661"/>
                <a:ext cx="0" cy="128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0" name="Line 30"/>
              <p:cNvSpPr>
                <a:spLocks noChangeShapeType="1"/>
              </p:cNvSpPr>
              <p:nvPr/>
            </p:nvSpPr>
            <p:spPr bwMode="auto">
              <a:xfrm>
                <a:off x="4944" y="2646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rot="-5400000">
                <a:off x="5054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 rot="-5400000">
                <a:off x="4832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>
                <a:off x="4944" y="2868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4" name="Arc 34"/>
              <p:cNvSpPr>
                <a:spLocks/>
              </p:cNvSpPr>
              <p:nvPr/>
            </p:nvSpPr>
            <p:spPr bwMode="auto">
              <a:xfrm>
                <a:off x="4948" y="2653"/>
                <a:ext cx="128" cy="137"/>
              </a:xfrm>
              <a:custGeom>
                <a:avLst/>
                <a:gdLst>
                  <a:gd name="G0" fmla="+- 0 0 0"/>
                  <a:gd name="G1" fmla="+- 21595 0 0"/>
                  <a:gd name="G2" fmla="+- 21600 0 0"/>
                  <a:gd name="T0" fmla="*/ 474 w 21156"/>
                  <a:gd name="T1" fmla="*/ 0 h 21595"/>
                  <a:gd name="T2" fmla="*/ 21156 w 21156"/>
                  <a:gd name="T3" fmla="*/ 17239 h 21595"/>
                  <a:gd name="T4" fmla="*/ 0 w 21156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156" h="21595" fill="none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</a:path>
                  <a:path w="21156" h="21595" stroke="0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  <a:lnTo>
                      <a:pt x="0" y="21595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5" name="Line 35"/>
              <p:cNvSpPr>
                <a:spLocks noChangeShapeType="1"/>
              </p:cNvSpPr>
              <p:nvPr/>
            </p:nvSpPr>
            <p:spPr bwMode="auto">
              <a:xfrm rot="1800000">
                <a:off x="5004" y="2666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 rot="1800000">
                <a:off x="4887" y="2868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7" name="Line 37"/>
              <p:cNvSpPr>
                <a:spLocks noChangeShapeType="1"/>
              </p:cNvSpPr>
              <p:nvPr/>
            </p:nvSpPr>
            <p:spPr bwMode="auto">
              <a:xfrm rot="3600000">
                <a:off x="5046" y="2710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sp>
            <p:nvSpPr>
              <p:cNvPr id="48" name="Line 38"/>
              <p:cNvSpPr>
                <a:spLocks noChangeShapeType="1"/>
              </p:cNvSpPr>
              <p:nvPr/>
            </p:nvSpPr>
            <p:spPr bwMode="auto">
              <a:xfrm rot="3600000">
                <a:off x="4846" y="2822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endParaRPr>
              </a:p>
            </p:txBody>
          </p:sp>
          <p:grpSp>
            <p:nvGrpSpPr>
              <p:cNvPr id="49" name="Group 39"/>
              <p:cNvGrpSpPr>
                <a:grpSpLocks/>
              </p:cNvGrpSpPr>
              <p:nvPr/>
            </p:nvGrpSpPr>
            <p:grpSpPr bwMode="auto">
              <a:xfrm flipH="1">
                <a:off x="4889" y="2666"/>
                <a:ext cx="112" cy="236"/>
                <a:chOff x="1281" y="3696"/>
                <a:chExt cx="207" cy="438"/>
              </a:xfrm>
            </p:grpSpPr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auto">
                <a:xfrm rot="1800000">
                  <a:off x="1488" y="3696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auto">
                <a:xfrm rot="1800000">
                  <a:off x="1281" y="4074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2"/>
              <p:cNvGrpSpPr>
                <a:grpSpLocks/>
              </p:cNvGrpSpPr>
              <p:nvPr/>
            </p:nvGrpSpPr>
            <p:grpSpPr bwMode="auto">
              <a:xfrm flipV="1">
                <a:off x="4826" y="2726"/>
                <a:ext cx="233" cy="113"/>
                <a:chOff x="678" y="3903"/>
                <a:chExt cx="432" cy="210"/>
              </a:xfrm>
            </p:grpSpPr>
            <p:sp>
              <p:nvSpPr>
                <p:cNvPr id="51" name="Line 43"/>
                <p:cNvSpPr>
                  <a:spLocks noChangeShapeType="1"/>
                </p:cNvSpPr>
                <p:nvPr/>
              </p:nvSpPr>
              <p:spPr bwMode="auto">
                <a:xfrm rot="3600000">
                  <a:off x="1080" y="387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44"/>
                <p:cNvSpPr>
                  <a:spLocks noChangeShapeType="1"/>
                </p:cNvSpPr>
                <p:nvPr/>
              </p:nvSpPr>
              <p:spPr bwMode="auto">
                <a:xfrm rot="3600000">
                  <a:off x="708" y="408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" name="Rectangle 45"/>
            <p:cNvSpPr>
              <a:spLocks noChangeArrowheads="1"/>
            </p:cNvSpPr>
            <p:nvPr/>
          </p:nvSpPr>
          <p:spPr bwMode="auto">
            <a:xfrm>
              <a:off x="5076" y="2592"/>
              <a:ext cx="142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FF00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8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Palatino Linotype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55" name="Rectangle 8"/>
          <p:cNvSpPr>
            <a:spLocks noGrp="1" noChangeArrowheads="1"/>
          </p:cNvSpPr>
          <p:nvPr>
            <p:ph type="title"/>
          </p:nvPr>
        </p:nvSpPr>
        <p:spPr>
          <a:xfrm>
            <a:off x="873146" y="224968"/>
            <a:ext cx="7446963" cy="533400"/>
          </a:xfrm>
        </p:spPr>
        <p:txBody>
          <a:bodyPr/>
          <a:lstStyle/>
          <a:p>
            <a:r>
              <a:rPr lang="en-US" dirty="0" err="1"/>
              <a:t>MuCap</a:t>
            </a:r>
            <a:r>
              <a:rPr lang="en-US" dirty="0"/>
              <a:t> Active Target Technique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247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utoUpdateAnimBg="0"/>
      <p:bldP spid="11163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ED1C-EC4F-574D-BA5E-CEE0F8B5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MuCap</a:t>
            </a:r>
            <a:r>
              <a:rPr lang="en-US" dirty="0"/>
              <a:t> at PSI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1E9B1-344B-694E-92C9-36B85A7A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372" y="151212"/>
            <a:ext cx="3985098" cy="746666"/>
          </a:xfrm>
        </p:spPr>
        <p:txBody>
          <a:bodyPr/>
          <a:lstStyle/>
          <a:p>
            <a:pPr marL="171447" lvl="1" indent="0">
              <a:buNone/>
            </a:pPr>
            <a:r>
              <a:rPr lang="en-US" dirty="0"/>
              <a:t>34 MeV/c, 70 kHz beam</a:t>
            </a:r>
          </a:p>
          <a:p>
            <a:pPr marL="171447" lvl="1" indent="0">
              <a:buNone/>
            </a:pPr>
            <a:r>
              <a:rPr lang="en-US" b="1" dirty="0"/>
              <a:t>Muon-on-request with fast kicker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8805E-B29E-FC41-AFE7-FE6B0766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34921" y="6583034"/>
            <a:ext cx="315461" cy="204328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3008E-01C5-504F-BB29-2A6C12B0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Muon Capture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FB4EBF-647A-6F41-BDE7-8B6E9D92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29, 2018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4B8D53-3981-3E47-B10F-A5FC77E8CA0A}"/>
              </a:ext>
            </a:extLst>
          </p:cNvPr>
          <p:cNvGrpSpPr>
            <a:grpSpLocks noChangeAspect="1"/>
          </p:cNvGrpSpPr>
          <p:nvPr/>
        </p:nvGrpSpPr>
        <p:grpSpPr>
          <a:xfrm>
            <a:off x="2059806" y="1075251"/>
            <a:ext cx="4707185" cy="5706680"/>
            <a:chOff x="1831888" y="135704"/>
            <a:chExt cx="5429689" cy="6582595"/>
          </a:xfrm>
        </p:grpSpPr>
        <p:pic>
          <p:nvPicPr>
            <p:cNvPr id="8" name="Picture 4" descr="F:\EigeneDateien\MuCap\Vorträge\Troia2007\piE3.JPG">
              <a:extLst>
                <a:ext uri="{FF2B5EF4-FFF2-40B4-BE49-F238E27FC236}">
                  <a16:creationId xmlns:a16="http://schemas.microsoft.com/office/drawing/2014/main" id="{0F4E710C-1447-2249-B51B-D44FFA0CF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78" y="139700"/>
              <a:ext cx="5333999" cy="657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8C3262-BF23-0C48-AA61-E27E154D7F53}"/>
                </a:ext>
              </a:extLst>
            </p:cNvPr>
            <p:cNvGrpSpPr/>
            <p:nvPr/>
          </p:nvGrpSpPr>
          <p:grpSpPr>
            <a:xfrm>
              <a:off x="4267471" y="860817"/>
              <a:ext cx="2222067" cy="992998"/>
              <a:chOff x="4267471" y="860817"/>
              <a:chExt cx="2222067" cy="992998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3B732C7E-8FB6-FA44-9742-0EFA38313692}"/>
                  </a:ext>
                </a:extLst>
              </p:cNvPr>
              <p:cNvSpPr/>
              <p:nvPr/>
            </p:nvSpPr>
            <p:spPr>
              <a:xfrm>
                <a:off x="5463822" y="860817"/>
                <a:ext cx="1025716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3300"/>
                    </a:solidFill>
                    <a:latin typeface="Arial Rounded MT Bold" pitchFamily="34" charset="0"/>
                  </a:rPr>
                  <a:t>Kicker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52F289A-E5F8-8B46-938A-8B7D9B91C262}"/>
                  </a:ext>
                </a:extLst>
              </p:cNvPr>
              <p:cNvCxnSpPr>
                <a:stCxn id="33" idx="1"/>
              </p:cNvCxnSpPr>
              <p:nvPr/>
            </p:nvCxnSpPr>
            <p:spPr>
              <a:xfrm flipH="1">
                <a:off x="4397022" y="1082154"/>
                <a:ext cx="1066800" cy="670446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C08C072-B690-4140-A9F0-E5B4EE6E92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D03487C-0A53-C740-BE7B-4421A15ADF1D}"/>
                </a:ext>
              </a:extLst>
            </p:cNvPr>
            <p:cNvGrpSpPr/>
            <p:nvPr/>
          </p:nvGrpSpPr>
          <p:grpSpPr>
            <a:xfrm>
              <a:off x="2038727" y="2207114"/>
              <a:ext cx="2376097" cy="597760"/>
              <a:chOff x="2021795" y="1738622"/>
              <a:chExt cx="2376097" cy="59776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78FA638D-EF44-AC48-867C-D066CB26A6C0}"/>
                  </a:ext>
                </a:extLst>
              </p:cNvPr>
              <p:cNvSpPr/>
              <p:nvPr/>
            </p:nvSpPr>
            <p:spPr>
              <a:xfrm>
                <a:off x="2021795" y="1893708"/>
                <a:ext cx="1469847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FF3300"/>
                    </a:solidFill>
                    <a:latin typeface="Arial Rounded MT Bold" pitchFamily="34" charset="0"/>
                  </a:rPr>
                  <a:t>Separator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3BEA67-0810-2E4D-8864-A83FA060DCFC}"/>
                  </a:ext>
                </a:extLst>
              </p:cNvPr>
              <p:cNvCxnSpPr>
                <a:stCxn id="30" idx="3"/>
              </p:cNvCxnSpPr>
              <p:nvPr/>
            </p:nvCxnSpPr>
            <p:spPr>
              <a:xfrm flipV="1">
                <a:off x="3491642" y="1811864"/>
                <a:ext cx="837648" cy="303181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124FF7D-AF18-2E4D-92F1-D1459EB7B5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471" y="1738622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DBA5AF-806B-9248-8164-DA8584E734B2}"/>
                </a:ext>
              </a:extLst>
            </p:cNvPr>
            <p:cNvGrpSpPr/>
            <p:nvPr/>
          </p:nvGrpSpPr>
          <p:grpSpPr>
            <a:xfrm>
              <a:off x="4441579" y="2670340"/>
              <a:ext cx="2644490" cy="667934"/>
              <a:chOff x="4518050" y="1628555"/>
              <a:chExt cx="2644490" cy="667934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77580F95-67DA-5E48-AAA6-F5EC318A50B6}"/>
                  </a:ext>
                </a:extLst>
              </p:cNvPr>
              <p:cNvSpPr/>
              <p:nvPr/>
            </p:nvSpPr>
            <p:spPr>
              <a:xfrm>
                <a:off x="5333757" y="1853815"/>
                <a:ext cx="1828783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FF3300"/>
                    </a:solidFill>
                    <a:latin typeface="Arial Rounded MT Bold" pitchFamily="34" charset="0"/>
                  </a:rPr>
                  <a:t>Quadrupoles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E12CC76-1087-0848-8101-AC83A4F70A85}"/>
                  </a:ext>
                </a:extLst>
              </p:cNvPr>
              <p:cNvCxnSpPr>
                <a:endCxn id="27" idx="1"/>
              </p:cNvCxnSpPr>
              <p:nvPr/>
            </p:nvCxnSpPr>
            <p:spPr>
              <a:xfrm>
                <a:off x="4648471" y="1727333"/>
                <a:ext cx="685286" cy="347819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0A24FBD-CF70-2349-92EB-1939C29E40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18050" y="1628555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81367A-B7FB-5743-9F60-0FC52DED3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5800" y="3733800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098340-8B30-A74C-8197-B756F3DFC550}"/>
                </a:ext>
              </a:extLst>
            </p:cNvPr>
            <p:cNvCxnSpPr>
              <a:stCxn id="12" idx="7"/>
              <a:endCxn id="27" idx="1"/>
            </p:cNvCxnSpPr>
            <p:nvPr/>
          </p:nvCxnSpPr>
          <p:spPr>
            <a:xfrm flipV="1">
              <a:off x="4607121" y="3116937"/>
              <a:ext cx="650165" cy="635386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C23B6BC-D454-224C-899C-06FD1AEB691B}"/>
                </a:ext>
              </a:extLst>
            </p:cNvPr>
            <p:cNvGrpSpPr/>
            <p:nvPr/>
          </p:nvGrpSpPr>
          <p:grpSpPr>
            <a:xfrm>
              <a:off x="1831888" y="4590608"/>
              <a:ext cx="2718133" cy="2075436"/>
              <a:chOff x="1679759" y="1727333"/>
              <a:chExt cx="2718133" cy="2075436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11E54C3F-F4A2-E249-9D61-173D6423CE85}"/>
                  </a:ext>
                </a:extLst>
              </p:cNvPr>
              <p:cNvSpPr/>
              <p:nvPr/>
            </p:nvSpPr>
            <p:spPr>
              <a:xfrm>
                <a:off x="1679759" y="3286806"/>
                <a:ext cx="2644974" cy="515963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FF3300"/>
                    </a:solidFill>
                    <a:latin typeface="Arial Rounded MT Bold" pitchFamily="34" charset="0"/>
                  </a:rPr>
                  <a:t>MuCap</a:t>
                </a:r>
                <a:r>
                  <a:rPr lang="en-US" sz="2000" dirty="0">
                    <a:solidFill>
                      <a:srgbClr val="FF3300"/>
                    </a:solidFill>
                    <a:latin typeface="Arial Rounded MT Bold" pitchFamily="34" charset="0"/>
                  </a:rPr>
                  <a:t> detector 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3CABAC8-D6DC-9E4F-A570-BA69895374AC}"/>
                  </a:ext>
                </a:extLst>
              </p:cNvPr>
              <p:cNvCxnSpPr>
                <a:stCxn id="24" idx="0"/>
              </p:cNvCxnSpPr>
              <p:nvPr/>
            </p:nvCxnSpPr>
            <p:spPr>
              <a:xfrm flipV="1">
                <a:off x="3002247" y="1767997"/>
                <a:ext cx="1338332" cy="1518809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9BFE15C-691B-0147-8BA8-4D3D877023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69D488-D4E9-2745-936D-B4EDF85C8B10}"/>
                </a:ext>
              </a:extLst>
            </p:cNvPr>
            <p:cNvGrpSpPr/>
            <p:nvPr/>
          </p:nvGrpSpPr>
          <p:grpSpPr>
            <a:xfrm>
              <a:off x="4436803" y="4884110"/>
              <a:ext cx="2067119" cy="678490"/>
              <a:chOff x="4267471" y="1175325"/>
              <a:chExt cx="2067119" cy="678490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DE7E3E3-4616-A648-99D9-1B8D043D943B}"/>
                  </a:ext>
                </a:extLst>
              </p:cNvPr>
              <p:cNvSpPr/>
              <p:nvPr/>
            </p:nvSpPr>
            <p:spPr>
              <a:xfrm>
                <a:off x="5588001" y="1175325"/>
                <a:ext cx="746589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FF3300"/>
                    </a:solidFill>
                    <a:latin typeface="Arial Rounded MT Bold" pitchFamily="34" charset="0"/>
                  </a:rPr>
                  <a:t>TPC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276C6DE-2F39-B34D-8C9D-C4288352BFF8}"/>
                  </a:ext>
                </a:extLst>
              </p:cNvPr>
              <p:cNvCxnSpPr/>
              <p:nvPr/>
            </p:nvCxnSpPr>
            <p:spPr>
              <a:xfrm flipH="1">
                <a:off x="4397023" y="1389816"/>
                <a:ext cx="1202267" cy="378181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F170E48-1172-9744-B9A5-CCF7ADAF3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6C915F0-A038-F64D-888C-A4F4DCCDE936}"/>
                </a:ext>
              </a:extLst>
            </p:cNvPr>
            <p:cNvGrpSpPr/>
            <p:nvPr/>
          </p:nvGrpSpPr>
          <p:grpSpPr>
            <a:xfrm>
              <a:off x="2465903" y="3276600"/>
              <a:ext cx="1953697" cy="597760"/>
              <a:chOff x="2444195" y="1738622"/>
              <a:chExt cx="1953697" cy="59776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59342602-A879-7046-B1A6-4A2265A5F699}"/>
                  </a:ext>
                </a:extLst>
              </p:cNvPr>
              <p:cNvSpPr/>
              <p:nvPr/>
            </p:nvSpPr>
            <p:spPr>
              <a:xfrm>
                <a:off x="2444195" y="1893708"/>
                <a:ext cx="625049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FF3300"/>
                    </a:solidFill>
                    <a:latin typeface="Arial Rounded MT Bold" pitchFamily="34" charset="0"/>
                  </a:rPr>
                  <a:t>Slit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C590E7C-D5D2-8246-AA5D-83C892714FF5}"/>
                  </a:ext>
                </a:extLst>
              </p:cNvPr>
              <p:cNvCxnSpPr>
                <a:stCxn id="18" idx="3"/>
              </p:cNvCxnSpPr>
              <p:nvPr/>
            </p:nvCxnSpPr>
            <p:spPr>
              <a:xfrm flipV="1">
                <a:off x="3069244" y="1811865"/>
                <a:ext cx="1260046" cy="303180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DE10DCB-C699-B743-A022-B74C160A8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67471" y="1738622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0EBECBC-F487-BC43-AC01-20FD5EEA507C}"/>
                </a:ext>
              </a:extLst>
            </p:cNvPr>
            <p:cNvSpPr/>
            <p:nvPr/>
          </p:nvSpPr>
          <p:spPr>
            <a:xfrm>
              <a:off x="1946805" y="135704"/>
              <a:ext cx="2594356" cy="595342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3300"/>
                  </a:solidFill>
                  <a:latin typeface="Symbol" pitchFamily="18" charset="2"/>
                </a:rPr>
                <a:t>p</a:t>
              </a:r>
              <a:r>
                <a:rPr lang="en-US" sz="2400" dirty="0">
                  <a:solidFill>
                    <a:srgbClr val="FF3300"/>
                  </a:solidFill>
                  <a:latin typeface="Arial Rounded MT Bold" pitchFamily="34" charset="0"/>
                </a:rPr>
                <a:t>E3 </a:t>
              </a:r>
              <a:r>
                <a:rPr lang="en-US" sz="2400" dirty="0" err="1">
                  <a:solidFill>
                    <a:srgbClr val="FF3300"/>
                  </a:solidFill>
                  <a:latin typeface="Arial Rounded MT Bold" pitchFamily="34" charset="0"/>
                </a:rPr>
                <a:t>beamline</a:t>
              </a:r>
              <a:endParaRPr lang="en-US" sz="2400" dirty="0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454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uon Captur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BN_PPT_113015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plate">
  <a:themeElements>
    <a:clrScheme name="Custom 7">
      <a:dk1>
        <a:sysClr val="windowText" lastClr="000000"/>
      </a:dk1>
      <a:lt1>
        <a:sysClr val="window" lastClr="FFFFFF"/>
      </a:lt1>
      <a:dk2>
        <a:srgbClr val="2F5897"/>
      </a:dk2>
      <a:lt2>
        <a:srgbClr val="727578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362F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9AF167-E19E-7E44-925B-B8697F10C6CC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15027</TotalTime>
  <Words>1878</Words>
  <Application>Microsoft Macintosh PowerPoint</Application>
  <PresentationFormat>On-screen Show (4:3)</PresentationFormat>
  <Paragraphs>634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MS PGothic</vt:lpstr>
      <vt:lpstr>MS PGothic</vt:lpstr>
      <vt:lpstr>Apple Color Emoji</vt:lpstr>
      <vt:lpstr>Arial</vt:lpstr>
      <vt:lpstr>Arial Rounded MT Bold</vt:lpstr>
      <vt:lpstr>Calibri</vt:lpstr>
      <vt:lpstr>Cambria Math</vt:lpstr>
      <vt:lpstr>Century Gothic</vt:lpstr>
      <vt:lpstr>Comic Sans MS</vt:lpstr>
      <vt:lpstr>Courier New</vt:lpstr>
      <vt:lpstr>Geneva</vt:lpstr>
      <vt:lpstr>Helvetica</vt:lpstr>
      <vt:lpstr>Monotype Sorts</vt:lpstr>
      <vt:lpstr>Palatino Linotype</vt:lpstr>
      <vt:lpstr>Symbol</vt:lpstr>
      <vt:lpstr>Times New Roman</vt:lpstr>
      <vt:lpstr>Wingdings</vt:lpstr>
      <vt:lpstr>Muon Capture</vt:lpstr>
      <vt:lpstr>1_SBN_PPT_113015</vt:lpstr>
      <vt:lpstr>template</vt:lpstr>
      <vt:lpstr>Equation</vt:lpstr>
      <vt:lpstr>PowerPoint Presentation</vt:lpstr>
      <vt:lpstr>Outline</vt:lpstr>
      <vt:lpstr>Muon Capture Phenomenology </vt:lpstr>
      <vt:lpstr>Muon Capture Physics</vt:lpstr>
      <vt:lpstr>UW/CENPA Program   </vt:lpstr>
      <vt:lpstr>Muon capture on the proton</vt:lpstr>
      <vt:lpstr>MuCap strategy</vt:lpstr>
      <vt:lpstr>MuCap Active Target Technique</vt:lpstr>
      <vt:lpstr>MuCap at PSI</vt:lpstr>
      <vt:lpstr>MuCap “Final” Result </vt:lpstr>
      <vt:lpstr>UW/Cenpa Program  </vt:lpstr>
      <vt:lpstr>Muon Capture on the Deuteron: MuSun</vt:lpstr>
      <vt:lpstr>Determine Unknown Coupling Constant in md Capture ?</vt:lpstr>
      <vt:lpstr>MuSun Strategy</vt:lpstr>
      <vt:lpstr>Events in TPC</vt:lpstr>
      <vt:lpstr>MuSun Status</vt:lpstr>
      <vt:lpstr>Outline</vt:lpstr>
      <vt:lpstr>New perspective on nucleon axial form factor</vt:lpstr>
      <vt:lpstr>Axial Radius and Muon Capture Review</vt:lpstr>
      <vt:lpstr>Axial Radius from MuCap</vt:lpstr>
      <vt:lpstr>Ideas toward 3-fold improved MuCap++</vt:lpstr>
      <vt:lpstr>Muon stop defined by TPC</vt:lpstr>
      <vt:lpstr>Main ideas</vt:lpstr>
      <vt:lpstr>Outline</vt:lpstr>
      <vt:lpstr>MuCap/MuSun H2 / D2 TPC</vt:lpstr>
      <vt:lpstr>Hydrogen TPC Properties</vt:lpstr>
      <vt:lpstr>Hydrogen TPC Properties</vt:lpstr>
      <vt:lpstr>Summary</vt:lpstr>
      <vt:lpstr>Backup</vt:lpstr>
      <vt:lpstr>e- Attachment on O2</vt:lpstr>
      <vt:lpstr>Experimental Setup at PSI, Switzerland</vt:lpstr>
      <vt:lpstr>Thanks </vt:lpstr>
      <vt:lpstr>Axial Radius Details I</vt:lpstr>
      <vt:lpstr>Hardware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Kammel</dc:creator>
  <cp:lastModifiedBy>Microsoft Office User</cp:lastModifiedBy>
  <cp:revision>636</cp:revision>
  <cp:lastPrinted>2018-06-29T16:55:37Z</cp:lastPrinted>
  <dcterms:created xsi:type="dcterms:W3CDTF">2018-01-31T17:39:23Z</dcterms:created>
  <dcterms:modified xsi:type="dcterms:W3CDTF">2018-06-30T01:17:32Z</dcterms:modified>
</cp:coreProperties>
</file>