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76" r:id="rId3"/>
    <p:sldId id="277" r:id="rId4"/>
    <p:sldId id="278" r:id="rId5"/>
    <p:sldId id="279" r:id="rId6"/>
    <p:sldId id="280" r:id="rId7"/>
    <p:sldId id="303" r:id="rId8"/>
    <p:sldId id="304" r:id="rId9"/>
    <p:sldId id="306" r:id="rId10"/>
    <p:sldId id="308" r:id="rId11"/>
    <p:sldId id="310" r:id="rId12"/>
    <p:sldId id="311" r:id="rId13"/>
    <p:sldId id="312" r:id="rId14"/>
    <p:sldId id="313" r:id="rId15"/>
    <p:sldId id="316" r:id="rId16"/>
    <p:sldId id="317" r:id="rId17"/>
    <p:sldId id="318" r:id="rId18"/>
    <p:sldId id="319" r:id="rId19"/>
    <p:sldId id="320" r:id="rId20"/>
    <p:sldId id="321" r:id="rId21"/>
    <p:sldId id="258" r:id="rId22"/>
    <p:sldId id="259" r:id="rId23"/>
    <p:sldId id="322" r:id="rId24"/>
    <p:sldId id="260" r:id="rId25"/>
    <p:sldId id="323" r:id="rId26"/>
    <p:sldId id="263" r:id="rId27"/>
    <p:sldId id="325" r:id="rId28"/>
    <p:sldId id="326" r:id="rId29"/>
    <p:sldId id="327" r:id="rId30"/>
    <p:sldId id="328" r:id="rId31"/>
    <p:sldId id="329" r:id="rId32"/>
    <p:sldId id="290" r:id="rId33"/>
    <p:sldId id="330" r:id="rId34"/>
    <p:sldId id="262" r:id="rId35"/>
    <p:sldId id="270" r:id="rId36"/>
    <p:sldId id="264" r:id="rId37"/>
    <p:sldId id="265" r:id="rId38"/>
    <p:sldId id="266" r:id="rId39"/>
    <p:sldId id="267" r:id="rId40"/>
    <p:sldId id="271" r:id="rId41"/>
    <p:sldId id="273" r:id="rId42"/>
    <p:sldId id="274" r:id="rId43"/>
    <p:sldId id="331" r:id="rId44"/>
    <p:sldId id="268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50000" autoAdjust="0"/>
  </p:normalViewPr>
  <p:slideViewPr>
    <p:cSldViewPr snapToGrid="0" snapToObjects="1">
      <p:cViewPr varScale="1">
        <p:scale>
          <a:sx n="210" d="100"/>
          <a:sy n="210" d="100"/>
        </p:scale>
        <p:origin x="152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19 March, 2018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7234"/>
            <a:ext cx="7772400" cy="157310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An introduction to </a:t>
            </a:r>
            <a:r>
              <a:rPr lang="en-US" sz="4000" dirty="0" err="1"/>
              <a:t>nuSTORM</a:t>
            </a:r>
            <a:r>
              <a:rPr lang="en-US" sz="4000" dirty="0"/>
              <a:t>;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3100" dirty="0"/>
              <a:t>opportunity for nuclear and oscillation physics?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9448" y="4627181"/>
            <a:ext cx="7819697" cy="457200"/>
          </a:xfrm>
          <a:prstGeom prst="rect">
            <a:avLst/>
          </a:prstGeom>
          <a:solidFill>
            <a:srgbClr val="002060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746"/>
            <a:ext cx="9144000" cy="4493689"/>
          </a:xfrm>
        </p:spPr>
        <p:txBody>
          <a:bodyPr>
            <a:noAutofit/>
          </a:bodyPr>
          <a:lstStyle/>
          <a:p>
            <a:r>
              <a:rPr lang="en-US" sz="2000" dirty="0"/>
              <a:t>Do neutrino oscillations violate the CP symmetry?</a:t>
            </a:r>
          </a:p>
          <a:p>
            <a:pPr lvl="1"/>
            <a:endParaRPr lang="en-US" sz="1900" dirty="0"/>
          </a:p>
          <a:p>
            <a:r>
              <a:rPr lang="en-US" sz="2000" dirty="0"/>
              <a:t>Ordering of neutrino mass eigenstates and neutrino mass scale</a:t>
            </a:r>
          </a:p>
          <a:p>
            <a:pPr lvl="1"/>
            <a:endParaRPr lang="en-US" sz="1900" dirty="0"/>
          </a:p>
          <a:p>
            <a:r>
              <a:rPr lang="en-US" sz="2000" dirty="0"/>
              <a:t>Empirical relationships between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dirty="0"/>
              <a:t>-mixing parameters ...   </a:t>
            </a:r>
            <a:br>
              <a:rPr lang="en-US" sz="2000" dirty="0"/>
            </a:br>
            <a:r>
              <a:rPr lang="en-US" sz="2000" dirty="0"/>
              <a:t>or between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dirty="0"/>
              <a:t>- and </a:t>
            </a:r>
            <a:r>
              <a:rPr lang="en-US" sz="2000" i="1" dirty="0"/>
              <a:t>q</a:t>
            </a:r>
            <a:r>
              <a:rPr lang="en-US" sz="2000" dirty="0"/>
              <a:t>-mixing parameters</a:t>
            </a:r>
          </a:p>
          <a:p>
            <a:pPr lvl="1"/>
            <a:endParaRPr lang="en-US" sz="1900" dirty="0"/>
          </a:p>
          <a:p>
            <a:r>
              <a:rPr lang="en-US" sz="2000" dirty="0"/>
              <a:t>Dirac or </a:t>
            </a:r>
            <a:r>
              <a:rPr lang="en-US" sz="2000" dirty="0" err="1"/>
              <a:t>Majorana</a:t>
            </a:r>
            <a:r>
              <a:rPr lang="en-US" sz="2000" dirty="0"/>
              <a:t>?</a:t>
            </a:r>
          </a:p>
          <a:p>
            <a:pPr lvl="1"/>
            <a:endParaRPr lang="en-US" sz="1900" dirty="0"/>
          </a:p>
          <a:p>
            <a:r>
              <a:rPr lang="en-US" sz="2000" dirty="0"/>
              <a:t>Anomalies (aka hints for sterile neutrinos):</a:t>
            </a:r>
            <a:br>
              <a:rPr lang="en-US" sz="2000" dirty="0"/>
            </a:br>
            <a:r>
              <a:rPr lang="en-US" sz="2000" dirty="0"/>
              <a:t>statistical fluctuations, systematic effects or indications of new physics?</a:t>
            </a:r>
          </a:p>
          <a:p>
            <a:pPr lvl="4"/>
            <a:endParaRPr lang="en-US" sz="1200" dirty="0"/>
          </a:p>
          <a:p>
            <a:pPr marL="0" indent="0" algn="ctr">
              <a:buNone/>
            </a:pPr>
            <a:r>
              <a:rPr lang="en-US" sz="2400" dirty="0"/>
              <a:t>Impact: particle physics, </a:t>
            </a:r>
            <a:r>
              <a:rPr lang="en-US" sz="2400" dirty="0" err="1"/>
              <a:t>astroparticle</a:t>
            </a:r>
            <a:r>
              <a:rPr lang="en-US" sz="2400" dirty="0"/>
              <a:t> physics, cosmology, 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need to know: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Mass hierarchy: two options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Exploit </a:t>
            </a:r>
            <a:r>
              <a:rPr lang="en-US" i="1" dirty="0"/>
              <a:t>L/E</a:t>
            </a:r>
            <a:r>
              <a:rPr lang="en-US" dirty="0"/>
              <a:t> spectrum: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JUNO:</a:t>
            </a:r>
          </a:p>
          <a:p>
            <a:pPr lvl="1"/>
            <a:r>
              <a:rPr lang="en-US" dirty="0"/>
              <a:t>Reactor-neutrino </a:t>
            </a:r>
            <a:r>
              <a:rPr lang="en-US" dirty="0" err="1"/>
              <a:t>exp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 </a:t>
            </a:r>
            <a:r>
              <a:rPr lang="en-US" dirty="0" err="1"/>
              <a:t>kton</a:t>
            </a:r>
            <a:r>
              <a:rPr lang="en-US" dirty="0"/>
              <a:t> liquid-scintillator</a:t>
            </a:r>
          </a:p>
          <a:p>
            <a:pPr lvl="2"/>
            <a:r>
              <a:rPr lang="en-US" dirty="0"/>
              <a:t>3%/√</a:t>
            </a:r>
            <a:r>
              <a:rPr lang="en-US" i="1" dirty="0"/>
              <a:t>E</a:t>
            </a:r>
            <a:r>
              <a:rPr lang="en-US" dirty="0"/>
              <a:t> energy resolution</a:t>
            </a:r>
          </a:p>
          <a:p>
            <a:pPr lvl="1"/>
            <a:r>
              <a:rPr lang="en-US" dirty="0"/>
              <a:t>Under </a:t>
            </a:r>
            <a:r>
              <a:rPr lang="en-US" dirty="0" err="1"/>
              <a:t>contruction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Exploit matter effect:</a:t>
            </a:r>
          </a:p>
          <a:p>
            <a:pPr lvl="1"/>
            <a:r>
              <a:rPr lang="en-US" dirty="0"/>
              <a:t>Electron-neutrino may undergo charge-exchange with atomic electron</a:t>
            </a:r>
          </a:p>
          <a:p>
            <a:pPr lvl="1"/>
            <a:r>
              <a:rPr lang="en-US" dirty="0"/>
              <a:t>Modifies oscillation probability</a:t>
            </a:r>
          </a:p>
          <a:p>
            <a:pPr lvl="1"/>
            <a:r>
              <a:rPr lang="en-US" dirty="0"/>
              <a:t>Large source-detector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08" y="986496"/>
            <a:ext cx="3601510" cy="242980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534" y="2563788"/>
            <a:ext cx="3381731" cy="242980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4368220" y="563098"/>
            <a:ext cx="0" cy="456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79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CP-invariance violation: 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Exploit </a:t>
            </a:r>
            <a:r>
              <a:rPr lang="en-US" i="1" dirty="0"/>
              <a:t>L/E</a:t>
            </a:r>
            <a:r>
              <a:rPr lang="en-US" dirty="0"/>
              <a:t> spectrum:</a:t>
            </a:r>
          </a:p>
          <a:p>
            <a:pPr lvl="1"/>
            <a:r>
              <a:rPr lang="en-US" dirty="0" err="1"/>
              <a:t>DAEδALUS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Measure asymmetry: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4" y="1634894"/>
            <a:ext cx="4281576" cy="306410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87839" y="3885456"/>
            <a:ext cx="71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err="1">
                <a:solidFill>
                  <a:schemeClr val="bg1"/>
                </a:solidFill>
              </a:rPr>
              <a:t>Shaevitz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84" y="1109189"/>
            <a:ext cx="4155460" cy="66721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 descr="Combination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91" r="25344" b="32910"/>
          <a:stretch/>
        </p:blipFill>
        <p:spPr>
          <a:xfrm>
            <a:off x="5628267" y="1888920"/>
            <a:ext cx="2393769" cy="312075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4544952" y="563098"/>
            <a:ext cx="0" cy="456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5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generation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DUNE</a:t>
            </a:r>
          </a:p>
          <a:p>
            <a:pPr marL="482600" lvl="1" indent="-279400"/>
            <a:r>
              <a:rPr lang="en-US" dirty="0"/>
              <a:t>New beam from FNAL</a:t>
            </a:r>
          </a:p>
          <a:p>
            <a:pPr marL="660400" lvl="2"/>
            <a:r>
              <a:rPr lang="en-US" dirty="0"/>
              <a:t>Horn-focused, wide-band beam</a:t>
            </a:r>
          </a:p>
          <a:p>
            <a:pPr marL="660400" lvl="2"/>
            <a:r>
              <a:rPr lang="en-US" dirty="0"/>
              <a:t>Peak in </a:t>
            </a:r>
            <a:r>
              <a:rPr lang="en-US" i="1" dirty="0" err="1"/>
              <a:t>E</a:t>
            </a:r>
            <a:r>
              <a:rPr lang="en-US" baseline="-25000" dirty="0" err="1"/>
              <a:t>ν</a:t>
            </a:r>
            <a:r>
              <a:rPr lang="en-US" baseline="-25000" dirty="0"/>
              <a:t> </a:t>
            </a:r>
            <a:r>
              <a:rPr lang="en-US" dirty="0"/>
              <a:t>~</a:t>
            </a:r>
            <a:r>
              <a:rPr lang="en-US" baseline="-25000" dirty="0"/>
              <a:t> </a:t>
            </a:r>
            <a:r>
              <a:rPr lang="en-US" dirty="0"/>
              <a:t>3</a:t>
            </a:r>
            <a:r>
              <a:rPr lang="en-US" baseline="-25000" dirty="0"/>
              <a:t> </a:t>
            </a:r>
            <a:r>
              <a:rPr lang="en-US" dirty="0"/>
              <a:t>GeV; matched to 1300</a:t>
            </a:r>
            <a:r>
              <a:rPr lang="en-US" baseline="-25000" dirty="0"/>
              <a:t> </a:t>
            </a:r>
            <a:r>
              <a:rPr lang="en-US" dirty="0"/>
              <a:t>km baseline</a:t>
            </a:r>
          </a:p>
          <a:p>
            <a:pPr marL="260350" lvl="1"/>
            <a:r>
              <a:rPr lang="en-US" dirty="0"/>
              <a:t>Modular, 40 </a:t>
            </a:r>
            <a:r>
              <a:rPr lang="en-US" dirty="0" err="1"/>
              <a:t>kton</a:t>
            </a:r>
            <a:r>
              <a:rPr lang="en-US" dirty="0"/>
              <a:t> </a:t>
            </a:r>
            <a:r>
              <a:rPr lang="en-US" dirty="0" err="1"/>
              <a:t>LAr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Hyper-K(K)</a:t>
            </a:r>
          </a:p>
          <a:p>
            <a:pPr marL="571500" lvl="1" indent="-279400"/>
            <a:r>
              <a:rPr lang="en-US" dirty="0"/>
              <a:t>Upgrade to J-PARC beam</a:t>
            </a:r>
          </a:p>
          <a:p>
            <a:pPr marL="800100" lvl="2"/>
            <a:r>
              <a:rPr lang="en-US" dirty="0"/>
              <a:t>Off-axis, narrow band</a:t>
            </a:r>
          </a:p>
          <a:p>
            <a:pPr marL="571500" lvl="1" indent="-279400"/>
            <a:r>
              <a:rPr lang="en-US" dirty="0"/>
              <a:t>Two 260 </a:t>
            </a:r>
            <a:r>
              <a:rPr lang="en-US" dirty="0" err="1"/>
              <a:t>kton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O Cherenkov</a:t>
            </a:r>
          </a:p>
          <a:p>
            <a:pPr marL="800100" lvl="2"/>
            <a:r>
              <a:rPr lang="en-US" dirty="0"/>
              <a:t>Considering second tank in Korea (&gt;1000 km)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21152" y="563098"/>
            <a:ext cx="0" cy="456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063037"/>
            <a:ext cx="2679699" cy="104876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50" y="3966926"/>
            <a:ext cx="2276202" cy="109526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4903" y="4406900"/>
            <a:ext cx="21025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“Bubble-chamber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quality” measurement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2" t="8192" r="5534" b="12738"/>
          <a:stretch/>
        </p:blipFill>
        <p:spPr>
          <a:xfrm>
            <a:off x="5749917" y="3060420"/>
            <a:ext cx="2708283" cy="20017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273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Sensitivity to </a:t>
            </a:r>
            <a:r>
              <a:rPr lang="en-US" dirty="0" err="1"/>
              <a:t>CPiV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898900"/>
            <a:ext cx="9144000" cy="1244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DUNE and Hyper-K alone:</a:t>
            </a:r>
          </a:p>
          <a:p>
            <a:pPr lvl="1"/>
            <a:r>
              <a:rPr lang="en-US" dirty="0"/>
              <a:t>5σ sensitivity over &gt;50% of all values of </a:t>
            </a:r>
            <a:r>
              <a:rPr lang="en-US" dirty="0" err="1"/>
              <a:t>δ</a:t>
            </a:r>
            <a:r>
              <a:rPr lang="en-US" baseline="-25000" dirty="0" err="1"/>
              <a:t>CP</a:t>
            </a:r>
            <a:r>
              <a:rPr lang="en-US" dirty="0"/>
              <a:t> after 10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Combined—sensitivity enhanced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74198"/>
            <a:ext cx="2730500" cy="3334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264" y="793637"/>
            <a:ext cx="4729735" cy="30412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682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potential of muon beams,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54" y="654268"/>
            <a:ext cx="8063345" cy="448923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Muon beams have the potential to:</a:t>
            </a:r>
          </a:p>
          <a:p>
            <a:pPr lvl="1"/>
            <a:r>
              <a:rPr lang="en-US" dirty="0" err="1"/>
              <a:t>Revolutionise</a:t>
            </a:r>
            <a:r>
              <a:rPr lang="en-US" dirty="0"/>
              <a:t> the study of the neutrino</a:t>
            </a:r>
          </a:p>
          <a:p>
            <a:pPr lvl="1"/>
            <a:r>
              <a:rPr lang="en-US" dirty="0"/>
              <a:t>Provide a route to multi-</a:t>
            </a:r>
            <a:r>
              <a:rPr lang="en-US" dirty="0" err="1"/>
              <a:t>TeV</a:t>
            </a:r>
            <a:r>
              <a:rPr lang="en-US" dirty="0"/>
              <a:t> lepton-antilepton annihilation</a:t>
            </a:r>
          </a:p>
          <a:p>
            <a:pPr lvl="3"/>
            <a:endParaRPr lang="en-US" dirty="0"/>
          </a:p>
          <a:p>
            <a:r>
              <a:rPr lang="en-US" dirty="0"/>
              <a:t>Unique potential arises because:</a:t>
            </a:r>
          </a:p>
          <a:p>
            <a:pPr lvl="1"/>
            <a:r>
              <a:rPr lang="en-US" dirty="0"/>
              <a:t>Heavy: 200</a:t>
            </a:r>
            <a:r>
              <a:rPr lang="en-US" sz="1800" dirty="0"/>
              <a:t> </a:t>
            </a:r>
            <a:r>
              <a:rPr lang="en-US" i="1" dirty="0"/>
              <a:t>m</a:t>
            </a:r>
            <a:r>
              <a:rPr lang="en-US" baseline="-25000" dirty="0"/>
              <a:t>e</a:t>
            </a:r>
            <a:r>
              <a:rPr lang="en-US" dirty="0"/>
              <a:t> &lt; </a:t>
            </a:r>
            <a:r>
              <a:rPr lang="en-US" i="1" dirty="0"/>
              <a:t>m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&lt; 0.1</a:t>
            </a:r>
            <a:r>
              <a:rPr lang="en-US" sz="1400" dirty="0"/>
              <a:t> </a:t>
            </a:r>
            <a:r>
              <a:rPr lang="en-US" i="1" dirty="0" err="1"/>
              <a:t>m</a:t>
            </a:r>
            <a:r>
              <a:rPr lang="en-US" baseline="-25000" dirty="0" err="1"/>
              <a:t>p</a:t>
            </a:r>
            <a:endParaRPr lang="en-US" dirty="0"/>
          </a:p>
          <a:p>
            <a:pPr lvl="2"/>
            <a:r>
              <a:rPr lang="en-US" dirty="0"/>
              <a:t>Enormous (</a:t>
            </a:r>
            <a:r>
              <a:rPr lang="en-GB" dirty="0"/>
              <a:t>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-10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>
                <a:sym typeface="Symbol"/>
              </a:rPr>
              <a:t>e</a:t>
            </a:r>
            <a:r>
              <a:rPr lang="en-US" dirty="0"/>
              <a:t>) reduction in beam-/bremsstrahlung</a:t>
            </a:r>
          </a:p>
          <a:p>
            <a:pPr lvl="2"/>
            <a:r>
              <a:rPr lang="en-US" dirty="0"/>
              <a:t>Enhanced (</a:t>
            </a:r>
            <a:r>
              <a:rPr lang="en-GB" dirty="0"/>
              <a:t>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4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 err="1">
                <a:sym typeface="Symbol"/>
              </a:rPr>
              <a:t>+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>
                <a:sym typeface="Symbol"/>
              </a:rPr>
              <a:t>-</a:t>
            </a:r>
            <a:r>
              <a:rPr lang="en-US" dirty="0"/>
              <a:t>) </a:t>
            </a:r>
            <a:r>
              <a:rPr lang="en-US" i="1" dirty="0"/>
              <a:t>s</a:t>
            </a:r>
            <a:r>
              <a:rPr lang="en-US" dirty="0"/>
              <a:t>-channel coupling to Higgs</a:t>
            </a:r>
          </a:p>
          <a:p>
            <a:pPr lvl="1"/>
            <a:r>
              <a:rPr lang="en-US" dirty="0"/>
              <a:t>Decay: lifetime at rest 2.2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/>
              <a:t>s</a:t>
            </a:r>
            <a:endParaRPr lang="en-US" dirty="0"/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,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50/50</a:t>
            </a:r>
            <a:endParaRPr lang="en-US" baseline="-25000" dirty="0">
              <a:latin typeface="Symbol" charset="2"/>
              <a:cs typeface="Symbol" charset="2"/>
            </a:endParaRPr>
          </a:p>
          <a:p>
            <a:pPr lvl="2"/>
            <a:r>
              <a:rPr lang="en-US" dirty="0"/>
              <a:t>Precisely known energy spectrum</a:t>
            </a:r>
          </a:p>
          <a:p>
            <a:pPr lvl="3"/>
            <a:endParaRPr lang="en-US" dirty="0"/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Tertiary beam</a:t>
            </a:r>
          </a:p>
          <a:p>
            <a:pPr lvl="1"/>
            <a:r>
              <a:rPr lang="en-US" dirty="0"/>
              <a:t>Decay: lifetime at rest 2.2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/>
              <a:t>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Factory: sensitivity &amp;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80778"/>
            <a:ext cx="3954483" cy="23627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Unique:</a:t>
            </a:r>
          </a:p>
          <a:p>
            <a:pPr lvl="1"/>
            <a:r>
              <a:rPr lang="en-US" dirty="0"/>
              <a:t>Large, high-energy </a:t>
            </a:r>
            <a:br>
              <a:rPr lang="en-US" dirty="0"/>
            </a:br>
            <a:r>
              <a:rPr lang="en-US" dirty="0" err="1"/>
              <a:t>ν</a:t>
            </a:r>
            <a:r>
              <a:rPr lang="en-US" i="1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i="1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i="1" u="sng" dirty="0"/>
              <a:t>Muon-beam cooling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Favourable</a:t>
            </a:r>
            <a:r>
              <a:rPr lang="en-US" dirty="0"/>
              <a:t> rigidity: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</a:t>
            </a:r>
            <a:r>
              <a:rPr lang="en-US" i="1" dirty="0"/>
              <a:t>E</a:t>
            </a:r>
            <a:r>
              <a:rPr lang="en-US" dirty="0"/>
              <a:t> for given </a:t>
            </a:r>
            <a:r>
              <a:rPr lang="en-US" i="1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0" y="605138"/>
            <a:ext cx="6972300" cy="21336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579" y="1011926"/>
            <a:ext cx="2169072" cy="91866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1292538" y="3629763"/>
            <a:ext cx="114300" cy="0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51" y="2227733"/>
            <a:ext cx="3758333" cy="2809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16" y="2908026"/>
            <a:ext cx="3008010" cy="1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is </a:t>
            </a:r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introduction to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nuSTORM-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4" y="637001"/>
            <a:ext cx="9013525" cy="210241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475" y="1359957"/>
            <a:ext cx="2084403" cy="88280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739412"/>
            <a:ext cx="5081451" cy="2404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)cross sections</a:t>
            </a:r>
          </a:p>
          <a:p>
            <a:pPr lvl="2"/>
            <a:r>
              <a:rPr lang="en-US" dirty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Sterile neutrino search</a:t>
            </a:r>
          </a:p>
          <a:p>
            <a:pPr lvl="2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/>
              <a:t>π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0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>
                <a:ea typeface="Wingdings"/>
                <a:cs typeface="Wingdings"/>
                <a:sym typeface="Wingdings"/>
              </a:rPr>
              <a:t> 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</p:spTree>
    <p:extLst>
      <p:ext uri="{BB962C8B-B14F-4D97-AF65-F5344CB8AC3E}">
        <p14:creationId xmlns:p14="http://schemas.microsoft.com/office/powerpoint/2010/main" val="42571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</a:t>
            </a:r>
            <a:r>
              <a:rPr lang="en-US" dirty="0" err="1"/>
              <a:t>oveview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57898"/>
            <a:ext cx="9144000" cy="2185601"/>
          </a:xfrm>
        </p:spPr>
        <p:txBody>
          <a:bodyPr>
            <a:normAutofit fontScale="92500" lnSpcReduction="10000"/>
          </a:bodyPr>
          <a:lstStyle/>
          <a:p>
            <a:pPr lvl="3"/>
            <a:endParaRPr lang="en-US" dirty="0"/>
          </a:p>
          <a:p>
            <a:r>
              <a:rPr lang="en-US" dirty="0"/>
              <a:t>Fast extraction at &gt;~ 100 GeV</a:t>
            </a:r>
          </a:p>
          <a:p>
            <a:pPr lvl="3"/>
            <a:endParaRPr lang="en-US" dirty="0"/>
          </a:p>
          <a:p>
            <a:r>
              <a:rPr lang="en-US" dirty="0"/>
              <a:t>Conventional pion production and capture (horn)</a:t>
            </a:r>
          </a:p>
          <a:p>
            <a:pPr lvl="1"/>
            <a:r>
              <a:rPr lang="en-US" dirty="0"/>
              <a:t>Quadrupole pion-transport channel to decay 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99" y="666206"/>
            <a:ext cx="8844271" cy="21885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3779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  <a:br>
              <a:rPr lang="en-US" dirty="0"/>
            </a:br>
            <a:r>
              <a:rPr lang="en-US" sz="2200" dirty="0"/>
              <a:t>The potential of bright stored muon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introduction to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07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flux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756" y="3762102"/>
            <a:ext cx="4495800" cy="1381397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flash: </a:t>
            </a:r>
          </a:p>
          <a:p>
            <a:pPr marL="542925" lvl="1" indent="-271463"/>
            <a:r>
              <a:rPr lang="en-US" dirty="0"/>
              <a:t>Pion: 6.3 × 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542925" lvl="1" indent="-271463"/>
            <a:r>
              <a:rPr lang="en-US" dirty="0"/>
              <a:t>Kaon: 3.8 × 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635000" lvl="2" indent="-182563"/>
            <a:r>
              <a:rPr lang="en-US" dirty="0"/>
              <a:t>Well separated from pion neutrinos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1444" y="3762102"/>
            <a:ext cx="4495800" cy="1381398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from muon decay:</a:t>
            </a:r>
          </a:p>
          <a:p>
            <a:pPr marL="542925" lvl="1" indent="-271463"/>
            <a:r>
              <a:rPr lang="en-US" dirty="0"/>
              <a:t>~10 times as many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as, e.g. J-PARC beam</a:t>
            </a:r>
          </a:p>
          <a:p>
            <a:pPr marL="542925" lvl="1" indent="-271463"/>
            <a:r>
              <a:rPr lang="en-US" dirty="0" err="1"/>
              <a:t>Flavour</a:t>
            </a:r>
            <a:r>
              <a:rPr lang="en-US" dirty="0"/>
              <a:t> composition, energy spectrum</a:t>
            </a:r>
          </a:p>
          <a:p>
            <a:pPr marL="673100" lvl="2" indent="-233363"/>
            <a:r>
              <a:rPr lang="en-US" dirty="0"/>
              <a:t>Use for energy calibration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41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>
                <a:solidFill>
                  <a:schemeClr val="bg1"/>
                </a:solidFill>
              </a:rPr>
              <a:t>10.1146/annurev-nucl-102014-021930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" y="611714"/>
            <a:ext cx="9057280" cy="30542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1911927" y="935204"/>
            <a:ext cx="4624169" cy="86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4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1" y="3305176"/>
            <a:ext cx="8420822" cy="1021556"/>
          </a:xfrm>
        </p:spPr>
        <p:txBody>
          <a:bodyPr>
            <a:normAutofit fontScale="90000"/>
          </a:bodyPr>
          <a:lstStyle/>
          <a:p>
            <a:r>
              <a:rPr lang="en-US" dirty="0"/>
              <a:t>Why study neutrino interactions?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introduction to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ltaQ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832" y="563098"/>
            <a:ext cx="2965349" cy="2481655"/>
          </a:xfrm>
          <a:prstGeom prst="rect">
            <a:avLst/>
          </a:prstGeom>
          <a:ln w="190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To understand the nucleon and the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02" y="563098"/>
            <a:ext cx="5534981" cy="45232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Neutrino unique probe: weak and chiral:</a:t>
            </a:r>
          </a:p>
          <a:p>
            <a:pPr lvl="1"/>
            <a:r>
              <a:rPr lang="en-US" dirty="0"/>
              <a:t>Sensitive to </a:t>
            </a:r>
            <a:r>
              <a:rPr lang="en-US" dirty="0" err="1"/>
              <a:t>flavour</a:t>
            </a:r>
            <a:r>
              <a:rPr lang="en-US" dirty="0"/>
              <a:t>/isospin and 100% </a:t>
            </a:r>
            <a:r>
              <a:rPr lang="en-US" dirty="0" err="1"/>
              <a:t>polarised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could neutrino scattering help?</a:t>
            </a:r>
          </a:p>
          <a:p>
            <a:pPr lvl="1"/>
            <a:r>
              <a:rPr lang="en-US" dirty="0"/>
              <a:t>Nucleon (e.g.):</a:t>
            </a:r>
          </a:p>
          <a:p>
            <a:pPr lvl="2"/>
            <a:r>
              <a:rPr lang="en-US" dirty="0"/>
              <a:t>Spin puzzle</a:t>
            </a:r>
          </a:p>
          <a:p>
            <a:pPr lvl="1"/>
            <a:r>
              <a:rPr lang="en-US" dirty="0"/>
              <a:t>Nucleus (e.g.):</a:t>
            </a:r>
          </a:p>
          <a:p>
            <a:pPr lvl="2"/>
            <a:r>
              <a:rPr lang="en-US" dirty="0"/>
              <a:t>Multi-nucleon correlations</a:t>
            </a:r>
          </a:p>
          <a:p>
            <a:pPr lvl="2"/>
            <a:r>
              <a:rPr lang="en-US" dirty="0"/>
              <a:t>Precise determination of:</a:t>
            </a:r>
          </a:p>
          <a:p>
            <a:pPr lvl="3"/>
            <a:r>
              <a:rPr lang="en-US" dirty="0"/>
              <a:t>Model parameters or, better,</a:t>
            </a:r>
          </a:p>
          <a:p>
            <a:pPr lvl="3"/>
            <a:r>
              <a:rPr lang="en-US" dirty="0"/>
              <a:t>Theoretical (ab initio) description</a:t>
            </a:r>
          </a:p>
          <a:p>
            <a:endParaRPr lang="en-US" dirty="0"/>
          </a:p>
          <a:p>
            <a:r>
              <a:rPr lang="en-US" dirty="0"/>
              <a:t>Can the neutrino’s unique properties compete with the rate in, e.g. electron scattering?</a:t>
            </a:r>
          </a:p>
          <a:p>
            <a:pPr lvl="1"/>
            <a:r>
              <a:rPr lang="en-US" dirty="0"/>
              <a:t>To be studied!</a:t>
            </a:r>
          </a:p>
          <a:p>
            <a:endParaRPr lang="en-US" dirty="0"/>
          </a:p>
          <a:p>
            <a:r>
              <a:rPr lang="en-US" dirty="0"/>
              <a:t>Benefit of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Precise flux and energy distribution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9256" y="2910451"/>
            <a:ext cx="3237574" cy="2172928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31FF4-B475-1944-87F3-3288B1643EED}"/>
              </a:ext>
            </a:extLst>
          </p:cNvPr>
          <p:cNvSpPr txBox="1"/>
          <p:nvPr/>
        </p:nvSpPr>
        <p:spPr>
          <a:xfrm>
            <a:off x="4024860" y="1174530"/>
            <a:ext cx="1520288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My question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to you!</a:t>
            </a:r>
          </a:p>
        </p:txBody>
      </p:sp>
    </p:spTree>
    <p:extLst>
      <p:ext uri="{BB962C8B-B14F-4D97-AF65-F5344CB8AC3E}">
        <p14:creationId xmlns:p14="http://schemas.microsoft.com/office/powerpoint/2010/main" val="198236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9144000" cy="34362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Seek to measure asymmetry: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err="1"/>
              <a:t>➤</a:t>
            </a:r>
            <a:r>
              <a:rPr lang="en-US" b="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/>
              <a:t>e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err="1"/>
              <a:t>➤</a:t>
            </a:r>
            <a:r>
              <a:rPr lang="en-US" b="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/>
              <a:t>e</a:t>
            </a:r>
            <a:r>
              <a:rPr lang="en-US" dirty="0"/>
              <a:t>)</a:t>
            </a:r>
          </a:p>
          <a:p>
            <a:pPr marL="219075" indent="-233363"/>
            <a:r>
              <a:rPr lang="en-US" dirty="0"/>
              <a:t>Event rates, convolution of:</a:t>
            </a:r>
          </a:p>
          <a:p>
            <a:pPr marL="619125" lvl="1" indent="-233363"/>
            <a:r>
              <a:rPr lang="en-US" dirty="0"/>
              <a:t>Flux, cross sections, detector mass, efficiency, </a:t>
            </a:r>
            <a:r>
              <a:rPr lang="en-US" i="1" dirty="0"/>
              <a:t>E</a:t>
            </a:r>
            <a:r>
              <a:rPr lang="en-US" dirty="0"/>
              <a:t>-scale</a:t>
            </a:r>
          </a:p>
          <a:p>
            <a:pPr marL="1019175" lvl="2" indent="-233363"/>
            <a:r>
              <a:rPr lang="en-US" dirty="0"/>
              <a:t>Measurements at %-level required</a:t>
            </a:r>
          </a:p>
          <a:p>
            <a:pPr marL="619125" lvl="1" indent="-233363"/>
            <a:r>
              <a:rPr lang="en-US" dirty="0"/>
              <a:t>Theoretical description:</a:t>
            </a:r>
          </a:p>
          <a:p>
            <a:pPr marL="1019175" lvl="2" indent="-233363"/>
            <a:r>
              <a:rPr lang="en-US" dirty="0"/>
              <a:t>Initial state momentum, nuclear excitations, final-state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317413" y="1291071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68138" y="1291938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20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uncertainty and/or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4184" y="600620"/>
            <a:ext cx="2458991" cy="3092648"/>
            <a:chOff x="-1411755" y="411415"/>
            <a:chExt cx="3278654" cy="4123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11755" y="411415"/>
              <a:ext cx="3278654" cy="323358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54998" y="3703947"/>
              <a:ext cx="1372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Uncertainty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(cross section</a:t>
              </a:r>
              <a:br>
                <a:rPr lang="en-US" sz="10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and ratio)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2787" y="643458"/>
            <a:ext cx="3100404" cy="2830827"/>
            <a:chOff x="2728149" y="449481"/>
            <a:chExt cx="3479238" cy="30908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8149" y="449481"/>
              <a:ext cx="3267646" cy="26650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740814" y="3140210"/>
              <a:ext cx="24665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Event </a:t>
              </a:r>
              <a:r>
                <a:rPr lang="en-US" sz="1350" b="1" dirty="0" err="1">
                  <a:solidFill>
                    <a:schemeClr val="bg1"/>
                  </a:solidFill>
                </a:rPr>
                <a:t>mis</a:t>
              </a:r>
              <a:r>
                <a:rPr lang="en-US" sz="1350" b="1" dirty="0">
                  <a:solidFill>
                    <a:schemeClr val="bg1"/>
                  </a:solidFill>
                </a:rPr>
                <a:t>-classification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75494" y="634061"/>
            <a:ext cx="4756504" cy="3126019"/>
            <a:chOff x="4176657" y="456002"/>
            <a:chExt cx="6342004" cy="4168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7154" y="456002"/>
              <a:ext cx="3411507" cy="324794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76657" y="4223918"/>
              <a:ext cx="289959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Energy scale </a:t>
              </a:r>
              <a:r>
                <a:rPr lang="en-US" sz="1350" b="1" dirty="0" err="1">
                  <a:solidFill>
                    <a:schemeClr val="bg1"/>
                  </a:solidFill>
                </a:rPr>
                <a:t>mis</a:t>
              </a:r>
              <a:r>
                <a:rPr lang="en-US" sz="1350" b="1" dirty="0">
                  <a:solidFill>
                    <a:schemeClr val="bg1"/>
                  </a:solidFill>
                </a:rPr>
                <a:t>-calibration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802899" y="3735317"/>
              <a:ext cx="329743" cy="5776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428747" y="3209972"/>
            <a:ext cx="4627067" cy="1899935"/>
            <a:chOff x="2923223" y="2769911"/>
            <a:chExt cx="6169422" cy="25332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9716" y="2769911"/>
              <a:ext cx="2882929" cy="253324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923223" y="4663295"/>
              <a:ext cx="273946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Missing energy </a:t>
              </a:r>
              <a:r>
                <a:rPr lang="en-US" sz="1350" b="1">
                  <a:solidFill>
                    <a:schemeClr val="bg1"/>
                  </a:solidFill>
                </a:rPr>
                <a:t>(neutrons)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545252" y="4847961"/>
              <a:ext cx="54009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6893617" y="691455"/>
            <a:ext cx="1345240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" b="1" dirty="0" err="1"/>
              <a:t>Phys.Rev</a:t>
            </a:r>
            <a:r>
              <a:rPr lang="en-US" sz="450" b="1" dirty="0"/>
              <a:t>. D89 (2014) no.7, 073015; Coloma et 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5457" y="3276772"/>
            <a:ext cx="1598515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 err="1"/>
              <a:t>Phys.Rev</a:t>
            </a:r>
            <a:r>
              <a:rPr lang="en-US" sz="525" b="1" dirty="0"/>
              <a:t>. D92 (2015) no.9, 091301; </a:t>
            </a:r>
            <a:r>
              <a:rPr lang="en-US" sz="525" b="1" dirty="0" err="1"/>
              <a:t>Ankowski</a:t>
            </a:r>
            <a:r>
              <a:rPr lang="en-US" sz="525" b="1" dirty="0"/>
              <a:t> et al </a:t>
            </a:r>
          </a:p>
        </p:txBody>
      </p:sp>
    </p:spTree>
    <p:extLst>
      <p:ext uri="{BB962C8B-B14F-4D97-AF65-F5344CB8AC3E}">
        <p14:creationId xmlns:p14="http://schemas.microsoft.com/office/powerpoint/2010/main" val="6579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Seek to measure asymmetry: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err="1"/>
              <a:t>➤</a:t>
            </a:r>
            <a:r>
              <a:rPr lang="en-US" b="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/>
              <a:t>e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err="1"/>
              <a:t>➤</a:t>
            </a:r>
            <a:r>
              <a:rPr lang="en-US" b="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/>
              <a:t>e</a:t>
            </a:r>
            <a:r>
              <a:rPr lang="en-US" dirty="0"/>
              <a:t>)</a:t>
            </a:r>
          </a:p>
          <a:p>
            <a:pPr marL="219075" indent="-233363"/>
            <a:r>
              <a:rPr lang="en-US" dirty="0"/>
              <a:t>Event rates convolution of:</a:t>
            </a:r>
          </a:p>
          <a:p>
            <a:pPr marL="619125" lvl="1" indent="-233363"/>
            <a:r>
              <a:rPr lang="en-US" dirty="0"/>
              <a:t>Flux, cross sections, detector mass, efficiency, </a:t>
            </a:r>
            <a:r>
              <a:rPr lang="en-US" i="1" dirty="0"/>
              <a:t>E</a:t>
            </a:r>
            <a:r>
              <a:rPr lang="en-US" dirty="0"/>
              <a:t>-scale</a:t>
            </a:r>
          </a:p>
          <a:p>
            <a:pPr marL="1019175" lvl="2" indent="-233363"/>
            <a:r>
              <a:rPr lang="en-US" dirty="0"/>
              <a:t>Measurements at %-level required</a:t>
            </a:r>
          </a:p>
          <a:p>
            <a:pPr marL="219075" indent="-233363"/>
            <a:r>
              <a:rPr lang="en-US" dirty="0"/>
              <a:t>Lack of knowledge of cross-sections leads to:</a:t>
            </a:r>
          </a:p>
          <a:p>
            <a:pPr marL="619125" lvl="1" indent="-233363"/>
            <a:r>
              <a:rPr lang="en-US" dirty="0"/>
              <a:t>Systematic uncertainties; and </a:t>
            </a:r>
          </a:p>
          <a:p>
            <a:pPr marL="619125" lvl="1" indent="-233363"/>
            <a:r>
              <a:rPr lang="en-US" dirty="0"/>
              <a:t>Biases; pernicious if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and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317413" y="1291071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68138" y="1291938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32960" y="4428608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5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457936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969" y="2588913"/>
            <a:ext cx="5000593" cy="1679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7716" y="4563655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</p:spTree>
    <p:extLst>
      <p:ext uri="{BB962C8B-B14F-4D97-AF65-F5344CB8AC3E}">
        <p14:creationId xmlns:p14="http://schemas.microsoft.com/office/powerpoint/2010/main" val="7756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benefit of </a:t>
            </a:r>
            <a:r>
              <a:rPr lang="en-US" cap="none" dirty="0" err="1"/>
              <a:t>nu</a:t>
            </a:r>
            <a:r>
              <a:rPr lang="en-US" dirty="0" err="1"/>
              <a:t>STORM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introduction to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0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 cross section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8" y="658292"/>
            <a:ext cx="4407143" cy="263047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455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Morfin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80" y="2113097"/>
            <a:ext cx="4572000" cy="299285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44061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90" y="589097"/>
            <a:ext cx="7101598" cy="45152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55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Morfin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6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Basis of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207" y="538672"/>
            <a:ext cx="3371850" cy="4580402"/>
          </a:xfrm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Muon</a:t>
            </a:r>
            <a:r>
              <a:rPr lang="en-US" dirty="0"/>
              <a:t> mass:</a:t>
            </a:r>
          </a:p>
          <a:p>
            <a:pPr lvl="1"/>
            <a:r>
              <a:rPr lang="en-US" dirty="0"/>
              <a:t>200</a:t>
            </a:r>
            <a:r>
              <a:rPr lang="en-US" sz="1200" dirty="0"/>
              <a:t> </a:t>
            </a:r>
            <a:r>
              <a:rPr lang="en-US" i="1" dirty="0"/>
              <a:t>m</a:t>
            </a:r>
            <a:r>
              <a:rPr lang="en-US" baseline="-25000" dirty="0"/>
              <a:t>e</a:t>
            </a:r>
            <a:r>
              <a:rPr lang="en-US" dirty="0"/>
              <a:t> ~ </a:t>
            </a:r>
            <a:r>
              <a:rPr lang="en-US" i="1" dirty="0"/>
              <a:t>m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~ 0.1</a:t>
            </a:r>
            <a:r>
              <a:rPr lang="en-US" sz="900" dirty="0"/>
              <a:t> </a:t>
            </a:r>
            <a:r>
              <a:rPr lang="en-US" i="1" dirty="0" err="1"/>
              <a:t>m</a:t>
            </a:r>
            <a:r>
              <a:rPr lang="en-US" baseline="-25000" dirty="0" err="1"/>
              <a:t>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Muon</a:t>
            </a:r>
            <a:r>
              <a:rPr lang="en-US" dirty="0"/>
              <a:t> decay: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,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</a:p>
          <a:p>
            <a:pPr lvl="1"/>
            <a:r>
              <a:rPr lang="en-US" dirty="0"/>
              <a:t>Precisely known energy spectrum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88056" y="538672"/>
            <a:ext cx="3910009" cy="4580402"/>
          </a:xfrm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/>
              <a:t>Energy frontier: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brem</a:t>
            </a:r>
            <a:r>
              <a:rPr lang="en-US" dirty="0"/>
              <a:t>-/beam-</a:t>
            </a:r>
            <a:r>
              <a:rPr lang="en-US" dirty="0" err="1"/>
              <a:t>strahlung</a:t>
            </a:r>
            <a:endParaRPr lang="en-US" dirty="0"/>
          </a:p>
          <a:p>
            <a:pPr lvl="2"/>
            <a:r>
              <a:rPr lang="en-GB" dirty="0"/>
              <a:t>Rate </a:t>
            </a:r>
            <a:r>
              <a:rPr lang="en-GB" dirty="0">
                <a:sym typeface="Symbol"/>
              </a:rPr>
              <a:t> </a:t>
            </a:r>
            <a:r>
              <a:rPr lang="en-GB" i="1" dirty="0"/>
              <a:t>m</a:t>
            </a:r>
            <a:r>
              <a:rPr lang="en-GB" i="1" baseline="30000" dirty="0"/>
              <a:t>-</a:t>
            </a:r>
            <a:r>
              <a:rPr lang="en-GB" baseline="30000" dirty="0"/>
              <a:t>4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[5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-10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>
                <a:sym typeface="Symbol"/>
              </a:rPr>
              <a:t>e</a:t>
            </a:r>
            <a:r>
              <a:rPr lang="en-GB" dirty="0">
                <a:sym typeface="Symbol"/>
              </a:rPr>
              <a:t>]</a:t>
            </a:r>
            <a:endParaRPr lang="en-US" dirty="0"/>
          </a:p>
          <a:p>
            <a:pPr lvl="1"/>
            <a:r>
              <a:rPr lang="en-US" dirty="0"/>
              <a:t>Enhanced coupling to Higgs</a:t>
            </a:r>
          </a:p>
          <a:p>
            <a:pPr lvl="2"/>
            <a:r>
              <a:rPr lang="en-GB" dirty="0">
                <a:sym typeface="Symbol"/>
              </a:rPr>
              <a:t>Production rate  </a:t>
            </a:r>
            <a:r>
              <a:rPr lang="en-GB" i="1" dirty="0"/>
              <a:t>m</a:t>
            </a:r>
            <a:r>
              <a:rPr lang="en-GB" baseline="30000" dirty="0"/>
              <a:t>2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[5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4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 err="1">
                <a:sym typeface="Symbol"/>
              </a:rPr>
              <a:t>+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>
                <a:sym typeface="Symbol"/>
              </a:rPr>
              <a:t>-</a:t>
            </a:r>
            <a:r>
              <a:rPr lang="en-GB" dirty="0">
                <a:sym typeface="Symbol"/>
              </a:rPr>
              <a:t>]</a:t>
            </a:r>
          </a:p>
          <a:p>
            <a:pPr lvl="1"/>
            <a:r>
              <a:rPr lang="en-GB" dirty="0">
                <a:sym typeface="Symbol"/>
              </a:rPr>
              <a:t>Efficient acceleration</a:t>
            </a:r>
          </a:p>
          <a:p>
            <a:pPr lvl="2"/>
            <a:r>
              <a:rPr lang="en-GB" dirty="0">
                <a:sym typeface="Symbol"/>
              </a:rPr>
              <a:t>Favourable rigidity</a:t>
            </a:r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Physics of </a:t>
            </a:r>
            <a:r>
              <a:rPr lang="en-US" dirty="0" err="1">
                <a:sym typeface="Symbol"/>
              </a:rPr>
              <a:t>flavour</a:t>
            </a:r>
            <a:r>
              <a:rPr lang="en-US" dirty="0">
                <a:sym typeface="Symbol"/>
              </a:rPr>
              <a:t>:</a:t>
            </a:r>
          </a:p>
          <a:p>
            <a:pPr lvl="1"/>
            <a:r>
              <a:rPr lang="en-US" dirty="0">
                <a:sym typeface="Symbol"/>
              </a:rPr>
              <a:t>Precision neutrino physics</a:t>
            </a:r>
          </a:p>
          <a:p>
            <a:pPr lvl="1"/>
            <a:r>
              <a:rPr lang="en-US" dirty="0">
                <a:sym typeface="Symbol"/>
              </a:rPr>
              <a:t>Sensitive </a:t>
            </a:r>
            <a:r>
              <a:rPr lang="en-US" dirty="0" err="1">
                <a:sym typeface="Symbol"/>
              </a:rPr>
              <a:t>cLFV</a:t>
            </a:r>
            <a:r>
              <a:rPr lang="en-US" dirty="0">
                <a:sym typeface="Symbol"/>
              </a:rPr>
              <a:t> searches</a:t>
            </a:r>
            <a:endParaRPr lang="en-GB" dirty="0">
              <a:sym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43800" y="4905666"/>
            <a:ext cx="1600200" cy="213408"/>
          </a:xfrm>
        </p:spPr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916207" y="3278658"/>
            <a:ext cx="7281858" cy="0"/>
          </a:xfrm>
          <a:prstGeom prst="line">
            <a:avLst/>
          </a:prstGeom>
          <a:ln w="952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616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CCQE measurement at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4539"/>
            <a:ext cx="4206240" cy="41003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CCQE at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Six-fold improvement in systematic uncertainty compared with “state of the art”</a:t>
            </a:r>
          </a:p>
          <a:p>
            <a:pPr lvl="1"/>
            <a:r>
              <a:rPr lang="en-US" dirty="0"/>
              <a:t>Electron-neutrino cross section measurement unique</a:t>
            </a:r>
          </a:p>
          <a:p>
            <a:endParaRPr lang="en-US" dirty="0"/>
          </a:p>
          <a:p>
            <a:r>
              <a:rPr lang="en-US" dirty="0"/>
              <a:t>Require to demonstrate:</a:t>
            </a:r>
          </a:p>
          <a:p>
            <a:pPr lvl="1"/>
            <a:r>
              <a:rPr lang="en-US" dirty="0"/>
              <a:t>~&lt;1% precision on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30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4872748"/>
            <a:ext cx="2973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</a:rPr>
              <a:t>10.1103/PhysRevD.89.071301; arXiv:1305.1419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7451" y="4738425"/>
            <a:ext cx="39533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Individual </a:t>
            </a:r>
            <a:r>
              <a:rPr lang="en-US" sz="1100" b="1" dirty="0" err="1">
                <a:solidFill>
                  <a:schemeClr val="bg1"/>
                </a:solidFill>
              </a:rPr>
              <a:t>ν</a:t>
            </a:r>
            <a:r>
              <a:rPr lang="en-US" sz="1100" b="1" baseline="-25000" dirty="0" err="1">
                <a:solidFill>
                  <a:schemeClr val="bg1"/>
                </a:solidFill>
              </a:rPr>
              <a:t>e</a:t>
            </a:r>
            <a:r>
              <a:rPr lang="en-US" sz="1100" b="1" dirty="0">
                <a:solidFill>
                  <a:schemeClr val="bg1"/>
                </a:solidFill>
              </a:rPr>
              <a:t> measurements from T2K and </a:t>
            </a:r>
            <a:r>
              <a:rPr lang="en-US" sz="1100" b="1" dirty="0" err="1">
                <a:solidFill>
                  <a:schemeClr val="bg1"/>
                </a:solidFill>
              </a:rPr>
              <a:t>MINERvA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[</a:t>
            </a:r>
            <a:r>
              <a:rPr lang="sk-SK" sz="1000" b="1" dirty="0">
                <a:solidFill>
                  <a:schemeClr val="bg1"/>
                </a:solidFill>
              </a:rPr>
              <a:t>10.1103/PhysRevLett.113.241803, 10.1103/PhysRevLett.116.081802 ]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623" y="588611"/>
            <a:ext cx="3457553" cy="41662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7010401" y="599118"/>
            <a:ext cx="1697274" cy="4123861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305176"/>
            <a:ext cx="8194267" cy="1021556"/>
          </a:xfrm>
        </p:spPr>
        <p:txBody>
          <a:bodyPr>
            <a:normAutofit fontScale="90000"/>
          </a:bodyPr>
          <a:lstStyle/>
          <a:p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/>
              <a:t>&amp; the CERN Physics Beyond Colliders Study group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introduction to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31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Beyond Colliders study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349" y="720232"/>
            <a:ext cx="6241301" cy="4316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27496" y="693601"/>
            <a:ext cx="1430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pbc.web.cern.ch</a:t>
            </a:r>
            <a:endParaRPr lang="en-US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6289482" y="2735249"/>
            <a:ext cx="1240403" cy="6122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Elements of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40" y="737667"/>
            <a:ext cx="4418960" cy="4192426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Physics case:</a:t>
            </a:r>
          </a:p>
          <a:p>
            <a:pPr lvl="1"/>
            <a:r>
              <a:rPr lang="en-US" dirty="0"/>
              <a:t>Neutrino-scattering for:</a:t>
            </a:r>
          </a:p>
          <a:p>
            <a:pPr lvl="2"/>
            <a:r>
              <a:rPr lang="en-US" dirty="0"/>
              <a:t>Oscillation</a:t>
            </a:r>
          </a:p>
          <a:p>
            <a:pPr lvl="2"/>
            <a:r>
              <a:rPr lang="en-US" dirty="0"/>
              <a:t>Nuclear</a:t>
            </a:r>
          </a:p>
          <a:p>
            <a:r>
              <a:rPr lang="en-US" dirty="0"/>
              <a:t>Specification:</a:t>
            </a:r>
          </a:p>
          <a:p>
            <a:pPr lvl="1"/>
            <a:r>
              <a:rPr lang="en-US" dirty="0"/>
              <a:t>Energy range:</a:t>
            </a:r>
          </a:p>
          <a:p>
            <a:pPr lvl="2"/>
            <a:r>
              <a:rPr lang="en-US" dirty="0"/>
              <a:t>Long- and short-baseline neutrino</a:t>
            </a:r>
          </a:p>
          <a:p>
            <a:pPr lvl="2"/>
            <a:r>
              <a:rPr lang="en-US" dirty="0"/>
              <a:t>Nuclear and particle physics</a:t>
            </a:r>
          </a:p>
          <a:p>
            <a:pPr lvl="1"/>
            <a:r>
              <a:rPr lang="en-US" dirty="0"/>
              <a:t>Acceptance:</a:t>
            </a:r>
          </a:p>
          <a:p>
            <a:pPr lvl="2"/>
            <a:r>
              <a:rPr lang="en-US" dirty="0"/>
              <a:t>Rate</a:t>
            </a:r>
          </a:p>
          <a:p>
            <a:pPr lvl="2"/>
            <a:r>
              <a:rPr lang="en-US" dirty="0"/>
              <a:t>Neutrino-energy calibration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0516" y="737667"/>
            <a:ext cx="4418960" cy="4192426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Accelerator:</a:t>
            </a:r>
          </a:p>
          <a:p>
            <a:pPr lvl="1"/>
            <a:r>
              <a:rPr lang="en-US" dirty="0"/>
              <a:t>Full simulation that demonstrates &lt;~1% flux precision</a:t>
            </a:r>
          </a:p>
          <a:p>
            <a:pPr lvl="1"/>
            <a:r>
              <a:rPr lang="en-US" dirty="0"/>
              <a:t>Energy range (i.e. sweep down from max)</a:t>
            </a:r>
          </a:p>
          <a:p>
            <a:r>
              <a:rPr lang="en-US" dirty="0"/>
              <a:t>Implementation:</a:t>
            </a:r>
          </a:p>
          <a:p>
            <a:pPr lvl="1"/>
            <a:r>
              <a:rPr lang="en-US" dirty="0"/>
              <a:t>Feasibility at CERN (see next slide)</a:t>
            </a:r>
          </a:p>
          <a:p>
            <a:r>
              <a:rPr lang="en-US" dirty="0"/>
              <a:t>Detector:</a:t>
            </a:r>
          </a:p>
          <a:p>
            <a:pPr lvl="1"/>
            <a:r>
              <a:rPr lang="en-US" dirty="0"/>
              <a:t>Others are “on this”, so:</a:t>
            </a:r>
          </a:p>
          <a:p>
            <a:pPr lvl="2"/>
            <a:r>
              <a:rPr lang="en-US" dirty="0"/>
              <a:t>Adopt performance of typical, or assumed,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50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25" dirty="0"/>
              <a:t>Implementation @ CERN Exploratory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7" y="761636"/>
            <a:ext cx="8872537" cy="42742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 initial proposal for siting at CERN, including: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Muon energy range</a:t>
            </a:r>
          </a:p>
          <a:p>
            <a:pPr lvl="1"/>
            <a:r>
              <a:rPr lang="en-US" dirty="0"/>
              <a:t>SPS requirements</a:t>
            </a:r>
          </a:p>
          <a:p>
            <a:pPr lvl="1"/>
            <a:r>
              <a:rPr lang="en-US" dirty="0"/>
              <a:t>Fast extraction, beam-line</a:t>
            </a:r>
          </a:p>
          <a:p>
            <a:pPr lvl="1"/>
            <a:r>
              <a:rPr lang="en-US" dirty="0"/>
              <a:t>Target and target complex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</a:t>
            </a:r>
          </a:p>
          <a:p>
            <a:pPr lvl="1"/>
            <a:r>
              <a:rPr lang="en-US" dirty="0"/>
              <a:t>Siting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Civil engineering</a:t>
            </a:r>
          </a:p>
          <a:p>
            <a:pPr lvl="1"/>
            <a:r>
              <a:rPr lang="en-US" dirty="0"/>
              <a:t>Radio-protection implications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93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a parameter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049" y="591670"/>
            <a:ext cx="4174385" cy="448267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156" y="837560"/>
            <a:ext cx="2622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Preliminary!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</a:t>
            </a:r>
            <a:r>
              <a:rPr lang="en-US" b="1" dirty="0">
                <a:solidFill>
                  <a:schemeClr val="bg1"/>
                </a:solidFill>
              </a:rPr>
              <a:t>Prepared for discussion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71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Siting at CERN, options: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63098"/>
            <a:ext cx="5443538" cy="45804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North Area:</a:t>
            </a:r>
          </a:p>
          <a:p>
            <a:pPr lvl="1"/>
            <a:r>
              <a:rPr lang="en-US" dirty="0"/>
              <a:t>Kick @ LSS1; extract @ LSS2</a:t>
            </a:r>
          </a:p>
          <a:p>
            <a:pPr lvl="1"/>
            <a:r>
              <a:rPr lang="en-US" dirty="0"/>
              <a:t>Transport to North Area:</a:t>
            </a:r>
          </a:p>
          <a:p>
            <a:pPr lvl="2"/>
            <a:r>
              <a:rPr lang="en-US" dirty="0"/>
              <a:t>Issues:</a:t>
            </a:r>
          </a:p>
          <a:p>
            <a:pPr lvl="3"/>
            <a:r>
              <a:rPr lang="en-US" dirty="0"/>
              <a:t>Congestion, radio-protection,</a:t>
            </a:r>
            <a:br>
              <a:rPr lang="en-US" dirty="0"/>
            </a:br>
            <a:r>
              <a:rPr lang="en-US" dirty="0"/>
              <a:t> slow (rather than fast) extraction</a:t>
            </a:r>
          </a:p>
          <a:p>
            <a:endParaRPr lang="en-US" dirty="0"/>
          </a:p>
          <a:p>
            <a:r>
              <a:rPr lang="en-US" dirty="0"/>
              <a:t>LSS6/West Area:</a:t>
            </a:r>
          </a:p>
          <a:p>
            <a:pPr lvl="1"/>
            <a:r>
              <a:rPr lang="en-US" dirty="0"/>
              <a:t>“TCC6”:</a:t>
            </a:r>
          </a:p>
          <a:p>
            <a:pPr lvl="2"/>
            <a:r>
              <a:rPr lang="en-US" dirty="0"/>
              <a:t>Served West Area Neutrino Facility</a:t>
            </a:r>
          </a:p>
          <a:p>
            <a:pPr lvl="2"/>
            <a:r>
              <a:rPr lang="en-US" dirty="0"/>
              <a:t>Now occupied by </a:t>
            </a:r>
            <a:r>
              <a:rPr lang="en-US" dirty="0" err="1"/>
              <a:t>HiRadMat</a:t>
            </a:r>
            <a:endParaRPr lang="en-US" dirty="0"/>
          </a:p>
          <a:p>
            <a:endParaRPr lang="en-US" dirty="0"/>
          </a:p>
          <a:p>
            <a:r>
              <a:rPr lang="en-US" dirty="0"/>
              <a:t>CERN to Gran </a:t>
            </a:r>
            <a:r>
              <a:rPr lang="en-US" dirty="0" err="1"/>
              <a:t>Sasso</a:t>
            </a:r>
            <a:r>
              <a:rPr lang="en-US" dirty="0"/>
              <a:t> beam line:</a:t>
            </a:r>
          </a:p>
          <a:p>
            <a:pPr lvl="1"/>
            <a:r>
              <a:rPr lang="en-US" dirty="0"/>
              <a:t>Beamline directed “down hill” in </a:t>
            </a:r>
            <a:r>
              <a:rPr lang="en-US" dirty="0" err="1"/>
              <a:t>molasse</a:t>
            </a:r>
            <a:r>
              <a:rPr lang="en-US" dirty="0"/>
              <a:t> to serve Gran </a:t>
            </a:r>
            <a:r>
              <a:rPr lang="en-US" dirty="0" err="1"/>
              <a:t>Sasso</a:t>
            </a:r>
            <a:endParaRPr lang="en-US" dirty="0"/>
          </a:p>
          <a:p>
            <a:pPr lvl="1"/>
            <a:r>
              <a:rPr lang="en-US" dirty="0"/>
              <a:t>Would put </a:t>
            </a:r>
            <a:r>
              <a:rPr lang="en-US" dirty="0" err="1"/>
              <a:t>nuSTORM</a:t>
            </a:r>
            <a:r>
              <a:rPr lang="en-US" dirty="0"/>
              <a:t> ring deeper than necessary</a:t>
            </a:r>
          </a:p>
          <a:p>
            <a:pPr lvl="1"/>
            <a:r>
              <a:rPr lang="en-US" dirty="0"/>
              <a:t>Existing target area hot</a:t>
            </a:r>
          </a:p>
          <a:p>
            <a:endParaRPr lang="en-US" dirty="0"/>
          </a:p>
          <a:p>
            <a:r>
              <a:rPr lang="en-US" dirty="0"/>
              <a:t>Preferred option “semi-greenfield”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01-SPSExtra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108" y="691685"/>
            <a:ext cx="1907069" cy="13371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368" y="691685"/>
            <a:ext cx="2445113" cy="13371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7900" y="2111142"/>
            <a:ext cx="2853322" cy="116919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667" y="3362649"/>
            <a:ext cx="2310555" cy="169363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64238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11"/>
            <a:ext cx="9144000" cy="4845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111"/>
            <a:ext cx="1816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I. </a:t>
            </a:r>
            <a:r>
              <a:rPr lang="en-US" dirty="0" err="1">
                <a:solidFill>
                  <a:srgbClr val="002060"/>
                </a:solidFill>
              </a:rPr>
              <a:t>Efthymiopoulos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66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Extraction from SPS; transfer line to target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193" y="1431983"/>
            <a:ext cx="6405592" cy="36031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59606" y="582042"/>
            <a:ext cx="2522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W. </a:t>
            </a:r>
            <a:r>
              <a:rPr lang="en-GB" sz="1200" b="1" dirty="0" err="1">
                <a:solidFill>
                  <a:schemeClr val="bg1"/>
                </a:solidFill>
              </a:rPr>
              <a:t>Bartmann</a:t>
            </a:r>
            <a:r>
              <a:rPr lang="en-GB" sz="1200" b="1" dirty="0">
                <a:solidFill>
                  <a:schemeClr val="bg1"/>
                </a:solidFill>
              </a:rPr>
              <a:t>, B. Goddard, C. </a:t>
            </a:r>
            <a:r>
              <a:rPr lang="en-GB" sz="1200" b="1" dirty="0" err="1">
                <a:solidFill>
                  <a:schemeClr val="bg1"/>
                </a:solidFill>
              </a:rPr>
              <a:t>Hessler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7" t="5513" r="11131" b="40920"/>
          <a:stretch/>
        </p:blipFill>
        <p:spPr>
          <a:xfrm>
            <a:off x="74173" y="720541"/>
            <a:ext cx="4377057" cy="145268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40421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Pion-production target and capture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44866"/>
            <a:ext cx="4357924" cy="326844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81" y="1657350"/>
            <a:ext cx="4363656" cy="327274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092232" y="531303"/>
            <a:ext cx="899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M. </a:t>
            </a:r>
            <a:r>
              <a:rPr lang="en-GB" sz="1200" b="1" dirty="0" err="1">
                <a:solidFill>
                  <a:schemeClr val="bg1"/>
                </a:solidFill>
              </a:rPr>
              <a:t>Calviani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Standard Model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257261"/>
            <a:ext cx="6858000" cy="88623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Future study of the Higgs:</a:t>
            </a:r>
          </a:p>
          <a:p>
            <a:pPr lvl="1"/>
            <a:r>
              <a:rPr lang="en-US" dirty="0"/>
              <a:t>Line width; establish single resonance (?) in s-channel with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</a:p>
          <a:p>
            <a:pPr lvl="1"/>
            <a:r>
              <a:rPr lang="en-US" dirty="0"/>
              <a:t>Couplings; requires &gt; 1 </a:t>
            </a:r>
            <a:r>
              <a:rPr lang="en-US" dirty="0" err="1"/>
              <a:t>TeV</a:t>
            </a:r>
            <a:r>
              <a:rPr lang="en-US" dirty="0"/>
              <a:t> for complete, precise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4" r="4232" b="3735"/>
          <a:stretch/>
        </p:blipFill>
        <p:spPr bwMode="auto">
          <a:xfrm>
            <a:off x="1421903" y="563099"/>
            <a:ext cx="3801612" cy="1900147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0044" y="2267038"/>
            <a:ext cx="177324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/>
              <a:t>S. GASCON-SHOTKIN, La </a:t>
            </a:r>
            <a:r>
              <a:rPr lang="en-US" sz="825" b="1" dirty="0" err="1"/>
              <a:t>Thuile</a:t>
            </a:r>
            <a:r>
              <a:rPr lang="en-US" sz="825" b="1" dirty="0"/>
              <a:t>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88" y="2519281"/>
            <a:ext cx="2973548" cy="1697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147" y="563099"/>
            <a:ext cx="2423997" cy="190190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903" y="2543708"/>
            <a:ext cx="2687617" cy="164111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920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Radio-protection issues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" y="620518"/>
            <a:ext cx="4838337" cy="362875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12" y="1233767"/>
            <a:ext cx="5096435" cy="382232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19" b="27544"/>
          <a:stretch/>
        </p:blipFill>
        <p:spPr>
          <a:xfrm>
            <a:off x="5016129" y="3796426"/>
            <a:ext cx="3988542" cy="1197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2215" y="1413862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guidance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16985" y="522948"/>
            <a:ext cx="783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H. </a:t>
            </a:r>
            <a:r>
              <a:rPr lang="en-GB" sz="1200" b="1" dirty="0" err="1">
                <a:solidFill>
                  <a:schemeClr val="bg1"/>
                </a:solidFill>
              </a:rPr>
              <a:t>Vincke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1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7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 [1]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090"/>
            <a:ext cx="9144000" cy="4358409"/>
          </a:xfrm>
        </p:spPr>
        <p:txBody>
          <a:bodyPr>
            <a:normAutofit/>
          </a:bodyPr>
          <a:lstStyle/>
          <a:p>
            <a:r>
              <a:rPr lang="en-US" dirty="0"/>
              <a:t>First steps in the </a:t>
            </a:r>
            <a:r>
              <a:rPr lang="en-US" dirty="0" err="1"/>
              <a:t>nuSTORM@CERN</a:t>
            </a:r>
            <a:r>
              <a:rPr lang="en-US" dirty="0"/>
              <a:t> study:</a:t>
            </a:r>
          </a:p>
          <a:p>
            <a:pPr lvl="1"/>
            <a:r>
              <a:rPr lang="en-US" dirty="0"/>
              <a:t>Muon energy range identified;</a:t>
            </a:r>
          </a:p>
          <a:p>
            <a:pPr lvl="1"/>
            <a:r>
              <a:rPr lang="en-US" dirty="0"/>
              <a:t>Preferred site identified;</a:t>
            </a:r>
          </a:p>
          <a:p>
            <a:pPr lvl="1"/>
            <a:r>
              <a:rPr lang="en-US" dirty="0"/>
              <a:t>Initial review of siting issues carried out:</a:t>
            </a:r>
          </a:p>
          <a:p>
            <a:pPr lvl="2"/>
            <a:r>
              <a:rPr lang="en-US" dirty="0"/>
              <a:t>Extraction, beam-to-target, target, radio-protection</a:t>
            </a:r>
          </a:p>
          <a:p>
            <a:pPr lvl="3"/>
            <a:r>
              <a:rPr lang="en-US" dirty="0"/>
              <a:t>No “show-shoppers” identified</a:t>
            </a:r>
          </a:p>
          <a:p>
            <a:pPr lvl="1"/>
            <a:r>
              <a:rPr lang="en-US" dirty="0"/>
              <a:t>Sections of chapter for PBC report identified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4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FA29-2183-694B-8D40-4D9FF3EB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Concusions</a:t>
            </a:r>
            <a:r>
              <a:rPr lang="en-US" dirty="0"/>
              <a:t> [2]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A6AA6-8EC6-FF42-ADB2-3BCF3273B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physics of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Joint nuclear-/particle-physics study initiated:</a:t>
            </a:r>
          </a:p>
          <a:p>
            <a:pPr lvl="2"/>
            <a:r>
              <a:rPr lang="en-US" dirty="0"/>
              <a:t>Modest resources secured from IPPP</a:t>
            </a:r>
          </a:p>
          <a:p>
            <a:pPr lvl="2"/>
            <a:r>
              <a:rPr lang="en-US" dirty="0"/>
              <a:t>Interest from Neutrino Platform Week at CERN:</a:t>
            </a:r>
          </a:p>
          <a:p>
            <a:pPr lvl="3"/>
            <a:r>
              <a:rPr lang="en-US" dirty="0"/>
              <a:t>Patrick Huber (VT) theory/phenomenology contact</a:t>
            </a:r>
          </a:p>
          <a:p>
            <a:pPr lvl="2"/>
            <a:r>
              <a:rPr lang="en-US" dirty="0"/>
              <a:t>Mailing list for communication set up:</a:t>
            </a:r>
          </a:p>
          <a:p>
            <a:pPr lvl="3"/>
            <a:r>
              <a:rPr lang="en-US" dirty="0" err="1"/>
              <a:t>nuSTORM-Gen@CERN.CH</a:t>
            </a:r>
            <a:endParaRPr lang="en-US" dirty="0"/>
          </a:p>
          <a:p>
            <a:pPr lvl="4"/>
            <a:r>
              <a:rPr lang="en-US" dirty="0"/>
              <a:t>Self sign up!</a:t>
            </a:r>
          </a:p>
          <a:p>
            <a:pPr lvl="1"/>
            <a:r>
              <a:rPr lang="en-US" dirty="0"/>
              <a:t>Output of physics study:</a:t>
            </a:r>
          </a:p>
          <a:p>
            <a:pPr lvl="2"/>
            <a:r>
              <a:rPr lang="en-US" dirty="0"/>
              <a:t>Document potential of scattering </a:t>
            </a:r>
            <a:r>
              <a:rPr lang="en-US" dirty="0" err="1"/>
              <a:t>programme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Sister publication to the PRD on the sterile-neutrino-search </a:t>
            </a:r>
            <a:r>
              <a:rPr lang="en-US" dirty="0" err="1"/>
              <a:t>programme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409EE-3E7C-314F-A52E-26C9733D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1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2326"/>
            <a:ext cx="9144000" cy="3841173"/>
          </a:xfrm>
        </p:spPr>
        <p:txBody>
          <a:bodyPr/>
          <a:lstStyle/>
          <a:p>
            <a:r>
              <a:rPr lang="en-US" dirty="0"/>
              <a:t>What is the value of exclusive neutrino scattering measurements with %-level precision for nuclear physics?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4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0" y="563098"/>
            <a:ext cx="3988676" cy="45804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Standard Model Higgs:</a:t>
            </a:r>
          </a:p>
          <a:p>
            <a:pPr lvl="1"/>
            <a:r>
              <a:rPr lang="en-US" i="1" dirty="0"/>
              <a:t>M</a:t>
            </a:r>
            <a:r>
              <a:rPr lang="en-US" dirty="0"/>
              <a:t> = 125 </a:t>
            </a:r>
            <a:r>
              <a:rPr lang="en-US" dirty="0" err="1"/>
              <a:t>GeV</a:t>
            </a:r>
            <a:r>
              <a:rPr lang="en-US" dirty="0"/>
              <a:t>; </a:t>
            </a:r>
            <a:br>
              <a:rPr lang="en-US" dirty="0"/>
            </a:b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=4.5 MeV</a:t>
            </a:r>
          </a:p>
          <a:p>
            <a:pPr lvl="2"/>
            <a:r>
              <a:rPr lang="en-US" dirty="0">
                <a:cs typeface="Symbol" charset="2"/>
              </a:rPr>
              <a:t>Exquisite resolution</a:t>
            </a:r>
          </a:p>
          <a:p>
            <a:pPr lvl="3"/>
            <a:r>
              <a:rPr lang="en-US" dirty="0">
                <a:cs typeface="Symbol" charset="2"/>
              </a:rPr>
              <a:t>R &lt; 0.003%</a:t>
            </a:r>
          </a:p>
          <a:p>
            <a:endParaRPr lang="en-US" dirty="0">
              <a:cs typeface="Symbol" charset="2"/>
            </a:endParaRPr>
          </a:p>
          <a:p>
            <a:endParaRPr lang="en-US" dirty="0">
              <a:cs typeface="Symbol" charset="2"/>
            </a:endParaRPr>
          </a:p>
          <a:p>
            <a:r>
              <a:rPr lang="en-US" dirty="0">
                <a:cs typeface="Symbol" charset="2"/>
              </a:rPr>
              <a:t>“Two-state” Higgs:</a:t>
            </a:r>
          </a:p>
          <a:p>
            <a:pPr lvl="1"/>
            <a:r>
              <a:rPr lang="en-US" dirty="0">
                <a:cs typeface="Symbol" charset="2"/>
              </a:rPr>
              <a:t>Deviation from SM line shape</a:t>
            </a:r>
          </a:p>
          <a:p>
            <a:pPr lvl="1"/>
            <a:r>
              <a:rPr lang="en-US" dirty="0">
                <a:cs typeface="Symbol" charset="2"/>
              </a:rPr>
              <a:t>Resolve states</a:t>
            </a:r>
          </a:p>
          <a:p>
            <a:pPr lvl="2"/>
            <a:r>
              <a:rPr lang="en-US" dirty="0">
                <a:cs typeface="Symbol" charset="2"/>
              </a:rPr>
              <a:t>Exquisite resolution!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4930092"/>
            <a:ext cx="2133600" cy="213408"/>
          </a:xfrm>
        </p:spPr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15" y="563099"/>
            <a:ext cx="3756177" cy="220861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831" y="2856458"/>
            <a:ext cx="2227655" cy="218924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93498" y="2861829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err="1"/>
              <a:t>B.Autin</a:t>
            </a:r>
            <a:r>
              <a:rPr lang="en-US" sz="600" b="1" dirty="0"/>
              <a:t>, </a:t>
            </a:r>
            <a:r>
              <a:rPr lang="en-US" sz="600" b="1" dirty="0" err="1"/>
              <a:t>A.Blondel</a:t>
            </a:r>
            <a:r>
              <a:rPr lang="en-US" sz="600" b="1" dirty="0"/>
              <a:t>, </a:t>
            </a:r>
            <a:r>
              <a:rPr lang="en-US" sz="600" b="1" dirty="0" err="1"/>
              <a:t>J.Ellis</a:t>
            </a:r>
            <a:r>
              <a:rPr lang="en-US" sz="600" b="1" dirty="0"/>
              <a:t>;</a:t>
            </a:r>
          </a:p>
          <a:p>
            <a:r>
              <a:rPr lang="en-US" sz="600" b="1" dirty="0"/>
              <a:t>CERN 99-02, 1999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8338" y="536884"/>
            <a:ext cx="10839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 err="1"/>
              <a:t>M.Greco,T.Han,Z.Liu</a:t>
            </a:r>
            <a:endParaRPr lang="en-US" sz="825" b="1" dirty="0"/>
          </a:p>
        </p:txBody>
      </p:sp>
    </p:spTree>
    <p:extLst>
      <p:ext uri="{BB962C8B-B14F-4D97-AF65-F5344CB8AC3E}">
        <p14:creationId xmlns:p14="http://schemas.microsoft.com/office/powerpoint/2010/main" val="13846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Couplings/branching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63098"/>
            <a:ext cx="4823977" cy="45804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Standard Model Higgs</a:t>
            </a:r>
          </a:p>
          <a:p>
            <a:pPr lvl="1"/>
            <a:r>
              <a:rPr lang="en-US" dirty="0"/>
              <a:t>Accurate threshold measurement</a:t>
            </a:r>
          </a:p>
          <a:p>
            <a:pPr lvl="1"/>
            <a:r>
              <a:rPr lang="en-US" dirty="0"/>
              <a:t>Exploiting accurate knowledge of (narrow) energy spectrum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Beyond SM Higgs</a:t>
            </a:r>
          </a:p>
          <a:p>
            <a:pPr lvl="1"/>
            <a:r>
              <a:rPr lang="en-US" dirty="0"/>
              <a:t>Exploit narrow energy spectrum to search for :</a:t>
            </a:r>
          </a:p>
          <a:p>
            <a:pPr lvl="2"/>
            <a:r>
              <a:rPr lang="en-US" dirty="0"/>
              <a:t>Narrow resonances</a:t>
            </a:r>
          </a:p>
          <a:p>
            <a:pPr lvl="2"/>
            <a:r>
              <a:rPr lang="en-US" dirty="0"/>
              <a:t>Unexpected thresholds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51" y="2508060"/>
            <a:ext cx="3350687" cy="242203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51" y="725824"/>
            <a:ext cx="3350687" cy="81826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45230" y="1544085"/>
            <a:ext cx="1215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 err="1">
                <a:solidFill>
                  <a:schemeClr val="bg1"/>
                </a:solidFill>
              </a:rPr>
              <a:t>m</a:t>
            </a:r>
            <a:r>
              <a:rPr lang="en-US" sz="1350" b="1" baseline="-25000" dirty="0" err="1">
                <a:solidFill>
                  <a:schemeClr val="bg1"/>
                </a:solidFill>
              </a:rPr>
              <a:t>bb</a:t>
            </a:r>
            <a:r>
              <a:rPr lang="en-US" sz="1350" b="1" dirty="0">
                <a:solidFill>
                  <a:schemeClr val="bg1"/>
                </a:solidFill>
              </a:rPr>
              <a:t> &gt; 100 </a:t>
            </a:r>
            <a:r>
              <a:rPr lang="en-US" sz="1350" b="1" dirty="0" err="1">
                <a:solidFill>
                  <a:schemeClr val="bg1"/>
                </a:solidFill>
              </a:rPr>
              <a:t>GeV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8851" y="1566232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schemeClr val="bg1"/>
                </a:solidFill>
              </a:rPr>
              <a:t>M.Greco,T.Han,Z.Liu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6673" y="2498613"/>
            <a:ext cx="10935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50" b="1" dirty="0"/>
              <a:t>arXiv:1306.2609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9973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76" y="155340"/>
            <a:ext cx="2149475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4" y="139465"/>
            <a:ext cx="2211387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662239" y="136290"/>
            <a:ext cx="3843337" cy="3354387"/>
            <a:chOff x="1677" y="570"/>
            <a:chExt cx="2421" cy="2113"/>
          </a:xfrm>
        </p:grpSpPr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 rot="-5400000">
              <a:off x="1232" y="1015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CC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 rot="5400000" flipH="1">
              <a:off x="2435" y="1020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FF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CC"/>
                </a:solidFill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1" y="1124767"/>
            <a:ext cx="3783214" cy="1411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92" y="3576916"/>
            <a:ext cx="8053884" cy="14240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8548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20" y="923590"/>
            <a:ext cx="4018897" cy="3451185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751294" y="106584"/>
            <a:ext cx="4288501" cy="4940053"/>
            <a:chOff x="4751294" y="106584"/>
            <a:chExt cx="4288501" cy="4940053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751294" y="106584"/>
              <a:ext cx="1146917" cy="20897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787153" y="2479573"/>
              <a:ext cx="1111058" cy="484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769224" y="3532094"/>
              <a:ext cx="1128987" cy="15145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8211" y="2503349"/>
              <a:ext cx="3141584" cy="2543288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282510" y="-277714"/>
              <a:ext cx="2372986" cy="3141583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-21711"/>
            <a:ext cx="5758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http://</a:t>
            </a:r>
            <a:r>
              <a:rPr lang="en-US" sz="1100" b="1" dirty="0" err="1">
                <a:solidFill>
                  <a:schemeClr val="bg1"/>
                </a:solidFill>
              </a:rPr>
              <a:t>kamland.lbl.gov</a:t>
            </a:r>
            <a:r>
              <a:rPr lang="en-US" sz="1100" b="1" dirty="0">
                <a:solidFill>
                  <a:schemeClr val="bg1"/>
                </a:solidFill>
              </a:rPr>
              <a:t>/</a:t>
            </a:r>
            <a:r>
              <a:rPr lang="en-US" sz="1100" b="1" dirty="0" err="1">
                <a:solidFill>
                  <a:schemeClr val="bg1"/>
                </a:solidFill>
              </a:rPr>
              <a:t>FiguresPlots</a:t>
            </a:r>
            <a:r>
              <a:rPr lang="en-US" sz="1100" b="1" dirty="0">
                <a:solidFill>
                  <a:schemeClr val="bg1"/>
                </a:solidFill>
              </a:rPr>
              <a:t>/; http://www-</a:t>
            </a:r>
            <a:r>
              <a:rPr lang="en-US" sz="1100" b="1" dirty="0" err="1">
                <a:solidFill>
                  <a:schemeClr val="bg1"/>
                </a:solidFill>
              </a:rPr>
              <a:t>numi.fnal.gov</a:t>
            </a:r>
            <a:r>
              <a:rPr lang="en-US" sz="1100" b="1" dirty="0">
                <a:solidFill>
                  <a:schemeClr val="bg1"/>
                </a:solidFill>
              </a:rPr>
              <a:t>/</a:t>
            </a:r>
            <a:r>
              <a:rPr lang="en-US" sz="1100" b="1" dirty="0" err="1">
                <a:solidFill>
                  <a:schemeClr val="bg1"/>
                </a:solidFill>
              </a:rPr>
              <a:t>PublicInfo</a:t>
            </a:r>
            <a:r>
              <a:rPr lang="en-US" sz="1100" b="1" dirty="0">
                <a:solidFill>
                  <a:schemeClr val="bg1"/>
                </a:solidFill>
              </a:rPr>
              <a:t>/</a:t>
            </a:r>
            <a:r>
              <a:rPr lang="en-US" sz="1100" b="1" dirty="0" err="1">
                <a:solidFill>
                  <a:schemeClr val="bg1"/>
                </a:solidFill>
              </a:rPr>
              <a:t>forscientists.html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" t="40292" r="1194" b="25915"/>
          <a:stretch/>
        </p:blipFill>
        <p:spPr bwMode="auto">
          <a:xfrm>
            <a:off x="87778" y="239899"/>
            <a:ext cx="4824882" cy="59439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8" y="4461147"/>
            <a:ext cx="3220197" cy="5854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81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0981" y="376029"/>
            <a:ext cx="2742995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Marrone</a:t>
            </a:r>
            <a:r>
              <a:rPr lang="en-US" sz="1600" b="1" dirty="0">
                <a:solidFill>
                  <a:schemeClr val="bg1"/>
                </a:solidFill>
              </a:rPr>
              <a:t>: proc. Neutrino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8152" y="563098"/>
            <a:ext cx="4725848" cy="26206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Summer 2017:</a:t>
            </a:r>
          </a:p>
          <a:p>
            <a:pPr lvl="1"/>
            <a:r>
              <a:rPr lang="en-US" dirty="0" err="1"/>
              <a:t>NOvA</a:t>
            </a:r>
            <a:r>
              <a:rPr lang="en-US" dirty="0"/>
              <a:t>: </a:t>
            </a:r>
          </a:p>
          <a:p>
            <a:pPr lvl="2"/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/>
              <a:t>23</a:t>
            </a:r>
            <a:r>
              <a:rPr lang="en-US" dirty="0"/>
              <a:t> ≠ 45</a:t>
            </a:r>
            <a:r>
              <a:rPr lang="en-US" baseline="30000" dirty="0"/>
              <a:t>o</a:t>
            </a:r>
            <a:r>
              <a:rPr lang="en-US" dirty="0"/>
              <a:t> at 2.6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endParaRPr lang="en-US" dirty="0">
              <a:ea typeface="Symbol" charset="2"/>
              <a:cs typeface="Symbol" charset="2"/>
            </a:endParaRPr>
          </a:p>
          <a:p>
            <a:pPr lvl="1"/>
            <a:r>
              <a:rPr lang="en-US" dirty="0">
                <a:ea typeface="Symbol" charset="2"/>
                <a:cs typeface="Symbol" charset="2"/>
              </a:rPr>
              <a:t>T2K:</a:t>
            </a:r>
          </a:p>
          <a:p>
            <a:pPr lvl="2"/>
            <a:r>
              <a:rPr lang="en-US" dirty="0">
                <a:ea typeface="Symbol" charset="2"/>
                <a:cs typeface="Symbol" charset="2"/>
              </a:rPr>
              <a:t>CP </a:t>
            </a:r>
            <a:r>
              <a:rPr lang="en-US" dirty="0" err="1">
                <a:ea typeface="Symbol" charset="2"/>
                <a:cs typeface="Symbol" charset="2"/>
              </a:rPr>
              <a:t>conservsation</a:t>
            </a:r>
            <a:r>
              <a:rPr lang="en-US" dirty="0">
                <a:ea typeface="Symbol" charset="2"/>
                <a:cs typeface="Symbol" charset="2"/>
              </a:rPr>
              <a:t> excluded at ⪆ 2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3" y="726925"/>
            <a:ext cx="4214946" cy="425274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4368220" y="376029"/>
            <a:ext cx="0" cy="47506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09" y="3183775"/>
            <a:ext cx="2307240" cy="161450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281" y="3453824"/>
            <a:ext cx="2314298" cy="163131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428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KL-standard-black-16by9</Template>
  <TotalTime>230</TotalTime>
  <Words>1423</Words>
  <Application>Microsoft Macintosh PowerPoint</Application>
  <PresentationFormat>On-screen Show (16:9)</PresentationFormat>
  <Paragraphs>377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ＭＳ Ｐゴシック</vt:lpstr>
      <vt:lpstr>Arial</vt:lpstr>
      <vt:lpstr>Calibri</vt:lpstr>
      <vt:lpstr>Mangal</vt:lpstr>
      <vt:lpstr>Symbol</vt:lpstr>
      <vt:lpstr>Wingdings</vt:lpstr>
      <vt:lpstr>KL-standard-black</vt:lpstr>
      <vt:lpstr>An introduction to nuSTORM;  opportunity for nuclear and oscillation physics?</vt:lpstr>
      <vt:lpstr>Background The potential of bright stored muon beams</vt:lpstr>
      <vt:lpstr>Basis of potential</vt:lpstr>
      <vt:lpstr>The Standard Model and beyond</vt:lpstr>
      <vt:lpstr>Line shape</vt:lpstr>
      <vt:lpstr>Couplings/branching ratios</vt:lpstr>
      <vt:lpstr>PowerPoint Presentation</vt:lpstr>
      <vt:lpstr>PowerPoint Presentation</vt:lpstr>
      <vt:lpstr>What do we know?</vt:lpstr>
      <vt:lpstr>What we need to know:</vt:lpstr>
      <vt:lpstr>Mass hierarchy: two options</vt:lpstr>
      <vt:lpstr>CP-invariance violation: two options</vt:lpstr>
      <vt:lpstr>Next generation experiments</vt:lpstr>
      <vt:lpstr>Sensitivity to CPiV</vt:lpstr>
      <vt:lpstr>The potential of muon beams, pros and cons</vt:lpstr>
      <vt:lpstr>Neutrino Factory: sensitivity &amp; precision</vt:lpstr>
      <vt:lpstr>So, What is nuSTORM?</vt:lpstr>
      <vt:lpstr>Neutrinos from stored muons</vt:lpstr>
      <vt:lpstr>nuSTORM oveview</vt:lpstr>
      <vt:lpstr>Neutrino flux</vt:lpstr>
      <vt:lpstr>Why study neutrino interactions?</vt:lpstr>
      <vt:lpstr>To understand the nucleon and the nucleus</vt:lpstr>
      <vt:lpstr>Search for CPiV in lbl oscillations</vt:lpstr>
      <vt:lpstr>Systematic uncertainty and/or bias</vt:lpstr>
      <vt:lpstr>Search for CPiV in lbl oscillations</vt:lpstr>
      <vt:lpstr>Specification: energy range</vt:lpstr>
      <vt:lpstr>The benefit of nuSTORM</vt:lpstr>
      <vt:lpstr>neN cross section measurements</vt:lpstr>
      <vt:lpstr>Systematic uncertainties</vt:lpstr>
      <vt:lpstr>CCQE measurement at nuSTORM</vt:lpstr>
      <vt:lpstr>nuSTORM  &amp; the CERN Physics Beyond Colliders Study group</vt:lpstr>
      <vt:lpstr>Physics Beyond Colliders study group</vt:lpstr>
      <vt:lpstr>Elements of study</vt:lpstr>
      <vt:lpstr>Implementation @ CERN Exploratory study</vt:lpstr>
      <vt:lpstr>Towards a parameter table</vt:lpstr>
      <vt:lpstr>Siting at CERN, options:</vt:lpstr>
      <vt:lpstr>PowerPoint Presentation</vt:lpstr>
      <vt:lpstr>Extraction from SPS; transfer line to target</vt:lpstr>
      <vt:lpstr>Pion-production target and capture</vt:lpstr>
      <vt:lpstr>Radio-protection issues</vt:lpstr>
      <vt:lpstr>Conclusions</vt:lpstr>
      <vt:lpstr>Conclusions [1]</vt:lpstr>
      <vt:lpstr>Concusions [2]</vt:lpstr>
      <vt:lpstr>Question for discussion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nuSTORM</dc:title>
  <dc:creator>Microsoft Office User</dc:creator>
  <cp:lastModifiedBy>Microsoft Office User</cp:lastModifiedBy>
  <cp:revision>32</cp:revision>
  <dcterms:created xsi:type="dcterms:W3CDTF">2017-11-21T22:00:43Z</dcterms:created>
  <dcterms:modified xsi:type="dcterms:W3CDTF">2018-03-19T16:09:12Z</dcterms:modified>
</cp:coreProperties>
</file>