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omments/comment1.xml" ContentType="application/vnd.openxmlformats-officedocument.presentationml.comments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975" r:id="rId2"/>
    <p:sldMasterId id="2147483939" r:id="rId3"/>
    <p:sldMasterId id="2147483916" r:id="rId4"/>
    <p:sldMasterId id="2147483914" r:id="rId5"/>
    <p:sldMasterId id="2147483987" r:id="rId6"/>
    <p:sldMasterId id="2147483963" r:id="rId7"/>
    <p:sldMasterId id="2147483951" r:id="rId8"/>
    <p:sldMasterId id="2147483934" r:id="rId9"/>
    <p:sldMasterId id="2147484001" r:id="rId10"/>
    <p:sldMasterId id="2147484009" r:id="rId11"/>
    <p:sldMasterId id="2147484011" r:id="rId12"/>
  </p:sldMasterIdLst>
  <p:notesMasterIdLst>
    <p:notesMasterId r:id="rId54"/>
  </p:notesMasterIdLst>
  <p:handoutMasterIdLst>
    <p:handoutMasterId r:id="rId55"/>
  </p:handoutMasterIdLst>
  <p:sldIdLst>
    <p:sldId id="456" r:id="rId13"/>
    <p:sldId id="457" r:id="rId14"/>
    <p:sldId id="490" r:id="rId15"/>
    <p:sldId id="382" r:id="rId16"/>
    <p:sldId id="384" r:id="rId17"/>
    <p:sldId id="423" r:id="rId18"/>
    <p:sldId id="485" r:id="rId19"/>
    <p:sldId id="385" r:id="rId20"/>
    <p:sldId id="386" r:id="rId21"/>
    <p:sldId id="472" r:id="rId22"/>
    <p:sldId id="487" r:id="rId23"/>
    <p:sldId id="428" r:id="rId24"/>
    <p:sldId id="486" r:id="rId25"/>
    <p:sldId id="488" r:id="rId26"/>
    <p:sldId id="464" r:id="rId27"/>
    <p:sldId id="467" r:id="rId28"/>
    <p:sldId id="491" r:id="rId29"/>
    <p:sldId id="408" r:id="rId30"/>
    <p:sldId id="433" r:id="rId31"/>
    <p:sldId id="468" r:id="rId32"/>
    <p:sldId id="451" r:id="rId33"/>
    <p:sldId id="466" r:id="rId34"/>
    <p:sldId id="413" r:id="rId35"/>
    <p:sldId id="414" r:id="rId36"/>
    <p:sldId id="437" r:id="rId37"/>
    <p:sldId id="484" r:id="rId38"/>
    <p:sldId id="474" r:id="rId39"/>
    <p:sldId id="475" r:id="rId40"/>
    <p:sldId id="489" r:id="rId41"/>
    <p:sldId id="481" r:id="rId42"/>
    <p:sldId id="492" r:id="rId43"/>
    <p:sldId id="477" r:id="rId44"/>
    <p:sldId id="479" r:id="rId45"/>
    <p:sldId id="497" r:id="rId46"/>
    <p:sldId id="482" r:id="rId47"/>
    <p:sldId id="495" r:id="rId48"/>
    <p:sldId id="494" r:id="rId49"/>
    <p:sldId id="496" r:id="rId50"/>
    <p:sldId id="498" r:id="rId51"/>
    <p:sldId id="499" r:id="rId52"/>
    <p:sldId id="471" r:id="rId5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ICA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23FF7F"/>
    <a:srgbClr val="FFFF00"/>
    <a:srgbClr val="FF5050"/>
    <a:srgbClr val="000026"/>
    <a:srgbClr val="FF0000"/>
    <a:srgbClr val="990000"/>
    <a:srgbClr val="0033CC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7" autoAdjust="0"/>
    <p:restoredTop sz="94106" autoAdjust="0"/>
  </p:normalViewPr>
  <p:slideViewPr>
    <p:cSldViewPr>
      <p:cViewPr>
        <p:scale>
          <a:sx n="99" d="100"/>
          <a:sy n="99" d="100"/>
        </p:scale>
        <p:origin x="-7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902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6-17T11:52:29.039" idx="4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5.emf"/><Relationship Id="rId12" Type="http://schemas.openxmlformats.org/officeDocument/2006/relationships/image" Target="../media/image116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10.emf"/><Relationship Id="rId7" Type="http://schemas.openxmlformats.org/officeDocument/2006/relationships/image" Target="../media/image111.emf"/><Relationship Id="rId8" Type="http://schemas.openxmlformats.org/officeDocument/2006/relationships/image" Target="../media/image112.emf"/><Relationship Id="rId9" Type="http://schemas.openxmlformats.org/officeDocument/2006/relationships/image" Target="../media/image113.emf"/><Relationship Id="rId10" Type="http://schemas.openxmlformats.org/officeDocument/2006/relationships/image" Target="../media/image11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21.emf"/><Relationship Id="rId6" Type="http://schemas.openxmlformats.org/officeDocument/2006/relationships/image" Target="../media/image122.emf"/><Relationship Id="rId7" Type="http://schemas.openxmlformats.org/officeDocument/2006/relationships/image" Target="../media/image123.emf"/><Relationship Id="rId8" Type="http://schemas.openxmlformats.org/officeDocument/2006/relationships/image" Target="../media/image124.emf"/><Relationship Id="rId9" Type="http://schemas.openxmlformats.org/officeDocument/2006/relationships/image" Target="../media/image125.emf"/><Relationship Id="rId10" Type="http://schemas.openxmlformats.org/officeDocument/2006/relationships/image" Target="../media/image126.emf"/><Relationship Id="rId11" Type="http://schemas.openxmlformats.org/officeDocument/2006/relationships/image" Target="../media/image127.emf"/><Relationship Id="rId1" Type="http://schemas.openxmlformats.org/officeDocument/2006/relationships/image" Target="../media/image117.emf"/><Relationship Id="rId2" Type="http://schemas.openxmlformats.org/officeDocument/2006/relationships/image" Target="../media/image118.e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147.emf"/><Relationship Id="rId21" Type="http://schemas.openxmlformats.org/officeDocument/2006/relationships/image" Target="../media/image148.emf"/><Relationship Id="rId22" Type="http://schemas.openxmlformats.org/officeDocument/2006/relationships/image" Target="../media/image149.emf"/><Relationship Id="rId23" Type="http://schemas.openxmlformats.org/officeDocument/2006/relationships/image" Target="../media/image150.emf"/><Relationship Id="rId24" Type="http://schemas.openxmlformats.org/officeDocument/2006/relationships/image" Target="../media/image151.emf"/><Relationship Id="rId25" Type="http://schemas.openxmlformats.org/officeDocument/2006/relationships/image" Target="../media/image152.emf"/><Relationship Id="rId26" Type="http://schemas.openxmlformats.org/officeDocument/2006/relationships/image" Target="../media/image153.emf"/><Relationship Id="rId27" Type="http://schemas.openxmlformats.org/officeDocument/2006/relationships/image" Target="../media/image154.emf"/><Relationship Id="rId28" Type="http://schemas.openxmlformats.org/officeDocument/2006/relationships/image" Target="../media/image71.wmf"/><Relationship Id="rId29" Type="http://schemas.openxmlformats.org/officeDocument/2006/relationships/image" Target="../media/image155.emf"/><Relationship Id="rId1" Type="http://schemas.openxmlformats.org/officeDocument/2006/relationships/image" Target="../media/image128.emf"/><Relationship Id="rId2" Type="http://schemas.openxmlformats.org/officeDocument/2006/relationships/image" Target="../media/image129.emf"/><Relationship Id="rId3" Type="http://schemas.openxmlformats.org/officeDocument/2006/relationships/image" Target="../media/image130.emf"/><Relationship Id="rId4" Type="http://schemas.openxmlformats.org/officeDocument/2006/relationships/image" Target="../media/image131.emf"/><Relationship Id="rId5" Type="http://schemas.openxmlformats.org/officeDocument/2006/relationships/image" Target="../media/image132.emf"/><Relationship Id="rId30" Type="http://schemas.openxmlformats.org/officeDocument/2006/relationships/image" Target="../media/image156.emf"/><Relationship Id="rId31" Type="http://schemas.openxmlformats.org/officeDocument/2006/relationships/image" Target="../media/image157.emf"/><Relationship Id="rId32" Type="http://schemas.openxmlformats.org/officeDocument/2006/relationships/image" Target="../media/image158.emf"/><Relationship Id="rId9" Type="http://schemas.openxmlformats.org/officeDocument/2006/relationships/image" Target="../media/image136.emf"/><Relationship Id="rId6" Type="http://schemas.openxmlformats.org/officeDocument/2006/relationships/image" Target="../media/image133.emf"/><Relationship Id="rId7" Type="http://schemas.openxmlformats.org/officeDocument/2006/relationships/image" Target="../media/image134.emf"/><Relationship Id="rId8" Type="http://schemas.openxmlformats.org/officeDocument/2006/relationships/image" Target="../media/image135.emf"/><Relationship Id="rId33" Type="http://schemas.openxmlformats.org/officeDocument/2006/relationships/image" Target="../media/image159.emf"/><Relationship Id="rId34" Type="http://schemas.openxmlformats.org/officeDocument/2006/relationships/image" Target="../media/image160.emf"/><Relationship Id="rId35" Type="http://schemas.openxmlformats.org/officeDocument/2006/relationships/image" Target="../media/image161.emf"/><Relationship Id="rId36" Type="http://schemas.openxmlformats.org/officeDocument/2006/relationships/image" Target="../media/image162.emf"/><Relationship Id="rId10" Type="http://schemas.openxmlformats.org/officeDocument/2006/relationships/image" Target="../media/image137.emf"/><Relationship Id="rId11" Type="http://schemas.openxmlformats.org/officeDocument/2006/relationships/image" Target="../media/image138.emf"/><Relationship Id="rId12" Type="http://schemas.openxmlformats.org/officeDocument/2006/relationships/image" Target="../media/image139.emf"/><Relationship Id="rId13" Type="http://schemas.openxmlformats.org/officeDocument/2006/relationships/image" Target="../media/image140.emf"/><Relationship Id="rId14" Type="http://schemas.openxmlformats.org/officeDocument/2006/relationships/image" Target="../media/image141.emf"/><Relationship Id="rId15" Type="http://schemas.openxmlformats.org/officeDocument/2006/relationships/image" Target="../media/image142.emf"/><Relationship Id="rId16" Type="http://schemas.openxmlformats.org/officeDocument/2006/relationships/image" Target="../media/image143.emf"/><Relationship Id="rId17" Type="http://schemas.openxmlformats.org/officeDocument/2006/relationships/image" Target="../media/image144.emf"/><Relationship Id="rId18" Type="http://schemas.openxmlformats.org/officeDocument/2006/relationships/image" Target="../media/image145.emf"/><Relationship Id="rId19" Type="http://schemas.openxmlformats.org/officeDocument/2006/relationships/image" Target="../media/image146.emf"/><Relationship Id="rId37" Type="http://schemas.openxmlformats.org/officeDocument/2006/relationships/image" Target="../media/image163.emf"/><Relationship Id="rId38" Type="http://schemas.openxmlformats.org/officeDocument/2006/relationships/image" Target="../media/image164.emf"/><Relationship Id="rId39" Type="http://schemas.openxmlformats.org/officeDocument/2006/relationships/image" Target="../media/image165.emf"/><Relationship Id="rId40" Type="http://schemas.openxmlformats.org/officeDocument/2006/relationships/image" Target="../media/image166.emf"/><Relationship Id="rId41" Type="http://schemas.openxmlformats.org/officeDocument/2006/relationships/image" Target="../media/image167.emf"/><Relationship Id="rId42" Type="http://schemas.openxmlformats.org/officeDocument/2006/relationships/image" Target="../media/image168.emf"/><Relationship Id="rId43" Type="http://schemas.openxmlformats.org/officeDocument/2006/relationships/image" Target="../media/image169.emf"/><Relationship Id="rId44" Type="http://schemas.openxmlformats.org/officeDocument/2006/relationships/image" Target="../media/image170.emf"/><Relationship Id="rId45" Type="http://schemas.openxmlformats.org/officeDocument/2006/relationships/image" Target="../media/image17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4" Type="http://schemas.openxmlformats.org/officeDocument/2006/relationships/image" Target="../media/image175.wmf"/><Relationship Id="rId5" Type="http://schemas.openxmlformats.org/officeDocument/2006/relationships/image" Target="../media/image176.emf"/><Relationship Id="rId1" Type="http://schemas.openxmlformats.org/officeDocument/2006/relationships/image" Target="../media/image172.wmf"/><Relationship Id="rId2" Type="http://schemas.openxmlformats.org/officeDocument/2006/relationships/image" Target="../media/image1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image" Target="../media/image181.emf"/><Relationship Id="rId6" Type="http://schemas.openxmlformats.org/officeDocument/2006/relationships/image" Target="../media/image182.wmf"/><Relationship Id="rId7" Type="http://schemas.openxmlformats.org/officeDocument/2006/relationships/image" Target="../media/image183.wmf"/><Relationship Id="rId1" Type="http://schemas.openxmlformats.org/officeDocument/2006/relationships/image" Target="../media/image177.wmf"/><Relationship Id="rId2" Type="http://schemas.openxmlformats.org/officeDocument/2006/relationships/image" Target="../media/image17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4" Type="http://schemas.openxmlformats.org/officeDocument/2006/relationships/image" Target="../media/image188.wmf"/><Relationship Id="rId1" Type="http://schemas.openxmlformats.org/officeDocument/2006/relationships/image" Target="../media/image185.emf"/><Relationship Id="rId2" Type="http://schemas.openxmlformats.org/officeDocument/2006/relationships/image" Target="../media/image18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Relationship Id="rId2" Type="http://schemas.openxmlformats.org/officeDocument/2006/relationships/image" Target="../media/image19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Relationship Id="rId2" Type="http://schemas.openxmlformats.org/officeDocument/2006/relationships/image" Target="../media/image103.emf"/><Relationship Id="rId3" Type="http://schemas.openxmlformats.org/officeDocument/2006/relationships/image" Target="../media/image10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Relationship Id="rId2" Type="http://schemas.openxmlformats.org/officeDocument/2006/relationships/image" Target="../media/image201.emf"/><Relationship Id="rId3" Type="http://schemas.openxmlformats.org/officeDocument/2006/relationships/image" Target="../media/image20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Relationship Id="rId2" Type="http://schemas.openxmlformats.org/officeDocument/2006/relationships/image" Target="../media/image204.emf"/><Relationship Id="rId3" Type="http://schemas.openxmlformats.org/officeDocument/2006/relationships/image" Target="../media/image20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emf"/><Relationship Id="rId2" Type="http://schemas.openxmlformats.org/officeDocument/2006/relationships/image" Target="../media/image20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4" Type="http://schemas.openxmlformats.org/officeDocument/2006/relationships/image" Target="../media/image212.emf"/><Relationship Id="rId5" Type="http://schemas.openxmlformats.org/officeDocument/2006/relationships/image" Target="../media/image213.emf"/><Relationship Id="rId1" Type="http://schemas.openxmlformats.org/officeDocument/2006/relationships/image" Target="../media/image209.emf"/><Relationship Id="rId2" Type="http://schemas.openxmlformats.org/officeDocument/2006/relationships/image" Target="../media/image2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emf"/><Relationship Id="rId2" Type="http://schemas.openxmlformats.org/officeDocument/2006/relationships/image" Target="../media/image22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emf"/><Relationship Id="rId2" Type="http://schemas.openxmlformats.org/officeDocument/2006/relationships/image" Target="../media/image22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image" Target="../media/image181.emf"/><Relationship Id="rId6" Type="http://schemas.openxmlformats.org/officeDocument/2006/relationships/image" Target="../media/image182.wmf"/><Relationship Id="rId7" Type="http://schemas.openxmlformats.org/officeDocument/2006/relationships/image" Target="../media/image183.wmf"/><Relationship Id="rId1" Type="http://schemas.openxmlformats.org/officeDocument/2006/relationships/image" Target="../media/image177.wmf"/><Relationship Id="rId2" Type="http://schemas.openxmlformats.org/officeDocument/2006/relationships/image" Target="../media/image17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emf"/><Relationship Id="rId2" Type="http://schemas.openxmlformats.org/officeDocument/2006/relationships/image" Target="../media/image231.emf"/><Relationship Id="rId3" Type="http://schemas.openxmlformats.org/officeDocument/2006/relationships/image" Target="../media/image2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0" Type="http://schemas.openxmlformats.org/officeDocument/2006/relationships/image" Target="../media/image51.wmf"/><Relationship Id="rId21" Type="http://schemas.openxmlformats.org/officeDocument/2006/relationships/image" Target="../media/image52.wmf"/><Relationship Id="rId22" Type="http://schemas.openxmlformats.org/officeDocument/2006/relationships/image" Target="../media/image53.wmf"/><Relationship Id="rId23" Type="http://schemas.openxmlformats.org/officeDocument/2006/relationships/image" Target="../media/image54.wmf"/><Relationship Id="rId24" Type="http://schemas.openxmlformats.org/officeDocument/2006/relationships/image" Target="../media/image55.wmf"/><Relationship Id="rId25" Type="http://schemas.openxmlformats.org/officeDocument/2006/relationships/image" Target="../media/image56.wmf"/><Relationship Id="rId26" Type="http://schemas.openxmlformats.org/officeDocument/2006/relationships/image" Target="../media/image57.wmf"/><Relationship Id="rId27" Type="http://schemas.openxmlformats.org/officeDocument/2006/relationships/image" Target="../media/image58.wmf"/><Relationship Id="rId28" Type="http://schemas.openxmlformats.org/officeDocument/2006/relationships/image" Target="../media/image59.wmf"/><Relationship Id="rId29" Type="http://schemas.openxmlformats.org/officeDocument/2006/relationships/image" Target="../media/image60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30" Type="http://schemas.openxmlformats.org/officeDocument/2006/relationships/image" Target="../media/image61.wmf"/><Relationship Id="rId31" Type="http://schemas.openxmlformats.org/officeDocument/2006/relationships/image" Target="../media/image62.wmf"/><Relationship Id="rId32" Type="http://schemas.openxmlformats.org/officeDocument/2006/relationships/image" Target="../media/image63.wmf"/><Relationship Id="rId9" Type="http://schemas.openxmlformats.org/officeDocument/2006/relationships/image" Target="../media/image40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33" Type="http://schemas.openxmlformats.org/officeDocument/2006/relationships/image" Target="../media/image64.wmf"/><Relationship Id="rId34" Type="http://schemas.openxmlformats.org/officeDocument/2006/relationships/image" Target="../media/image65.wmf"/><Relationship Id="rId35" Type="http://schemas.openxmlformats.org/officeDocument/2006/relationships/image" Target="../media/image66.wmf"/><Relationship Id="rId36" Type="http://schemas.openxmlformats.org/officeDocument/2006/relationships/image" Target="../media/image67.wmf"/><Relationship Id="rId10" Type="http://schemas.openxmlformats.org/officeDocument/2006/relationships/image" Target="../media/image41.wmf"/><Relationship Id="rId11" Type="http://schemas.openxmlformats.org/officeDocument/2006/relationships/image" Target="../media/image42.wmf"/><Relationship Id="rId12" Type="http://schemas.openxmlformats.org/officeDocument/2006/relationships/image" Target="../media/image43.wmf"/><Relationship Id="rId13" Type="http://schemas.openxmlformats.org/officeDocument/2006/relationships/image" Target="../media/image44.w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6" Type="http://schemas.openxmlformats.org/officeDocument/2006/relationships/image" Target="../media/image47.wmf"/><Relationship Id="rId17" Type="http://schemas.openxmlformats.org/officeDocument/2006/relationships/image" Target="../media/image48.wmf"/><Relationship Id="rId18" Type="http://schemas.openxmlformats.org/officeDocument/2006/relationships/image" Target="../media/image49.wmf"/><Relationship Id="rId19" Type="http://schemas.openxmlformats.org/officeDocument/2006/relationships/image" Target="../media/image50.wmf"/><Relationship Id="rId37" Type="http://schemas.openxmlformats.org/officeDocument/2006/relationships/image" Target="../media/image68.wmf"/><Relationship Id="rId38" Type="http://schemas.openxmlformats.org/officeDocument/2006/relationships/image" Target="../media/image69.wmf"/><Relationship Id="rId39" Type="http://schemas.openxmlformats.org/officeDocument/2006/relationships/image" Target="../media/image70.wmf"/><Relationship Id="rId40" Type="http://schemas.openxmlformats.org/officeDocument/2006/relationships/image" Target="../media/image71.wmf"/><Relationship Id="rId4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emf"/><Relationship Id="rId20" Type="http://schemas.openxmlformats.org/officeDocument/2006/relationships/image" Target="../media/image91.emf"/><Relationship Id="rId21" Type="http://schemas.openxmlformats.org/officeDocument/2006/relationships/image" Target="../media/image92.emf"/><Relationship Id="rId22" Type="http://schemas.openxmlformats.org/officeDocument/2006/relationships/image" Target="../media/image93.wmf"/><Relationship Id="rId10" Type="http://schemas.openxmlformats.org/officeDocument/2006/relationships/image" Target="../media/image82.emf"/><Relationship Id="rId11" Type="http://schemas.openxmlformats.org/officeDocument/2006/relationships/image" Target="../media/image71.wmf"/><Relationship Id="rId12" Type="http://schemas.openxmlformats.org/officeDocument/2006/relationships/image" Target="../media/image83.emf"/><Relationship Id="rId13" Type="http://schemas.openxmlformats.org/officeDocument/2006/relationships/image" Target="../media/image84.emf"/><Relationship Id="rId14" Type="http://schemas.openxmlformats.org/officeDocument/2006/relationships/image" Target="../media/image85.emf"/><Relationship Id="rId15" Type="http://schemas.openxmlformats.org/officeDocument/2006/relationships/image" Target="../media/image86.emf"/><Relationship Id="rId16" Type="http://schemas.openxmlformats.org/officeDocument/2006/relationships/image" Target="../media/image87.emf"/><Relationship Id="rId17" Type="http://schemas.openxmlformats.org/officeDocument/2006/relationships/image" Target="../media/image88.emf"/><Relationship Id="rId18" Type="http://schemas.openxmlformats.org/officeDocument/2006/relationships/image" Target="../media/image89.emf"/><Relationship Id="rId19" Type="http://schemas.openxmlformats.org/officeDocument/2006/relationships/image" Target="../media/image90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57B498C7-6773-49B2-9C36-377F884D12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15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0AC4AE56-CD7A-4AD3-B886-56374A6ED9B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7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E56-CD7A-4AD3-B886-56374A6ED9B0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5536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C74790-6C5A-4FF8-80C4-EC8F96C0196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CA62-6A73-4563-A8A8-8F0164F5AE8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08D5-1214-4735-A8C4-B1913F020D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F22C43D-D050-4A8C-AC9B-B0A950FD4A1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E367DD1B-4A85-4DBF-8BA1-3108439198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E41F-38A0-42FD-8B65-02688E38990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F448-9B40-44A3-92DE-B03438705A8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CD8D-C798-4F14-874F-283D874244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>
                <a:solidFill>
                  <a:srgbClr val="FFFFFF"/>
                </a:solidFill>
              </a:rPr>
              <a:pPr/>
              <a:t>10/7/17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FFFFFF"/>
                </a:solidFill>
              </a:rPr>
              <a:t>UK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fld id="{42081ECF-4805-4BF6-BE4C-655E862E56C5}" type="slidenum">
              <a:rPr lang="en-US"/>
              <a:pPr/>
              <a:t>‹#›</a:t>
            </a:fld>
            <a:endParaRPr lang="en-US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ED21-15F8-4464-A261-6348DF12ED4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E41F-38A0-42FD-8B65-02688E3899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693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DEA-DF80-4640-BC64-F676D6C6B9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6F0C-D817-43FA-A3FF-2CC7C327D58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9EA7-CFB2-43BB-A09D-0B2B0BD0B0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F5A5F-6950-41F1-8548-96F64C40D8B2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D08A-0490-49FE-A515-E3445B3514F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5477794A-9623-4EAA-8BF7-D22B5D3DABD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22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5477794A-9623-4EAA-8BF7-D22B5D3DABD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45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E4FF-0AA1-4635-BE7A-01B1D95F037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6F0C-D817-43FA-A3FF-2CC7C327D5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940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BA97-F32A-4344-8142-1DA576E84D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>
                <a:solidFill>
                  <a:srgbClr val="FFFFFF"/>
                </a:solidFill>
              </a:rPr>
              <a:pPr/>
              <a:t>10/7/17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UK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0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2133600" cy="381000"/>
          </a:xfrm>
        </p:spPr>
        <p:txBody>
          <a:bodyPr/>
          <a:lstStyle/>
          <a:p>
            <a:fld id="{4744BF30-A650-4CBB-90DA-A5BBE831B915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4" Type="http://schemas.openxmlformats.org/officeDocument/2006/relationships/theme" Target="../theme/theme11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theme" Target="../theme/theme12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192B809A-8F73-4C37-8EE6-1B03C7D3EBA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29401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</a:t>
            </a:r>
            <a:fld id="{0824A7C8-771A-48D2-93C4-32162EBC4996}" type="slidenum">
              <a:rPr lang="en-US" altLang="zh-TW" sz="100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1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5" r:id="rId2"/>
    <p:sldLayoutId id="214748401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3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3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E768EB-FCF8-4002-8A13-97528C101123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99B8-5347-42A0-AF78-D3D93471D47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189E-5B49-4CA6-811B-646770B55741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36ED-057A-4C19-8F93-4C4A460A7B32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fld id="{266D8674-C31B-4600-90C6-04B11A69DE8B}" type="datetime1"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pPr algn="l"/>
              <a:t>10/7/17</a:t>
            </a:fld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t>UK</a:t>
            </a:r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09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r>
              <a:rPr lang="en-US" dirty="0" smtClean="0">
                <a:latin typeface="Arial" pitchFamily="34" charset="0"/>
              </a:rPr>
              <a:t>                                        </a:t>
            </a:r>
            <a:fld id="{99EA58C9-8805-4ECE-9D2F-A0FA500049E6}" type="slidenum">
              <a:rPr lang="en-US" smtClean="0">
                <a:latin typeface="Arial" pitchFamily="34" charset="0"/>
              </a:rPr>
              <a:pPr algn="l"/>
              <a:t>‹#›</a:t>
            </a:fld>
            <a:endParaRPr lang="en-US" dirty="0" smtClean="0">
              <a:latin typeface="Arial" pitchFamily="34" charset="0"/>
            </a:endParaRPr>
          </a:p>
          <a:p>
            <a:pPr algn="l"/>
            <a:endParaRPr lang="en-US" altLang="zh-TW" dirty="0">
              <a:latin typeface="Arial" pitchFamily="34" charset="0"/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29" r:id="rId2"/>
    <p:sldLayoutId id="214748401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EEF-702F-4CB9-88DC-BA8C694AA39E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959E-3EBD-4CCD-B786-768808C120CD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804D-8510-43A4-9878-4A61410B78CB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87FFD707-9E78-4096-8CB9-E6B1F467A099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</a:t>
            </a:r>
            <a:fld id="{B2153F93-0581-4E66-903B-094273DABA02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113.e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114.e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115.emf"/><Relationship Id="rId25" Type="http://schemas.openxmlformats.org/officeDocument/2006/relationships/oleObject" Target="../embeddings/oleObject111.bin"/><Relationship Id="rId26" Type="http://schemas.openxmlformats.org/officeDocument/2006/relationships/image" Target="../media/image116.emf"/><Relationship Id="rId10" Type="http://schemas.openxmlformats.org/officeDocument/2006/relationships/image" Target="../media/image108.e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09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10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11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12.e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6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0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20" Type="http://schemas.openxmlformats.org/officeDocument/2006/relationships/image" Target="../media/image125.emf"/><Relationship Id="rId21" Type="http://schemas.openxmlformats.org/officeDocument/2006/relationships/oleObject" Target="../embeddings/oleObject121.bin"/><Relationship Id="rId22" Type="http://schemas.openxmlformats.org/officeDocument/2006/relationships/image" Target="../media/image126.emf"/><Relationship Id="rId23" Type="http://schemas.openxmlformats.org/officeDocument/2006/relationships/oleObject" Target="../embeddings/oleObject122.bin"/><Relationship Id="rId24" Type="http://schemas.openxmlformats.org/officeDocument/2006/relationships/image" Target="../media/image127.emf"/><Relationship Id="rId10" Type="http://schemas.openxmlformats.org/officeDocument/2006/relationships/image" Target="../media/image120.emf"/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121.emf"/><Relationship Id="rId13" Type="http://schemas.openxmlformats.org/officeDocument/2006/relationships/oleObject" Target="../embeddings/oleObject117.bin"/><Relationship Id="rId14" Type="http://schemas.openxmlformats.org/officeDocument/2006/relationships/image" Target="../media/image122.emf"/><Relationship Id="rId15" Type="http://schemas.openxmlformats.org/officeDocument/2006/relationships/oleObject" Target="../embeddings/oleObject118.bin"/><Relationship Id="rId16" Type="http://schemas.openxmlformats.org/officeDocument/2006/relationships/image" Target="../media/image123.emf"/><Relationship Id="rId17" Type="http://schemas.openxmlformats.org/officeDocument/2006/relationships/oleObject" Target="../embeddings/oleObject119.bin"/><Relationship Id="rId18" Type="http://schemas.openxmlformats.org/officeDocument/2006/relationships/image" Target="../media/image124.emf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7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18.e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1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86.xml"/><Relationship Id="rId3" Type="http://schemas.openxmlformats.org/officeDocument/2006/relationships/oleObject" Target="../embeddings/oleObject123.bin"/><Relationship Id="rId4" Type="http://schemas.openxmlformats.org/officeDocument/2006/relationships/image" Target="../media/image128.e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129.emf"/><Relationship Id="rId7" Type="http://schemas.openxmlformats.org/officeDocument/2006/relationships/oleObject" Target="../embeddings/oleObject125.bin"/><Relationship Id="rId8" Type="http://schemas.openxmlformats.org/officeDocument/2006/relationships/image" Target="../media/image130.emf"/><Relationship Id="rId9" Type="http://schemas.openxmlformats.org/officeDocument/2006/relationships/oleObject" Target="../embeddings/oleObject126.bin"/><Relationship Id="rId10" Type="http://schemas.openxmlformats.org/officeDocument/2006/relationships/image" Target="../media/image131.emf"/><Relationship Id="rId11" Type="http://schemas.openxmlformats.org/officeDocument/2006/relationships/oleObject" Target="../embeddings/oleObject127.bin"/><Relationship Id="rId12" Type="http://schemas.openxmlformats.org/officeDocument/2006/relationships/image" Target="../media/image132.emf"/><Relationship Id="rId13" Type="http://schemas.openxmlformats.org/officeDocument/2006/relationships/oleObject" Target="../embeddings/oleObject128.bin"/><Relationship Id="rId14" Type="http://schemas.openxmlformats.org/officeDocument/2006/relationships/image" Target="../media/image133.emf"/><Relationship Id="rId15" Type="http://schemas.openxmlformats.org/officeDocument/2006/relationships/oleObject" Target="../embeddings/oleObject129.bin"/><Relationship Id="rId16" Type="http://schemas.openxmlformats.org/officeDocument/2006/relationships/image" Target="../media/image134.emf"/><Relationship Id="rId17" Type="http://schemas.openxmlformats.org/officeDocument/2006/relationships/oleObject" Target="../embeddings/oleObject130.bin"/><Relationship Id="rId18" Type="http://schemas.openxmlformats.org/officeDocument/2006/relationships/image" Target="../media/image135.emf"/><Relationship Id="rId19" Type="http://schemas.openxmlformats.org/officeDocument/2006/relationships/oleObject" Target="../embeddings/oleObject131.bin"/><Relationship Id="rId30" Type="http://schemas.openxmlformats.org/officeDocument/2006/relationships/image" Target="../media/image141.emf"/><Relationship Id="rId31" Type="http://schemas.openxmlformats.org/officeDocument/2006/relationships/oleObject" Target="../embeddings/oleObject137.bin"/><Relationship Id="rId32" Type="http://schemas.openxmlformats.org/officeDocument/2006/relationships/image" Target="../media/image142.emf"/><Relationship Id="rId33" Type="http://schemas.openxmlformats.org/officeDocument/2006/relationships/oleObject" Target="../embeddings/oleObject138.bin"/><Relationship Id="rId34" Type="http://schemas.openxmlformats.org/officeDocument/2006/relationships/image" Target="../media/image143.emf"/><Relationship Id="rId35" Type="http://schemas.openxmlformats.org/officeDocument/2006/relationships/oleObject" Target="../embeddings/oleObject139.bin"/><Relationship Id="rId36" Type="http://schemas.openxmlformats.org/officeDocument/2006/relationships/image" Target="../media/image144.emf"/><Relationship Id="rId37" Type="http://schemas.openxmlformats.org/officeDocument/2006/relationships/oleObject" Target="../embeddings/oleObject140.bin"/><Relationship Id="rId38" Type="http://schemas.openxmlformats.org/officeDocument/2006/relationships/image" Target="../media/image145.emf"/><Relationship Id="rId39" Type="http://schemas.openxmlformats.org/officeDocument/2006/relationships/oleObject" Target="../embeddings/oleObject141.bin"/><Relationship Id="rId50" Type="http://schemas.openxmlformats.org/officeDocument/2006/relationships/image" Target="../media/image151.emf"/><Relationship Id="rId51" Type="http://schemas.openxmlformats.org/officeDocument/2006/relationships/oleObject" Target="../embeddings/oleObject147.bin"/><Relationship Id="rId52" Type="http://schemas.openxmlformats.org/officeDocument/2006/relationships/image" Target="../media/image152.emf"/><Relationship Id="rId53" Type="http://schemas.openxmlformats.org/officeDocument/2006/relationships/oleObject" Target="../embeddings/oleObject148.bin"/><Relationship Id="rId54" Type="http://schemas.openxmlformats.org/officeDocument/2006/relationships/image" Target="../media/image153.emf"/><Relationship Id="rId55" Type="http://schemas.openxmlformats.org/officeDocument/2006/relationships/oleObject" Target="../embeddings/oleObject149.bin"/><Relationship Id="rId56" Type="http://schemas.openxmlformats.org/officeDocument/2006/relationships/image" Target="../media/image154.emf"/><Relationship Id="rId57" Type="http://schemas.openxmlformats.org/officeDocument/2006/relationships/oleObject" Target="../embeddings/oleObject150.bin"/><Relationship Id="rId58" Type="http://schemas.openxmlformats.org/officeDocument/2006/relationships/image" Target="../media/image71.wmf"/><Relationship Id="rId59" Type="http://schemas.openxmlformats.org/officeDocument/2006/relationships/oleObject" Target="../embeddings/oleObject151.bin"/><Relationship Id="rId70" Type="http://schemas.openxmlformats.org/officeDocument/2006/relationships/image" Target="../media/image160.emf"/><Relationship Id="rId71" Type="http://schemas.openxmlformats.org/officeDocument/2006/relationships/oleObject" Target="../embeddings/oleObject157.bin"/><Relationship Id="rId72" Type="http://schemas.openxmlformats.org/officeDocument/2006/relationships/image" Target="../media/image161.emf"/><Relationship Id="rId73" Type="http://schemas.openxmlformats.org/officeDocument/2006/relationships/oleObject" Target="../embeddings/oleObject158.bin"/><Relationship Id="rId74" Type="http://schemas.openxmlformats.org/officeDocument/2006/relationships/image" Target="../media/image162.emf"/><Relationship Id="rId75" Type="http://schemas.openxmlformats.org/officeDocument/2006/relationships/oleObject" Target="../embeddings/oleObject159.bin"/><Relationship Id="rId76" Type="http://schemas.openxmlformats.org/officeDocument/2006/relationships/image" Target="../media/image163.emf"/><Relationship Id="rId77" Type="http://schemas.openxmlformats.org/officeDocument/2006/relationships/oleObject" Target="../embeddings/oleObject160.bin"/><Relationship Id="rId78" Type="http://schemas.openxmlformats.org/officeDocument/2006/relationships/image" Target="../media/image164.emf"/><Relationship Id="rId79" Type="http://schemas.openxmlformats.org/officeDocument/2006/relationships/oleObject" Target="../embeddings/oleObject161.bin"/><Relationship Id="rId90" Type="http://schemas.openxmlformats.org/officeDocument/2006/relationships/image" Target="../media/image170.emf"/><Relationship Id="rId91" Type="http://schemas.openxmlformats.org/officeDocument/2006/relationships/oleObject" Target="../embeddings/oleObject167.bin"/><Relationship Id="rId92" Type="http://schemas.openxmlformats.org/officeDocument/2006/relationships/image" Target="../media/image171.emf"/><Relationship Id="rId20" Type="http://schemas.openxmlformats.org/officeDocument/2006/relationships/image" Target="../media/image136.emf"/><Relationship Id="rId21" Type="http://schemas.openxmlformats.org/officeDocument/2006/relationships/oleObject" Target="../embeddings/oleObject132.bin"/><Relationship Id="rId22" Type="http://schemas.openxmlformats.org/officeDocument/2006/relationships/image" Target="../media/image137.emf"/><Relationship Id="rId23" Type="http://schemas.openxmlformats.org/officeDocument/2006/relationships/oleObject" Target="../embeddings/oleObject133.bin"/><Relationship Id="rId24" Type="http://schemas.openxmlformats.org/officeDocument/2006/relationships/image" Target="../media/image138.emf"/><Relationship Id="rId25" Type="http://schemas.openxmlformats.org/officeDocument/2006/relationships/oleObject" Target="../embeddings/oleObject134.bin"/><Relationship Id="rId26" Type="http://schemas.openxmlformats.org/officeDocument/2006/relationships/image" Target="../media/image139.emf"/><Relationship Id="rId27" Type="http://schemas.openxmlformats.org/officeDocument/2006/relationships/oleObject" Target="../embeddings/oleObject135.bin"/><Relationship Id="rId28" Type="http://schemas.openxmlformats.org/officeDocument/2006/relationships/image" Target="../media/image140.emf"/><Relationship Id="rId29" Type="http://schemas.openxmlformats.org/officeDocument/2006/relationships/oleObject" Target="../embeddings/oleObject136.bin"/><Relationship Id="rId40" Type="http://schemas.openxmlformats.org/officeDocument/2006/relationships/image" Target="../media/image146.emf"/><Relationship Id="rId41" Type="http://schemas.openxmlformats.org/officeDocument/2006/relationships/oleObject" Target="../embeddings/oleObject142.bin"/><Relationship Id="rId42" Type="http://schemas.openxmlformats.org/officeDocument/2006/relationships/image" Target="../media/image147.emf"/><Relationship Id="rId43" Type="http://schemas.openxmlformats.org/officeDocument/2006/relationships/oleObject" Target="../embeddings/oleObject143.bin"/><Relationship Id="rId44" Type="http://schemas.openxmlformats.org/officeDocument/2006/relationships/image" Target="../media/image148.emf"/><Relationship Id="rId45" Type="http://schemas.openxmlformats.org/officeDocument/2006/relationships/oleObject" Target="../embeddings/oleObject144.bin"/><Relationship Id="rId46" Type="http://schemas.openxmlformats.org/officeDocument/2006/relationships/image" Target="../media/image149.emf"/><Relationship Id="rId47" Type="http://schemas.openxmlformats.org/officeDocument/2006/relationships/oleObject" Target="../embeddings/oleObject145.bin"/><Relationship Id="rId48" Type="http://schemas.openxmlformats.org/officeDocument/2006/relationships/image" Target="../media/image150.emf"/><Relationship Id="rId49" Type="http://schemas.openxmlformats.org/officeDocument/2006/relationships/oleObject" Target="../embeddings/oleObject146.bin"/><Relationship Id="rId60" Type="http://schemas.openxmlformats.org/officeDocument/2006/relationships/image" Target="../media/image155.emf"/><Relationship Id="rId61" Type="http://schemas.openxmlformats.org/officeDocument/2006/relationships/oleObject" Target="../embeddings/oleObject152.bin"/><Relationship Id="rId62" Type="http://schemas.openxmlformats.org/officeDocument/2006/relationships/image" Target="../media/image156.emf"/><Relationship Id="rId63" Type="http://schemas.openxmlformats.org/officeDocument/2006/relationships/oleObject" Target="../embeddings/oleObject153.bin"/><Relationship Id="rId64" Type="http://schemas.openxmlformats.org/officeDocument/2006/relationships/image" Target="../media/image157.emf"/><Relationship Id="rId65" Type="http://schemas.openxmlformats.org/officeDocument/2006/relationships/oleObject" Target="../embeddings/oleObject154.bin"/><Relationship Id="rId66" Type="http://schemas.openxmlformats.org/officeDocument/2006/relationships/image" Target="../media/image158.emf"/><Relationship Id="rId67" Type="http://schemas.openxmlformats.org/officeDocument/2006/relationships/oleObject" Target="../embeddings/oleObject155.bin"/><Relationship Id="rId68" Type="http://schemas.openxmlformats.org/officeDocument/2006/relationships/image" Target="../media/image159.emf"/><Relationship Id="rId69" Type="http://schemas.openxmlformats.org/officeDocument/2006/relationships/oleObject" Target="../embeddings/oleObject156.bin"/><Relationship Id="rId80" Type="http://schemas.openxmlformats.org/officeDocument/2006/relationships/image" Target="../media/image165.emf"/><Relationship Id="rId81" Type="http://schemas.openxmlformats.org/officeDocument/2006/relationships/oleObject" Target="../embeddings/oleObject162.bin"/><Relationship Id="rId82" Type="http://schemas.openxmlformats.org/officeDocument/2006/relationships/image" Target="../media/image166.emf"/><Relationship Id="rId83" Type="http://schemas.openxmlformats.org/officeDocument/2006/relationships/oleObject" Target="../embeddings/oleObject163.bin"/><Relationship Id="rId84" Type="http://schemas.openxmlformats.org/officeDocument/2006/relationships/image" Target="../media/image167.emf"/><Relationship Id="rId85" Type="http://schemas.openxmlformats.org/officeDocument/2006/relationships/oleObject" Target="../embeddings/oleObject164.bin"/><Relationship Id="rId86" Type="http://schemas.openxmlformats.org/officeDocument/2006/relationships/image" Target="../media/image168.emf"/><Relationship Id="rId87" Type="http://schemas.openxmlformats.org/officeDocument/2006/relationships/oleObject" Target="../embeddings/oleObject165.bin"/><Relationship Id="rId88" Type="http://schemas.openxmlformats.org/officeDocument/2006/relationships/image" Target="../media/image169.emf"/><Relationship Id="rId89" Type="http://schemas.openxmlformats.org/officeDocument/2006/relationships/oleObject" Target="../embeddings/oleObject166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2.bin"/><Relationship Id="rId12" Type="http://schemas.openxmlformats.org/officeDocument/2006/relationships/image" Target="../media/image1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172.wmf"/><Relationship Id="rId5" Type="http://schemas.openxmlformats.org/officeDocument/2006/relationships/oleObject" Target="../embeddings/oleObject169.bin"/><Relationship Id="rId6" Type="http://schemas.openxmlformats.org/officeDocument/2006/relationships/image" Target="../media/image173.wmf"/><Relationship Id="rId7" Type="http://schemas.openxmlformats.org/officeDocument/2006/relationships/oleObject" Target="../embeddings/oleObject170.bin"/><Relationship Id="rId8" Type="http://schemas.openxmlformats.org/officeDocument/2006/relationships/image" Target="../media/image174.wmf"/><Relationship Id="rId9" Type="http://schemas.openxmlformats.org/officeDocument/2006/relationships/oleObject" Target="../embeddings/oleObject171.bin"/><Relationship Id="rId10" Type="http://schemas.openxmlformats.org/officeDocument/2006/relationships/image" Target="../media/image175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7.bin"/><Relationship Id="rId12" Type="http://schemas.openxmlformats.org/officeDocument/2006/relationships/image" Target="../media/image181.emf"/><Relationship Id="rId13" Type="http://schemas.openxmlformats.org/officeDocument/2006/relationships/oleObject" Target="../embeddings/oleObject178.bin"/><Relationship Id="rId14" Type="http://schemas.openxmlformats.org/officeDocument/2006/relationships/image" Target="../media/image182.wmf"/><Relationship Id="rId15" Type="http://schemas.openxmlformats.org/officeDocument/2006/relationships/oleObject" Target="../embeddings/oleObject179.bin"/><Relationship Id="rId16" Type="http://schemas.openxmlformats.org/officeDocument/2006/relationships/image" Target="../media/image18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3.bin"/><Relationship Id="rId4" Type="http://schemas.openxmlformats.org/officeDocument/2006/relationships/image" Target="../media/image177.wmf"/><Relationship Id="rId5" Type="http://schemas.openxmlformats.org/officeDocument/2006/relationships/oleObject" Target="../embeddings/oleObject174.bin"/><Relationship Id="rId6" Type="http://schemas.openxmlformats.org/officeDocument/2006/relationships/image" Target="../media/image178.emf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179.emf"/><Relationship Id="rId9" Type="http://schemas.openxmlformats.org/officeDocument/2006/relationships/oleObject" Target="../embeddings/oleObject176.bin"/><Relationship Id="rId10" Type="http://schemas.openxmlformats.org/officeDocument/2006/relationships/image" Target="../media/image18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4" Type="http://schemas.openxmlformats.org/officeDocument/2006/relationships/image" Target="../media/image18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4" Type="http://schemas.openxmlformats.org/officeDocument/2006/relationships/image" Target="../media/image185.emf"/><Relationship Id="rId5" Type="http://schemas.openxmlformats.org/officeDocument/2006/relationships/oleObject" Target="../embeddings/oleObject182.bin"/><Relationship Id="rId6" Type="http://schemas.openxmlformats.org/officeDocument/2006/relationships/image" Target="../media/image186.wmf"/><Relationship Id="rId7" Type="http://schemas.openxmlformats.org/officeDocument/2006/relationships/oleObject" Target="../embeddings/oleObject183.bin"/><Relationship Id="rId8" Type="http://schemas.openxmlformats.org/officeDocument/2006/relationships/image" Target="../media/image187.wmf"/><Relationship Id="rId9" Type="http://schemas.openxmlformats.org/officeDocument/2006/relationships/oleObject" Target="../embeddings/oleObject184.bin"/><Relationship Id="rId10" Type="http://schemas.openxmlformats.org/officeDocument/2006/relationships/image" Target="../media/image18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8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4" Type="http://schemas.openxmlformats.org/officeDocument/2006/relationships/image" Target="../media/image190.emf"/><Relationship Id="rId5" Type="http://schemas.openxmlformats.org/officeDocument/2006/relationships/image" Target="../media/image192.jpeg"/><Relationship Id="rId6" Type="http://schemas.openxmlformats.org/officeDocument/2006/relationships/image" Target="../media/image193.jpg"/><Relationship Id="rId7" Type="http://schemas.openxmlformats.org/officeDocument/2006/relationships/oleObject" Target="../embeddings/oleObject186.bin"/><Relationship Id="rId8" Type="http://schemas.openxmlformats.org/officeDocument/2006/relationships/image" Target="../media/image19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4" Type="http://schemas.openxmlformats.org/officeDocument/2006/relationships/oleObject" Target="../embeddings/oleObject187.bin"/><Relationship Id="rId5" Type="http://schemas.openxmlformats.org/officeDocument/2006/relationships/image" Target="../media/image194.emf"/><Relationship Id="rId6" Type="http://schemas.openxmlformats.org/officeDocument/2006/relationships/oleObject" Target="../embeddings/oleObject188.bin"/><Relationship Id="rId7" Type="http://schemas.openxmlformats.org/officeDocument/2006/relationships/image" Target="../media/image103.emf"/><Relationship Id="rId8" Type="http://schemas.openxmlformats.org/officeDocument/2006/relationships/oleObject" Target="../embeddings/oleObject189.bin"/><Relationship Id="rId9" Type="http://schemas.openxmlformats.org/officeDocument/2006/relationships/image" Target="../media/image10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14" Type="http://schemas.openxmlformats.org/officeDocument/2006/relationships/comments" Target="../comments/comment1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3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4" Type="http://schemas.openxmlformats.org/officeDocument/2006/relationships/image" Target="../media/image198.emf"/><Relationship Id="rId5" Type="http://schemas.openxmlformats.org/officeDocument/2006/relationships/oleObject" Target="../embeddings/oleObject190.bin"/><Relationship Id="rId6" Type="http://schemas.openxmlformats.org/officeDocument/2006/relationships/image" Target="../media/image19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4" Type="http://schemas.openxmlformats.org/officeDocument/2006/relationships/image" Target="../media/image200.wmf"/><Relationship Id="rId5" Type="http://schemas.openxmlformats.org/officeDocument/2006/relationships/oleObject" Target="../embeddings/oleObject192.bin"/><Relationship Id="rId6" Type="http://schemas.openxmlformats.org/officeDocument/2006/relationships/image" Target="../media/image201.emf"/><Relationship Id="rId7" Type="http://schemas.openxmlformats.org/officeDocument/2006/relationships/oleObject" Target="../embeddings/oleObject193.bin"/><Relationship Id="rId8" Type="http://schemas.openxmlformats.org/officeDocument/2006/relationships/image" Target="../media/image20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4" Type="http://schemas.openxmlformats.org/officeDocument/2006/relationships/image" Target="../media/image203.wmf"/><Relationship Id="rId5" Type="http://schemas.openxmlformats.org/officeDocument/2006/relationships/oleObject" Target="../embeddings/oleObject195.bin"/><Relationship Id="rId6" Type="http://schemas.openxmlformats.org/officeDocument/2006/relationships/image" Target="../media/image204.emf"/><Relationship Id="rId7" Type="http://schemas.openxmlformats.org/officeDocument/2006/relationships/oleObject" Target="../embeddings/oleObject196.bin"/><Relationship Id="rId8" Type="http://schemas.openxmlformats.org/officeDocument/2006/relationships/image" Target="../media/image20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4" Type="http://schemas.openxmlformats.org/officeDocument/2006/relationships/image" Target="../media/image206.emf"/><Relationship Id="rId5" Type="http://schemas.openxmlformats.org/officeDocument/2006/relationships/oleObject" Target="../embeddings/oleObject198.bin"/><Relationship Id="rId6" Type="http://schemas.openxmlformats.org/officeDocument/2006/relationships/image" Target="../media/image20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4" Type="http://schemas.openxmlformats.org/officeDocument/2006/relationships/image" Target="../media/image20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4.bin"/><Relationship Id="rId12" Type="http://schemas.openxmlformats.org/officeDocument/2006/relationships/image" Target="../media/image21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51.xml"/><Relationship Id="rId3" Type="http://schemas.openxmlformats.org/officeDocument/2006/relationships/oleObject" Target="../embeddings/oleObject200.bin"/><Relationship Id="rId4" Type="http://schemas.openxmlformats.org/officeDocument/2006/relationships/image" Target="../media/image209.emf"/><Relationship Id="rId5" Type="http://schemas.openxmlformats.org/officeDocument/2006/relationships/oleObject" Target="../embeddings/oleObject201.bin"/><Relationship Id="rId6" Type="http://schemas.openxmlformats.org/officeDocument/2006/relationships/image" Target="../media/image210.emf"/><Relationship Id="rId7" Type="http://schemas.openxmlformats.org/officeDocument/2006/relationships/oleObject" Target="../embeddings/oleObject202.bin"/><Relationship Id="rId8" Type="http://schemas.openxmlformats.org/officeDocument/2006/relationships/image" Target="../media/image211.emf"/><Relationship Id="rId9" Type="http://schemas.openxmlformats.org/officeDocument/2006/relationships/oleObject" Target="../embeddings/oleObject203.bin"/><Relationship Id="rId10" Type="http://schemas.openxmlformats.org/officeDocument/2006/relationships/image" Target="../media/image2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4" Type="http://schemas.openxmlformats.org/officeDocument/2006/relationships/oleObject" Target="../embeddings/oleObject205.bin"/><Relationship Id="rId5" Type="http://schemas.openxmlformats.org/officeDocument/2006/relationships/image" Target="../media/image21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9.emf"/><Relationship Id="rId3" Type="http://schemas.openxmlformats.org/officeDocument/2006/relationships/image" Target="../media/image2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4" Type="http://schemas.openxmlformats.org/officeDocument/2006/relationships/image" Target="../media/image224.emf"/><Relationship Id="rId5" Type="http://schemas.openxmlformats.org/officeDocument/2006/relationships/oleObject" Target="../embeddings/oleObject206.bin"/><Relationship Id="rId6" Type="http://schemas.openxmlformats.org/officeDocument/2006/relationships/image" Target="../media/image221.emf"/><Relationship Id="rId7" Type="http://schemas.openxmlformats.org/officeDocument/2006/relationships/oleObject" Target="../embeddings/oleObject207.bin"/><Relationship Id="rId8" Type="http://schemas.openxmlformats.org/officeDocument/2006/relationships/image" Target="../media/image22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4" Type="http://schemas.openxmlformats.org/officeDocument/2006/relationships/image" Target="../media/image225.emf"/><Relationship Id="rId5" Type="http://schemas.openxmlformats.org/officeDocument/2006/relationships/image" Target="../media/image226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4" Type="http://schemas.openxmlformats.org/officeDocument/2006/relationships/image" Target="../media/image227.emf"/><Relationship Id="rId5" Type="http://schemas.openxmlformats.org/officeDocument/2006/relationships/oleObject" Target="../embeddings/oleObject210.bin"/><Relationship Id="rId6" Type="http://schemas.openxmlformats.org/officeDocument/2006/relationships/image" Target="../media/image2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5.bin"/><Relationship Id="rId12" Type="http://schemas.openxmlformats.org/officeDocument/2006/relationships/image" Target="../media/image181.emf"/><Relationship Id="rId13" Type="http://schemas.openxmlformats.org/officeDocument/2006/relationships/oleObject" Target="../embeddings/oleObject216.bin"/><Relationship Id="rId14" Type="http://schemas.openxmlformats.org/officeDocument/2006/relationships/image" Target="../media/image182.wmf"/><Relationship Id="rId15" Type="http://schemas.openxmlformats.org/officeDocument/2006/relationships/oleObject" Target="../embeddings/oleObject217.bin"/><Relationship Id="rId16" Type="http://schemas.openxmlformats.org/officeDocument/2006/relationships/image" Target="../media/image183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11.bin"/><Relationship Id="rId4" Type="http://schemas.openxmlformats.org/officeDocument/2006/relationships/image" Target="../media/image177.wmf"/><Relationship Id="rId5" Type="http://schemas.openxmlformats.org/officeDocument/2006/relationships/oleObject" Target="../embeddings/oleObject212.bin"/><Relationship Id="rId6" Type="http://schemas.openxmlformats.org/officeDocument/2006/relationships/image" Target="../media/image178.emf"/><Relationship Id="rId7" Type="http://schemas.openxmlformats.org/officeDocument/2006/relationships/oleObject" Target="../embeddings/oleObject213.bin"/><Relationship Id="rId8" Type="http://schemas.openxmlformats.org/officeDocument/2006/relationships/image" Target="../media/image179.emf"/><Relationship Id="rId9" Type="http://schemas.openxmlformats.org/officeDocument/2006/relationships/oleObject" Target="../embeddings/oleObject214.bin"/><Relationship Id="rId10" Type="http://schemas.openxmlformats.org/officeDocument/2006/relationships/image" Target="../media/image18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4" Type="http://schemas.openxmlformats.org/officeDocument/2006/relationships/image" Target="../media/image22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4" Type="http://schemas.openxmlformats.org/officeDocument/2006/relationships/image" Target="../media/image230.emf"/><Relationship Id="rId5" Type="http://schemas.openxmlformats.org/officeDocument/2006/relationships/oleObject" Target="../embeddings/oleObject220.bin"/><Relationship Id="rId6" Type="http://schemas.openxmlformats.org/officeDocument/2006/relationships/image" Target="../media/image231.emf"/><Relationship Id="rId7" Type="http://schemas.openxmlformats.org/officeDocument/2006/relationships/oleObject" Target="../embeddings/oleObject221.bin"/><Relationship Id="rId8" Type="http://schemas.openxmlformats.org/officeDocument/2006/relationships/image" Target="../media/image23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4" Type="http://schemas.openxmlformats.org/officeDocument/2006/relationships/image" Target="../media/image23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8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9.emf"/><Relationship Id="rId10" Type="http://schemas.openxmlformats.org/officeDocument/2006/relationships/image" Target="../media/image23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7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34.bin"/><Relationship Id="rId63" Type="http://schemas.openxmlformats.org/officeDocument/2006/relationships/oleObject" Target="../embeddings/oleObject56.bin"/><Relationship Id="rId64" Type="http://schemas.openxmlformats.org/officeDocument/2006/relationships/image" Target="../media/image62.wmf"/><Relationship Id="rId65" Type="http://schemas.openxmlformats.org/officeDocument/2006/relationships/oleObject" Target="../embeddings/oleObject57.bin"/><Relationship Id="rId66" Type="http://schemas.openxmlformats.org/officeDocument/2006/relationships/image" Target="../media/image63.wmf"/><Relationship Id="rId67" Type="http://schemas.openxmlformats.org/officeDocument/2006/relationships/oleObject" Target="../embeddings/oleObject58.bin"/><Relationship Id="rId68" Type="http://schemas.openxmlformats.org/officeDocument/2006/relationships/image" Target="../media/image64.wmf"/><Relationship Id="rId69" Type="http://schemas.openxmlformats.org/officeDocument/2006/relationships/oleObject" Target="../embeddings/oleObject59.bin"/><Relationship Id="rId50" Type="http://schemas.openxmlformats.org/officeDocument/2006/relationships/image" Target="../media/image55.wmf"/><Relationship Id="rId51" Type="http://schemas.openxmlformats.org/officeDocument/2006/relationships/oleObject" Target="../embeddings/oleObject50.bin"/><Relationship Id="rId52" Type="http://schemas.openxmlformats.org/officeDocument/2006/relationships/image" Target="../media/image56.wmf"/><Relationship Id="rId53" Type="http://schemas.openxmlformats.org/officeDocument/2006/relationships/oleObject" Target="../embeddings/oleObject51.bin"/><Relationship Id="rId54" Type="http://schemas.openxmlformats.org/officeDocument/2006/relationships/image" Target="../media/image57.wmf"/><Relationship Id="rId55" Type="http://schemas.openxmlformats.org/officeDocument/2006/relationships/oleObject" Target="../embeddings/oleObject52.bin"/><Relationship Id="rId56" Type="http://schemas.openxmlformats.org/officeDocument/2006/relationships/image" Target="../media/image58.wmf"/><Relationship Id="rId57" Type="http://schemas.openxmlformats.org/officeDocument/2006/relationships/oleObject" Target="../embeddings/oleObject53.bin"/><Relationship Id="rId58" Type="http://schemas.openxmlformats.org/officeDocument/2006/relationships/image" Target="../media/image59.wmf"/><Relationship Id="rId59" Type="http://schemas.openxmlformats.org/officeDocument/2006/relationships/oleObject" Target="../embeddings/oleObject54.bin"/><Relationship Id="rId40" Type="http://schemas.openxmlformats.org/officeDocument/2006/relationships/image" Target="../media/image50.wmf"/><Relationship Id="rId41" Type="http://schemas.openxmlformats.org/officeDocument/2006/relationships/oleObject" Target="../embeddings/oleObject45.bin"/><Relationship Id="rId42" Type="http://schemas.openxmlformats.org/officeDocument/2006/relationships/image" Target="../media/image51.wmf"/><Relationship Id="rId43" Type="http://schemas.openxmlformats.org/officeDocument/2006/relationships/oleObject" Target="../embeddings/oleObject46.bin"/><Relationship Id="rId44" Type="http://schemas.openxmlformats.org/officeDocument/2006/relationships/image" Target="../media/image52.wmf"/><Relationship Id="rId45" Type="http://schemas.openxmlformats.org/officeDocument/2006/relationships/oleObject" Target="../embeddings/oleObject47.bin"/><Relationship Id="rId46" Type="http://schemas.openxmlformats.org/officeDocument/2006/relationships/image" Target="../media/image53.wmf"/><Relationship Id="rId47" Type="http://schemas.openxmlformats.org/officeDocument/2006/relationships/oleObject" Target="../embeddings/oleObject48.bin"/><Relationship Id="rId48" Type="http://schemas.openxmlformats.org/officeDocument/2006/relationships/image" Target="../media/image54.wmf"/><Relationship Id="rId49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5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30" Type="http://schemas.openxmlformats.org/officeDocument/2006/relationships/image" Target="../media/image45.wmf"/><Relationship Id="rId31" Type="http://schemas.openxmlformats.org/officeDocument/2006/relationships/oleObject" Target="../embeddings/oleObject40.bin"/><Relationship Id="rId32" Type="http://schemas.openxmlformats.org/officeDocument/2006/relationships/image" Target="../media/image46.wmf"/><Relationship Id="rId33" Type="http://schemas.openxmlformats.org/officeDocument/2006/relationships/oleObject" Target="../embeddings/oleObject41.bin"/><Relationship Id="rId34" Type="http://schemas.openxmlformats.org/officeDocument/2006/relationships/image" Target="../media/image47.wmf"/><Relationship Id="rId35" Type="http://schemas.openxmlformats.org/officeDocument/2006/relationships/oleObject" Target="../embeddings/oleObject42.bin"/><Relationship Id="rId36" Type="http://schemas.openxmlformats.org/officeDocument/2006/relationships/image" Target="../media/image48.wmf"/><Relationship Id="rId37" Type="http://schemas.openxmlformats.org/officeDocument/2006/relationships/oleObject" Target="../embeddings/oleObject43.bin"/><Relationship Id="rId38" Type="http://schemas.openxmlformats.org/officeDocument/2006/relationships/image" Target="../media/image49.wmf"/><Relationship Id="rId39" Type="http://schemas.openxmlformats.org/officeDocument/2006/relationships/oleObject" Target="../embeddings/oleObject44.bin"/><Relationship Id="rId80" Type="http://schemas.openxmlformats.org/officeDocument/2006/relationships/image" Target="../media/image70.wmf"/><Relationship Id="rId81" Type="http://schemas.openxmlformats.org/officeDocument/2006/relationships/oleObject" Target="../embeddings/oleObject65.bin"/><Relationship Id="rId82" Type="http://schemas.openxmlformats.org/officeDocument/2006/relationships/image" Target="../media/image71.wmf"/><Relationship Id="rId83" Type="http://schemas.openxmlformats.org/officeDocument/2006/relationships/oleObject" Target="../embeddings/oleObject66.bin"/><Relationship Id="rId84" Type="http://schemas.openxmlformats.org/officeDocument/2006/relationships/image" Target="../media/image72.wmf"/><Relationship Id="rId70" Type="http://schemas.openxmlformats.org/officeDocument/2006/relationships/image" Target="../media/image65.wmf"/><Relationship Id="rId71" Type="http://schemas.openxmlformats.org/officeDocument/2006/relationships/oleObject" Target="../embeddings/oleObject60.bin"/><Relationship Id="rId72" Type="http://schemas.openxmlformats.org/officeDocument/2006/relationships/image" Target="../media/image66.wmf"/><Relationship Id="rId20" Type="http://schemas.openxmlformats.org/officeDocument/2006/relationships/image" Target="../media/image40.wmf"/><Relationship Id="rId21" Type="http://schemas.openxmlformats.org/officeDocument/2006/relationships/oleObject" Target="../embeddings/oleObject35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36.bin"/><Relationship Id="rId24" Type="http://schemas.openxmlformats.org/officeDocument/2006/relationships/image" Target="../media/image42.wmf"/><Relationship Id="rId25" Type="http://schemas.openxmlformats.org/officeDocument/2006/relationships/oleObject" Target="../embeddings/oleObject37.bin"/><Relationship Id="rId26" Type="http://schemas.openxmlformats.org/officeDocument/2006/relationships/image" Target="../media/image43.wmf"/><Relationship Id="rId27" Type="http://schemas.openxmlformats.org/officeDocument/2006/relationships/oleObject" Target="../embeddings/oleObject38.bin"/><Relationship Id="rId28" Type="http://schemas.openxmlformats.org/officeDocument/2006/relationships/image" Target="../media/image44.wmf"/><Relationship Id="rId29" Type="http://schemas.openxmlformats.org/officeDocument/2006/relationships/oleObject" Target="../embeddings/oleObject39.bin"/><Relationship Id="rId73" Type="http://schemas.openxmlformats.org/officeDocument/2006/relationships/oleObject" Target="../embeddings/oleObject61.bin"/><Relationship Id="rId74" Type="http://schemas.openxmlformats.org/officeDocument/2006/relationships/image" Target="../media/image67.wmf"/><Relationship Id="rId75" Type="http://schemas.openxmlformats.org/officeDocument/2006/relationships/oleObject" Target="../embeddings/oleObject62.bin"/><Relationship Id="rId76" Type="http://schemas.openxmlformats.org/officeDocument/2006/relationships/image" Target="../media/image68.wmf"/><Relationship Id="rId77" Type="http://schemas.openxmlformats.org/officeDocument/2006/relationships/oleObject" Target="../embeddings/oleObject63.bin"/><Relationship Id="rId78" Type="http://schemas.openxmlformats.org/officeDocument/2006/relationships/image" Target="../media/image69.wmf"/><Relationship Id="rId79" Type="http://schemas.openxmlformats.org/officeDocument/2006/relationships/oleObject" Target="../embeddings/oleObject64.bin"/><Relationship Id="rId60" Type="http://schemas.openxmlformats.org/officeDocument/2006/relationships/image" Target="../media/image60.wmf"/><Relationship Id="rId61" Type="http://schemas.openxmlformats.org/officeDocument/2006/relationships/oleObject" Target="../embeddings/oleObject55.bin"/><Relationship Id="rId62" Type="http://schemas.openxmlformats.org/officeDocument/2006/relationships/image" Target="../media/image61.w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3.wmf"/><Relationship Id="rId20" Type="http://schemas.openxmlformats.org/officeDocument/2006/relationships/image" Target="../media/image81.emf"/><Relationship Id="rId21" Type="http://schemas.openxmlformats.org/officeDocument/2006/relationships/oleObject" Target="../embeddings/oleObject76.bin"/><Relationship Id="rId22" Type="http://schemas.openxmlformats.org/officeDocument/2006/relationships/image" Target="../media/image82.emf"/><Relationship Id="rId23" Type="http://schemas.openxmlformats.org/officeDocument/2006/relationships/oleObject" Target="../embeddings/oleObject77.bin"/><Relationship Id="rId24" Type="http://schemas.openxmlformats.org/officeDocument/2006/relationships/image" Target="../media/image71.wmf"/><Relationship Id="rId25" Type="http://schemas.openxmlformats.org/officeDocument/2006/relationships/oleObject" Target="../embeddings/oleObject78.bin"/><Relationship Id="rId26" Type="http://schemas.openxmlformats.org/officeDocument/2006/relationships/image" Target="../media/image83.emf"/><Relationship Id="rId27" Type="http://schemas.openxmlformats.org/officeDocument/2006/relationships/oleObject" Target="../embeddings/oleObject79.bin"/><Relationship Id="rId28" Type="http://schemas.openxmlformats.org/officeDocument/2006/relationships/image" Target="../media/image84.e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7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8.bin"/><Relationship Id="rId30" Type="http://schemas.openxmlformats.org/officeDocument/2006/relationships/image" Target="../media/image85.emf"/><Relationship Id="rId31" Type="http://schemas.openxmlformats.org/officeDocument/2006/relationships/oleObject" Target="../embeddings/oleObject81.bin"/><Relationship Id="rId32" Type="http://schemas.openxmlformats.org/officeDocument/2006/relationships/image" Target="../media/image86.emf"/><Relationship Id="rId9" Type="http://schemas.openxmlformats.org/officeDocument/2006/relationships/oleObject" Target="../embeddings/oleObject70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5.emf"/><Relationship Id="rId33" Type="http://schemas.openxmlformats.org/officeDocument/2006/relationships/oleObject" Target="../embeddings/oleObject82.bin"/><Relationship Id="rId34" Type="http://schemas.openxmlformats.org/officeDocument/2006/relationships/image" Target="../media/image87.emf"/><Relationship Id="rId35" Type="http://schemas.openxmlformats.org/officeDocument/2006/relationships/oleObject" Target="../embeddings/oleObject83.bin"/><Relationship Id="rId36" Type="http://schemas.openxmlformats.org/officeDocument/2006/relationships/image" Target="../media/image88.emf"/><Relationship Id="rId10" Type="http://schemas.openxmlformats.org/officeDocument/2006/relationships/image" Target="../media/image76.e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72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80.emf"/><Relationship Id="rId19" Type="http://schemas.openxmlformats.org/officeDocument/2006/relationships/oleObject" Target="../embeddings/oleObject75.bin"/><Relationship Id="rId37" Type="http://schemas.openxmlformats.org/officeDocument/2006/relationships/oleObject" Target="../embeddings/oleObject84.bin"/><Relationship Id="rId38" Type="http://schemas.openxmlformats.org/officeDocument/2006/relationships/image" Target="../media/image89.emf"/><Relationship Id="rId39" Type="http://schemas.openxmlformats.org/officeDocument/2006/relationships/oleObject" Target="../embeddings/oleObject85.bin"/><Relationship Id="rId40" Type="http://schemas.openxmlformats.org/officeDocument/2006/relationships/image" Target="../media/image90.emf"/><Relationship Id="rId41" Type="http://schemas.openxmlformats.org/officeDocument/2006/relationships/oleObject" Target="../embeddings/oleObject86.bin"/><Relationship Id="rId42" Type="http://schemas.openxmlformats.org/officeDocument/2006/relationships/image" Target="../media/image91.emf"/><Relationship Id="rId43" Type="http://schemas.openxmlformats.org/officeDocument/2006/relationships/oleObject" Target="../embeddings/oleObject87.bin"/><Relationship Id="rId44" Type="http://schemas.openxmlformats.org/officeDocument/2006/relationships/image" Target="../media/image92.emf"/><Relationship Id="rId45" Type="http://schemas.openxmlformats.org/officeDocument/2006/relationships/oleObject" Target="../embeddings/oleObject8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102.emf"/><Relationship Id="rId10" Type="http://schemas.openxmlformats.org/officeDocument/2006/relationships/image" Target="../media/image97.e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8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9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100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101.e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9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10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0" y="76200"/>
            <a:ext cx="92964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FFC000"/>
                </a:solidFill>
              </a:rPr>
              <a:t>Sea </a:t>
            </a:r>
            <a:r>
              <a:rPr lang="en-US" sz="3200" dirty="0" err="1" smtClean="0">
                <a:solidFill>
                  <a:srgbClr val="FFC000"/>
                </a:solidFill>
              </a:rPr>
              <a:t>Partons</a:t>
            </a:r>
            <a:r>
              <a:rPr lang="en-US" sz="3200" dirty="0" smtClean="0">
                <a:solidFill>
                  <a:srgbClr val="FFC000"/>
                </a:solidFill>
              </a:rPr>
              <a:t> from </a:t>
            </a:r>
            <a:r>
              <a:rPr lang="en-US" sz="3200" dirty="0" err="1" smtClean="0">
                <a:solidFill>
                  <a:srgbClr val="FFC000"/>
                </a:solidFill>
              </a:rPr>
              <a:t>Eucliean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Hadronic</a:t>
            </a:r>
            <a:r>
              <a:rPr lang="en-US" sz="3200" dirty="0" smtClean="0">
                <a:solidFill>
                  <a:srgbClr val="FFC000"/>
                </a:solidFill>
              </a:rPr>
              <a:t> Tensor 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304800" y="3733800"/>
            <a:ext cx="419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b="1" dirty="0" smtClean="0">
                <a:solidFill>
                  <a:srgbClr val="FF3300"/>
                </a:solidFill>
                <a:latin typeface="MS Mincho" pitchFamily="49" charset="-128"/>
                <a:ea typeface="MS Mincho" pitchFamily="49" charset="-128"/>
              </a:rPr>
              <a:t>  </a:t>
            </a:r>
            <a:endParaRPr lang="en-US" sz="1800" dirty="0" smtClean="0">
              <a:solidFill>
                <a:srgbClr val="FFCC00"/>
              </a:solidFill>
            </a:endParaRP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5105400" y="6211669"/>
            <a:ext cx="3657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B300">
                    <a:lumMod val="60000"/>
                    <a:lumOff val="40000"/>
                  </a:srgbClr>
                </a:solidFill>
              </a:rPr>
              <a:t>INT Workshop on Flavor Structure of Nucleon Sea, Oct. 2 - 13,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2999"/>
            <a:ext cx="2438400" cy="1744979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76252"/>
              </p:ext>
            </p:extLst>
          </p:nvPr>
        </p:nvGraphicFramePr>
        <p:xfrm>
          <a:off x="533400" y="4191000"/>
          <a:ext cx="31146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34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191000"/>
                        <a:ext cx="311467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82296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 smtClean="0">
                <a:ea typeface="新細明體" pitchFamily="18" charset="-120"/>
              </a:rPr>
              <a:t> Path-integral Formulation of </a:t>
            </a:r>
            <a:r>
              <a:rPr lang="en-US" altLang="zh-TW" dirty="0" err="1" smtClean="0">
                <a:ea typeface="新細明體" pitchFamily="18" charset="-120"/>
              </a:rPr>
              <a:t>Hadronic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Tensor in </a:t>
            </a:r>
            <a:r>
              <a:rPr lang="en-US" altLang="zh-TW" dirty="0" smtClean="0">
                <a:ea typeface="新細明體" pitchFamily="18" charset="-120"/>
              </a:rPr>
              <a:t>DIS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Parton Degrees of Freedom </a:t>
            </a:r>
            <a:endParaRPr lang="en-US" altLang="zh-TW" dirty="0" smtClean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Short Distance Taylor expansion (OPE)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Evolution of Connected Sea </a:t>
            </a:r>
            <a:r>
              <a:rPr lang="en-US" altLang="zh-TW" dirty="0" err="1" smtClean="0">
                <a:ea typeface="新細明體" pitchFamily="18" charset="-120"/>
              </a:rPr>
              <a:t>Partons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Numerical Challenges and Preliminary </a:t>
            </a:r>
            <a:r>
              <a:rPr lang="en-US" altLang="zh-TW" dirty="0">
                <a:ea typeface="新細明體" pitchFamily="18" charset="-120"/>
              </a:rPr>
              <a:t>R</a:t>
            </a:r>
            <a:r>
              <a:rPr lang="en-US" altLang="zh-TW" dirty="0" smtClean="0">
                <a:ea typeface="新細明體" pitchFamily="18" charset="-120"/>
              </a:rPr>
              <a:t>esults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</a:pP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3962400"/>
            <a:ext cx="33528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04800"/>
            <a:ext cx="8382000" cy="6400800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Euclidean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path-integral</a:t>
            </a: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>
                <a:ea typeface="新細明體" pitchFamily="18" charset="-120"/>
              </a:rPr>
              <a:t>Consider </a:t>
            </a: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>
                <a:ea typeface="新細明體" pitchFamily="18" charset="-120"/>
              </a:rPr>
              <a:t>Short-distance expansion (                                             )</a:t>
            </a:r>
          </a:p>
          <a:p>
            <a:pPr lvl="1">
              <a:buFont typeface="Tahoma" pitchFamily="34" charset="0"/>
              <a:buNone/>
            </a:pPr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 smtClean="0">
                <a:ea typeface="新細明體" pitchFamily="18" charset="-120"/>
              </a:rPr>
              <a:t>Inverse Laplace </a:t>
            </a:r>
            <a:r>
              <a:rPr lang="en-US" altLang="zh-TW" sz="1800" dirty="0">
                <a:ea typeface="新細明體" pitchFamily="18" charset="-120"/>
              </a:rPr>
              <a:t>transform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</a:t>
            </a:r>
          </a:p>
        </p:txBody>
      </p:sp>
      <p:grpSp>
        <p:nvGrpSpPr>
          <p:cNvPr id="688162" name="Group 34"/>
          <p:cNvGrpSpPr>
            <a:grpSpLocks/>
          </p:cNvGrpSpPr>
          <p:nvPr/>
        </p:nvGrpSpPr>
        <p:grpSpPr bwMode="auto">
          <a:xfrm>
            <a:off x="5397501" y="315913"/>
            <a:ext cx="2965450" cy="1436688"/>
            <a:chOff x="3400" y="199"/>
            <a:chExt cx="1868" cy="905"/>
          </a:xfrm>
        </p:grpSpPr>
        <p:graphicFrame>
          <p:nvGraphicFramePr>
            <p:cNvPr id="6881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267077"/>
                </p:ext>
              </p:extLst>
            </p:nvPr>
          </p:nvGraphicFramePr>
          <p:xfrm>
            <a:off x="4608" y="199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3" name="Equation" r:id="rId3" imgW="139700" imgH="203200" progId="Equation.DSMT4">
                    <p:embed/>
                  </p:oleObj>
                </mc:Choice>
                <mc:Fallback>
                  <p:oleObj name="Equation" r:id="rId3" imgW="1397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99"/>
                          <a:ext cx="155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132" name="Line 4"/>
            <p:cNvSpPr>
              <a:spLocks noChangeShapeType="1"/>
            </p:cNvSpPr>
            <p:nvPr/>
          </p:nvSpPr>
          <p:spPr bwMode="auto">
            <a:xfrm flipV="1">
              <a:off x="3600" y="480"/>
              <a:ext cx="48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3" name="Line 5"/>
            <p:cNvSpPr>
              <a:spLocks noChangeShapeType="1"/>
            </p:cNvSpPr>
            <p:nvPr/>
          </p:nvSpPr>
          <p:spPr bwMode="auto">
            <a:xfrm>
              <a:off x="4080" y="480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4" name="Line 6"/>
            <p:cNvSpPr>
              <a:spLocks noChangeShapeType="1"/>
            </p:cNvSpPr>
            <p:nvPr/>
          </p:nvSpPr>
          <p:spPr bwMode="auto">
            <a:xfrm>
              <a:off x="4560" y="480"/>
              <a:ext cx="48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5" name="Line 7"/>
            <p:cNvSpPr>
              <a:spLocks noChangeShapeType="1"/>
            </p:cNvSpPr>
            <p:nvPr/>
          </p:nvSpPr>
          <p:spPr bwMode="auto">
            <a:xfrm>
              <a:off x="3792" y="1104"/>
              <a:ext cx="105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8813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366525"/>
                </p:ext>
              </p:extLst>
            </p:nvPr>
          </p:nvGraphicFramePr>
          <p:xfrm>
            <a:off x="3738" y="199"/>
            <a:ext cx="39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4" name="Equation" r:id="rId5" imgW="368300" imgH="203200" progId="Equation.DSMT4">
                    <p:embed/>
                  </p:oleObj>
                </mc:Choice>
                <mc:Fallback>
                  <p:oleObj name="Equation" r:id="rId5" imgW="368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" y="199"/>
                          <a:ext cx="397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871086"/>
                </p:ext>
              </p:extLst>
            </p:nvPr>
          </p:nvGraphicFramePr>
          <p:xfrm>
            <a:off x="3400" y="833"/>
            <a:ext cx="176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5" name="Equation" r:id="rId7" imgW="127000" imgH="152400" progId="Equation.DSMT4">
                    <p:embed/>
                  </p:oleObj>
                </mc:Choice>
                <mc:Fallback>
                  <p:oleObj name="Equation" r:id="rId7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" y="833"/>
                          <a:ext cx="176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408994"/>
                </p:ext>
              </p:extLst>
            </p:nvPr>
          </p:nvGraphicFramePr>
          <p:xfrm>
            <a:off x="5076" y="82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6" name="Equation" r:id="rId9" imgW="101600" imgH="139700" progId="Equation.DSMT4">
                    <p:embed/>
                  </p:oleObj>
                </mc:Choice>
                <mc:Fallback>
                  <p:oleObj name="Equation" r:id="rId9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" y="828"/>
                          <a:ext cx="19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146283"/>
                </p:ext>
              </p:extLst>
            </p:nvPr>
          </p:nvGraphicFramePr>
          <p:xfrm>
            <a:off x="3974" y="37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7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374"/>
                          <a:ext cx="212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880583"/>
                </p:ext>
              </p:extLst>
            </p:nvPr>
          </p:nvGraphicFramePr>
          <p:xfrm>
            <a:off x="4454" y="37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8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" y="374"/>
                          <a:ext cx="212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149" name="Line 21"/>
            <p:cNvSpPr>
              <a:spLocks noChangeShapeType="1"/>
            </p:cNvSpPr>
            <p:nvPr/>
          </p:nvSpPr>
          <p:spPr bwMode="auto">
            <a:xfrm>
              <a:off x="4272" y="480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50" name="Line 22"/>
            <p:cNvSpPr>
              <a:spLocks noChangeShapeType="1"/>
            </p:cNvSpPr>
            <p:nvPr/>
          </p:nvSpPr>
          <p:spPr bwMode="auto">
            <a:xfrm flipV="1">
              <a:off x="3792" y="720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51" name="Line 23"/>
            <p:cNvSpPr>
              <a:spLocks noChangeShapeType="1"/>
            </p:cNvSpPr>
            <p:nvPr/>
          </p:nvSpPr>
          <p:spPr bwMode="auto">
            <a:xfrm>
              <a:off x="4800" y="720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8815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737882"/>
                </p:ext>
              </p:extLst>
            </p:nvPr>
          </p:nvGraphicFramePr>
          <p:xfrm>
            <a:off x="4039" y="494"/>
            <a:ext cx="19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59" name="Equation" r:id="rId15" imgW="177800" imgH="215900" progId="Equation.DSMT4">
                    <p:embed/>
                  </p:oleObj>
                </mc:Choice>
                <mc:Fallback>
                  <p:oleObj name="Equation" r:id="rId15" imgW="1778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494"/>
                          <a:ext cx="19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5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344688"/>
                </p:ext>
              </p:extLst>
            </p:nvPr>
          </p:nvGraphicFramePr>
          <p:xfrm>
            <a:off x="4457" y="480"/>
            <a:ext cx="22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60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" y="480"/>
                          <a:ext cx="220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18401"/>
              </p:ext>
            </p:extLst>
          </p:nvPr>
        </p:nvGraphicFramePr>
        <p:xfrm>
          <a:off x="1066800" y="1447800"/>
          <a:ext cx="65738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61" name="Equation" r:id="rId19" imgW="3848100" imgH="635000" progId="Equation.DSMT4">
                  <p:embed/>
                </p:oleObj>
              </mc:Choice>
              <mc:Fallback>
                <p:oleObj name="Equation" r:id="rId19" imgW="3848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573838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0202"/>
              </p:ext>
            </p:extLst>
          </p:nvPr>
        </p:nvGraphicFramePr>
        <p:xfrm>
          <a:off x="4308475" y="2819400"/>
          <a:ext cx="3189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62" name="Equation" r:id="rId21" imgW="1701800" imgH="203200" progId="Equation.DSMT4">
                  <p:embed/>
                </p:oleObj>
              </mc:Choice>
              <mc:Fallback>
                <p:oleObj name="Equation" r:id="rId21" imgW="170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819400"/>
                        <a:ext cx="31892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2803"/>
              </p:ext>
            </p:extLst>
          </p:nvPr>
        </p:nvGraphicFramePr>
        <p:xfrm>
          <a:off x="1444625" y="3365500"/>
          <a:ext cx="534193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63" name="Equation" r:id="rId23" imgW="2527300" imgH="673100" progId="Equation.DSMT4">
                  <p:embed/>
                </p:oleObj>
              </mc:Choice>
              <mc:Fallback>
                <p:oleObj name="Equation" r:id="rId23" imgW="25273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365500"/>
                        <a:ext cx="5341938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79426"/>
              </p:ext>
            </p:extLst>
          </p:nvPr>
        </p:nvGraphicFramePr>
        <p:xfrm>
          <a:off x="728663" y="5334000"/>
          <a:ext cx="83708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64" name="Equation" r:id="rId25" imgW="4813300" imgH="457200" progId="Equation.DSMT4">
                  <p:embed/>
                </p:oleObj>
              </mc:Choice>
              <mc:Fallback>
                <p:oleObj name="Equation" r:id="rId25" imgW="4813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334000"/>
                        <a:ext cx="83708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59" name="Line 31"/>
          <p:cNvSpPr>
            <a:spLocks noChangeShapeType="1"/>
          </p:cNvSpPr>
          <p:nvPr/>
        </p:nvSpPr>
        <p:spPr bwMode="auto">
          <a:xfrm flipH="1">
            <a:off x="5791200" y="3429000"/>
            <a:ext cx="228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60" name="Line 32"/>
          <p:cNvSpPr>
            <a:spLocks noChangeShapeType="1"/>
          </p:cNvSpPr>
          <p:nvPr/>
        </p:nvSpPr>
        <p:spPr bwMode="auto">
          <a:xfrm flipH="1">
            <a:off x="4572000" y="5486400"/>
            <a:ext cx="1524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61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"/>
            <a:ext cx="8686800" cy="6705600"/>
          </a:xfrm>
        </p:spPr>
        <p:txBody>
          <a:bodyPr/>
          <a:lstStyle/>
          <a:p>
            <a:r>
              <a:rPr lang="en-US" altLang="zh-TW" sz="2000">
                <a:ea typeface="新細明體" pitchFamily="18" charset="-120"/>
              </a:rPr>
              <a:t>Dispersion relation</a:t>
            </a: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r>
              <a:rPr lang="en-US" altLang="zh-TW" sz="2000">
                <a:ea typeface="新細明體" pitchFamily="18" charset="-120"/>
              </a:rPr>
              <a:t>Expansion about the unphysical region (                   )</a:t>
            </a: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>
                <a:ea typeface="新細明體" pitchFamily="18" charset="-120"/>
              </a:rPr>
              <a:t>                 even + odd n terms</a:t>
            </a: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000">
                <a:ea typeface="新細明體" pitchFamily="18" charset="-120"/>
              </a:rPr>
              <a:t>	</a:t>
            </a:r>
          </a:p>
        </p:txBody>
      </p:sp>
      <p:graphicFrame>
        <p:nvGraphicFramePr>
          <p:cNvPr id="69120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39647784"/>
              </p:ext>
            </p:extLst>
          </p:nvPr>
        </p:nvGraphicFramePr>
        <p:xfrm>
          <a:off x="1684338" y="533400"/>
          <a:ext cx="50117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1" name="Equation" r:id="rId3" imgW="3492500" imgH="1168400" progId="Equation.DSMT4">
                  <p:embed/>
                </p:oleObj>
              </mc:Choice>
              <mc:Fallback>
                <p:oleObj name="Equation" r:id="rId3" imgW="34925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33400"/>
                        <a:ext cx="501173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7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99155795"/>
              </p:ext>
            </p:extLst>
          </p:nvPr>
        </p:nvGraphicFramePr>
        <p:xfrm>
          <a:off x="838200" y="2217738"/>
          <a:ext cx="77724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2" name="Equation" r:id="rId5" imgW="4038600" imgH="228600" progId="Equation.DSMT4">
                  <p:embed/>
                </p:oleObj>
              </mc:Choice>
              <mc:Fallback>
                <p:oleObj name="Equation" r:id="rId5" imgW="403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17738"/>
                        <a:ext cx="77724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89825"/>
              </p:ext>
            </p:extLst>
          </p:nvPr>
        </p:nvGraphicFramePr>
        <p:xfrm>
          <a:off x="5257800" y="2743200"/>
          <a:ext cx="1447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3" name="Equation" r:id="rId7" imgW="850900" imgH="228600" progId="Equation.DSMT4">
                  <p:embed/>
                </p:oleObj>
              </mc:Choice>
              <mc:Fallback>
                <p:oleObj name="Equation" r:id="rId7" imgW="850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43200"/>
                        <a:ext cx="1447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567978"/>
              </p:ext>
            </p:extLst>
          </p:nvPr>
        </p:nvGraphicFramePr>
        <p:xfrm>
          <a:off x="835025" y="3132138"/>
          <a:ext cx="69580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4" name="Equation" r:id="rId9" imgW="4800600" imgH="469900" progId="Equation.DSMT4">
                  <p:embed/>
                </p:oleObj>
              </mc:Choice>
              <mc:Fallback>
                <p:oleObj name="Equation" r:id="rId9" imgW="480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132138"/>
                        <a:ext cx="695801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9243"/>
              </p:ext>
            </p:extLst>
          </p:nvPr>
        </p:nvGraphicFramePr>
        <p:xfrm>
          <a:off x="698500" y="4191000"/>
          <a:ext cx="8874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5" name="Equation" r:id="rId11" imgW="431800" imgH="254000" progId="Equation.DSMT4">
                  <p:embed/>
                </p:oleObj>
              </mc:Choice>
              <mc:Fallback>
                <p:oleObj name="Equation" r:id="rId11" imgW="431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91000"/>
                        <a:ext cx="88741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57319"/>
              </p:ext>
            </p:extLst>
          </p:nvPr>
        </p:nvGraphicFramePr>
        <p:xfrm>
          <a:off x="2568575" y="4278313"/>
          <a:ext cx="6550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6" name="Equation" r:id="rId13" imgW="3784600" imgH="292100" progId="Equation.DSMT4">
                  <p:embed/>
                </p:oleObj>
              </mc:Choice>
              <mc:Fallback>
                <p:oleObj name="Equation" r:id="rId13" imgW="3784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278313"/>
                        <a:ext cx="65500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14" name="Line 14"/>
          <p:cNvSpPr>
            <a:spLocks noChangeShapeType="1"/>
          </p:cNvSpPr>
          <p:nvPr/>
        </p:nvSpPr>
        <p:spPr bwMode="auto">
          <a:xfrm flipH="1">
            <a:off x="4267200" y="1295400"/>
            <a:ext cx="762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>
            <a:off x="4648200" y="1295400"/>
            <a:ext cx="762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68300" y="4724401"/>
            <a:ext cx="3228975" cy="1947863"/>
            <a:chOff x="376" y="2976"/>
            <a:chExt cx="2034" cy="1227"/>
          </a:xfrm>
        </p:grpSpPr>
        <p:graphicFrame>
          <p:nvGraphicFramePr>
            <p:cNvPr id="69123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79141"/>
                </p:ext>
              </p:extLst>
            </p:nvPr>
          </p:nvGraphicFramePr>
          <p:xfrm>
            <a:off x="1544" y="2976"/>
            <a:ext cx="27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587" name="Equation" r:id="rId15" imgW="203200" imgH="254000" progId="Equation.DSMT4">
                    <p:embed/>
                  </p:oleObj>
                </mc:Choice>
                <mc:Fallback>
                  <p:oleObj name="Equation" r:id="rId15" imgW="203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" y="2976"/>
                          <a:ext cx="271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76" y="3024"/>
              <a:ext cx="2034" cy="1179"/>
              <a:chOff x="376" y="3024"/>
              <a:chExt cx="2034" cy="1179"/>
            </a:xfrm>
          </p:grpSpPr>
          <p:graphicFrame>
            <p:nvGraphicFramePr>
              <p:cNvPr id="691217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9695495"/>
                  </p:ext>
                </p:extLst>
              </p:nvPr>
            </p:nvGraphicFramePr>
            <p:xfrm>
              <a:off x="376" y="4001"/>
              <a:ext cx="169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588" name="Equation" r:id="rId17" imgW="127000" imgH="152400" progId="Equation.DSMT4">
                      <p:embed/>
                    </p:oleObj>
                  </mc:Choice>
                  <mc:Fallback>
                    <p:oleObj name="Equation" r:id="rId17" imgW="127000" imgH="152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" y="4001"/>
                            <a:ext cx="169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1218" name="AutoShape 18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228" cy="46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19" name="AutoShape 19"/>
              <p:cNvSpPr>
                <a:spLocks noChangeArrowheads="1"/>
              </p:cNvSpPr>
              <p:nvPr/>
            </p:nvSpPr>
            <p:spPr bwMode="auto">
              <a:xfrm>
                <a:off x="1953" y="3640"/>
                <a:ext cx="457" cy="19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1" name="Line 21"/>
              <p:cNvSpPr>
                <a:spLocks noChangeShapeType="1"/>
              </p:cNvSpPr>
              <p:nvPr/>
            </p:nvSpPr>
            <p:spPr bwMode="auto">
              <a:xfrm>
                <a:off x="624" y="3744"/>
                <a:ext cx="133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2" name="Freeform 22"/>
              <p:cNvSpPr>
                <a:spLocks/>
              </p:cNvSpPr>
              <p:nvPr/>
            </p:nvSpPr>
            <p:spPr bwMode="auto">
              <a:xfrm>
                <a:off x="584" y="3833"/>
                <a:ext cx="1522" cy="19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4" name="Line 24"/>
              <p:cNvSpPr>
                <a:spLocks noChangeShapeType="1"/>
              </p:cNvSpPr>
              <p:nvPr/>
            </p:nvSpPr>
            <p:spPr bwMode="auto">
              <a:xfrm>
                <a:off x="1345" y="3737"/>
                <a:ext cx="3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5" name="Line 25"/>
              <p:cNvSpPr>
                <a:spLocks noChangeShapeType="1"/>
              </p:cNvSpPr>
              <p:nvPr/>
            </p:nvSpPr>
            <p:spPr bwMode="auto">
              <a:xfrm flipV="1">
                <a:off x="1269" y="4045"/>
                <a:ext cx="11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6" name="Line 26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108" cy="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1228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7483295"/>
                  </p:ext>
                </p:extLst>
              </p:nvPr>
            </p:nvGraphicFramePr>
            <p:xfrm>
              <a:off x="2100" y="3900"/>
              <a:ext cx="19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589" name="Equation" r:id="rId19" imgW="101600" imgH="139700" progId="Equation.DSMT4">
                      <p:embed/>
                    </p:oleObj>
                  </mc:Choice>
                  <mc:Fallback>
                    <p:oleObj name="Equation" r:id="rId19" imgW="1016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0" y="3900"/>
                            <a:ext cx="19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1234" name="Line 34"/>
              <p:cNvSpPr>
                <a:spLocks noChangeShapeType="1"/>
              </p:cNvSpPr>
              <p:nvPr/>
            </p:nvSpPr>
            <p:spPr bwMode="auto">
              <a:xfrm flipV="1">
                <a:off x="624" y="3120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6" name="Line 36"/>
              <p:cNvSpPr>
                <a:spLocks noChangeShapeType="1"/>
              </p:cNvSpPr>
              <p:nvPr/>
            </p:nvSpPr>
            <p:spPr bwMode="auto">
              <a:xfrm flipV="1">
                <a:off x="912" y="3360"/>
                <a:ext cx="96" cy="8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7" name="Line 37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624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8" name="AutoShape 38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92" cy="192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1240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2496260"/>
                  </p:ext>
                </p:extLst>
              </p:nvPr>
            </p:nvGraphicFramePr>
            <p:xfrm>
              <a:off x="1296" y="3178"/>
              <a:ext cx="217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590" name="Equation" r:id="rId21" imgW="139700" imgH="203200" progId="Equation.DSMT4">
                      <p:embed/>
                    </p:oleObj>
                  </mc:Choice>
                  <mc:Fallback>
                    <p:oleObj name="Equation" r:id="rId21" imgW="1397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3178"/>
                            <a:ext cx="217" cy="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91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4997"/>
              </p:ext>
            </p:extLst>
          </p:nvPr>
        </p:nvGraphicFramePr>
        <p:xfrm>
          <a:off x="4062413" y="5181600"/>
          <a:ext cx="49053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91" name="Equation" r:id="rId23" imgW="2438400" imgH="660400" progId="Equation.DSMT4">
                  <p:embed/>
                </p:oleObj>
              </mc:Choice>
              <mc:Fallback>
                <p:oleObj name="Equation" r:id="rId23" imgW="2438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5181600"/>
                        <a:ext cx="49053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2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442913" y="838200"/>
            <a:ext cx="8472488" cy="2879725"/>
            <a:chOff x="279" y="528"/>
            <a:chExt cx="5337" cy="1814"/>
          </a:xfrm>
        </p:grpSpPr>
        <p:graphicFrame>
          <p:nvGraphicFramePr>
            <p:cNvPr id="69737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656911"/>
                </p:ext>
              </p:extLst>
            </p:nvPr>
          </p:nvGraphicFramePr>
          <p:xfrm>
            <a:off x="781" y="546"/>
            <a:ext cx="157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58" name="Equation" r:id="rId3" imgW="152400" imgH="190500" progId="Equation.DSMT4">
                    <p:embed/>
                  </p:oleObj>
                </mc:Choice>
                <mc:Fallback>
                  <p:oleObj name="Equation" r:id="rId3" imgW="152400" imgH="1905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" y="546"/>
                          <a:ext cx="157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7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4651"/>
                </p:ext>
              </p:extLst>
            </p:nvPr>
          </p:nvGraphicFramePr>
          <p:xfrm>
            <a:off x="279" y="1950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59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" y="1950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75" name="AutoShape 31"/>
            <p:cNvSpPr>
              <a:spLocks noChangeArrowheads="1"/>
            </p:cNvSpPr>
            <p:nvPr/>
          </p:nvSpPr>
          <p:spPr bwMode="auto">
            <a:xfrm>
              <a:off x="288" y="1563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6" name="AutoShape 32"/>
            <p:cNvSpPr>
              <a:spLocks noChangeArrowheads="1"/>
            </p:cNvSpPr>
            <p:nvPr/>
          </p:nvSpPr>
          <p:spPr bwMode="auto">
            <a:xfrm>
              <a:off x="1503" y="1649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7" name="Line 33"/>
            <p:cNvSpPr>
              <a:spLocks noChangeShapeType="1"/>
            </p:cNvSpPr>
            <p:nvPr/>
          </p:nvSpPr>
          <p:spPr bwMode="auto">
            <a:xfrm flipV="1">
              <a:off x="522" y="1736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8" name="Freeform 34"/>
            <p:cNvSpPr>
              <a:spLocks/>
            </p:cNvSpPr>
            <p:nvPr/>
          </p:nvSpPr>
          <p:spPr bwMode="auto">
            <a:xfrm>
              <a:off x="522" y="1822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9" name="Line 35"/>
            <p:cNvSpPr>
              <a:spLocks noChangeShapeType="1"/>
            </p:cNvSpPr>
            <p:nvPr/>
          </p:nvSpPr>
          <p:spPr bwMode="auto">
            <a:xfrm flipV="1">
              <a:off x="615" y="1261"/>
              <a:ext cx="47" cy="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0" name="Line 36"/>
            <p:cNvSpPr>
              <a:spLocks noChangeShapeType="1"/>
            </p:cNvSpPr>
            <p:nvPr/>
          </p:nvSpPr>
          <p:spPr bwMode="auto">
            <a:xfrm>
              <a:off x="1036" y="1736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1" name="Line 37"/>
            <p:cNvSpPr>
              <a:spLocks noChangeShapeType="1"/>
            </p:cNvSpPr>
            <p:nvPr/>
          </p:nvSpPr>
          <p:spPr bwMode="auto">
            <a:xfrm flipV="1">
              <a:off x="989" y="1908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2" name="Line 38"/>
            <p:cNvSpPr>
              <a:spLocks noChangeShapeType="1"/>
            </p:cNvSpPr>
            <p:nvPr/>
          </p:nvSpPr>
          <p:spPr bwMode="auto">
            <a:xfrm>
              <a:off x="1503" y="1304"/>
              <a:ext cx="47" cy="8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8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517501"/>
                </p:ext>
              </p:extLst>
            </p:nvPr>
          </p:nvGraphicFramePr>
          <p:xfrm>
            <a:off x="720" y="768"/>
            <a:ext cx="29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0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768"/>
                          <a:ext cx="290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082171"/>
                </p:ext>
              </p:extLst>
            </p:nvPr>
          </p:nvGraphicFramePr>
          <p:xfrm>
            <a:off x="1630" y="1874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1" name="Equation" r:id="rId9" imgW="101600" imgH="139700" progId="Equation.DSMT4">
                    <p:embed/>
                  </p:oleObj>
                </mc:Choice>
                <mc:Fallback>
                  <p:oleObj name="Equation" r:id="rId9" imgW="101600" imgH="1397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0" y="1874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5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314298"/>
                </p:ext>
              </p:extLst>
            </p:nvPr>
          </p:nvGraphicFramePr>
          <p:xfrm>
            <a:off x="1187" y="768"/>
            <a:ext cx="2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2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768"/>
                          <a:ext cx="292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86" name="Line 42"/>
            <p:cNvSpPr>
              <a:spLocks noChangeShapeType="1"/>
            </p:cNvSpPr>
            <p:nvPr/>
          </p:nvSpPr>
          <p:spPr bwMode="auto">
            <a:xfrm>
              <a:off x="522" y="156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7" name="Line 43"/>
            <p:cNvSpPr>
              <a:spLocks noChangeShapeType="1"/>
            </p:cNvSpPr>
            <p:nvPr/>
          </p:nvSpPr>
          <p:spPr bwMode="auto">
            <a:xfrm flipH="1">
              <a:off x="475" y="873"/>
              <a:ext cx="374" cy="7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8" name="Line 44"/>
            <p:cNvSpPr>
              <a:spLocks noChangeShapeType="1"/>
            </p:cNvSpPr>
            <p:nvPr/>
          </p:nvSpPr>
          <p:spPr bwMode="auto">
            <a:xfrm>
              <a:off x="849" y="873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9" name="Line 45"/>
            <p:cNvSpPr>
              <a:spLocks noChangeShapeType="1"/>
            </p:cNvSpPr>
            <p:nvPr/>
          </p:nvSpPr>
          <p:spPr bwMode="auto">
            <a:xfrm>
              <a:off x="1316" y="873"/>
              <a:ext cx="327" cy="7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90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179882"/>
                </p:ext>
              </p:extLst>
            </p:nvPr>
          </p:nvGraphicFramePr>
          <p:xfrm>
            <a:off x="1246" y="544"/>
            <a:ext cx="141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3" name="Equation" r:id="rId13" imgW="152400" imgH="190500" progId="Equation.DSMT4">
                    <p:embed/>
                  </p:oleObj>
                </mc:Choice>
                <mc:Fallback>
                  <p:oleObj name="Equation" r:id="rId13" imgW="152400" imgH="1905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544"/>
                          <a:ext cx="141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91" name="Line 47"/>
            <p:cNvSpPr>
              <a:spLocks noChangeShapeType="1"/>
            </p:cNvSpPr>
            <p:nvPr/>
          </p:nvSpPr>
          <p:spPr bwMode="auto">
            <a:xfrm flipV="1">
              <a:off x="1036" y="873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92" name="Line 48"/>
            <p:cNvSpPr>
              <a:spLocks noChangeShapeType="1"/>
            </p:cNvSpPr>
            <p:nvPr/>
          </p:nvSpPr>
          <p:spPr bwMode="auto">
            <a:xfrm>
              <a:off x="1036" y="873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0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938494"/>
                </p:ext>
              </p:extLst>
            </p:nvPr>
          </p:nvGraphicFramePr>
          <p:xfrm>
            <a:off x="755" y="882"/>
            <a:ext cx="32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4" name="Equation" r:id="rId15" imgW="127000" imgH="203200" progId="Equation.DSMT4">
                    <p:embed/>
                  </p:oleObj>
                </mc:Choice>
                <mc:Fallback>
                  <p:oleObj name="Equation" r:id="rId15" imgW="127000" imgH="2032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" y="882"/>
                          <a:ext cx="328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02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528565"/>
                </p:ext>
              </p:extLst>
            </p:nvPr>
          </p:nvGraphicFramePr>
          <p:xfrm>
            <a:off x="1176" y="882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65" name="Equation" r:id="rId17" imgW="139700" imgH="203200" progId="Equation.DSMT4">
                    <p:embed/>
                  </p:oleObj>
                </mc:Choice>
                <mc:Fallback>
                  <p:oleObj name="Equation" r:id="rId17" imgW="139700" imgH="2032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882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2102" y="528"/>
              <a:ext cx="1730" cy="1540"/>
              <a:chOff x="2102" y="528"/>
              <a:chExt cx="1730" cy="1540"/>
            </a:xfrm>
          </p:grpSpPr>
          <p:graphicFrame>
            <p:nvGraphicFramePr>
              <p:cNvPr id="69736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5212372"/>
                  </p:ext>
                </p:extLst>
              </p:nvPr>
            </p:nvGraphicFramePr>
            <p:xfrm>
              <a:off x="2625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66" name="Equation" r:id="rId19" imgW="203200" imgH="228600" progId="Equation.DSMT4">
                      <p:embed/>
                    </p:oleObj>
                  </mc:Choice>
                  <mc:Fallback>
                    <p:oleObj name="Equation" r:id="rId19" imgW="20320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5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64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711889"/>
                  </p:ext>
                </p:extLst>
              </p:nvPr>
            </p:nvGraphicFramePr>
            <p:xfrm>
              <a:off x="2102" y="1907"/>
              <a:ext cx="186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67" name="Equation" r:id="rId21" imgW="127000" imgH="152400" progId="Equation.DSMT4">
                      <p:embed/>
                    </p:oleObj>
                  </mc:Choice>
                  <mc:Fallback>
                    <p:oleObj name="Equation" r:id="rId21" imgW="127000" imgH="152400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2" y="1907"/>
                            <a:ext cx="186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5" name="AutoShape 21"/>
              <p:cNvSpPr>
                <a:spLocks noChangeArrowheads="1"/>
              </p:cNvSpPr>
              <p:nvPr/>
            </p:nvSpPr>
            <p:spPr bwMode="auto">
              <a:xfrm>
                <a:off x="2111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6" name="AutoShape 22"/>
              <p:cNvSpPr>
                <a:spLocks noChangeArrowheads="1"/>
              </p:cNvSpPr>
              <p:nvPr/>
            </p:nvSpPr>
            <p:spPr bwMode="auto">
              <a:xfrm>
                <a:off x="3326" y="1606"/>
                <a:ext cx="506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V="1">
                <a:off x="2344" y="1692"/>
                <a:ext cx="9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8" name="Freeform 24"/>
              <p:cNvSpPr>
                <a:spLocks/>
              </p:cNvSpPr>
              <p:nvPr/>
            </p:nvSpPr>
            <p:spPr bwMode="auto">
              <a:xfrm>
                <a:off x="2344" y="1779"/>
                <a:ext cx="1169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>
                <a:off x="2859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V="1">
                <a:off x="2812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71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2138913"/>
                  </p:ext>
                </p:extLst>
              </p:nvPr>
            </p:nvGraphicFramePr>
            <p:xfrm>
              <a:off x="345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68" name="Equation" r:id="rId23" imgW="101600" imgH="139700" progId="Equation.DSMT4">
                      <p:embed/>
                    </p:oleObj>
                  </mc:Choice>
                  <mc:Fallback>
                    <p:oleObj name="Equation" r:id="rId23" imgW="101600" imgH="1397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72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2668772"/>
                  </p:ext>
                </p:extLst>
              </p:nvPr>
            </p:nvGraphicFramePr>
            <p:xfrm>
              <a:off x="309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69" name="Equation" r:id="rId25" imgW="203200" imgH="228600" progId="Equation.DSMT4">
                      <p:embed/>
                    </p:oleObj>
                  </mc:Choice>
                  <mc:Fallback>
                    <p:oleObj name="Equation" r:id="rId25" imgW="203200" imgH="228600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3" name="Line 49"/>
              <p:cNvSpPr>
                <a:spLocks noChangeShapeType="1"/>
              </p:cNvSpPr>
              <p:nvPr/>
            </p:nvSpPr>
            <p:spPr bwMode="auto">
              <a:xfrm flipH="1" flipV="1">
                <a:off x="2812" y="830"/>
                <a:ext cx="18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2344" y="720"/>
                <a:ext cx="1184" cy="893"/>
                <a:chOff x="2400" y="741"/>
                <a:chExt cx="1216" cy="995"/>
              </a:xfrm>
            </p:grpSpPr>
            <p:sp>
              <p:nvSpPr>
                <p:cNvPr id="6974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408" y="1152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5" name="Line 61"/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06" name="Object 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6715040"/>
                    </p:ext>
                  </p:extLst>
                </p:nvPr>
              </p:nvGraphicFramePr>
              <p:xfrm>
                <a:off x="2704" y="741"/>
                <a:ext cx="302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8070" name="Equation" r:id="rId27" imgW="139700" imgH="139700" progId="Equation.DSMT4">
                        <p:embed/>
                      </p:oleObj>
                    </mc:Choice>
                    <mc:Fallback>
                      <p:oleObj name="Equation" r:id="rId27" imgW="139700" imgH="139700" progId="Equation.DSMT4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04" y="741"/>
                              <a:ext cx="302" cy="214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07" name="Object 6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85411"/>
                    </p:ext>
                  </p:extLst>
                </p:nvPr>
              </p:nvGraphicFramePr>
              <p:xfrm>
                <a:off x="3098" y="758"/>
                <a:ext cx="277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8071" name="Equation" r:id="rId29" imgW="139700" imgH="139700" progId="Equation.DSMT4">
                        <p:embed/>
                      </p:oleObj>
                    </mc:Choice>
                    <mc:Fallback>
                      <p:oleObj name="Equation" r:id="rId29" imgW="139700" imgH="139700" progId="Equation.DSMT4">
                        <p:embed/>
                        <p:pic>
                          <p:nvPicPr>
                            <p:cNvPr id="0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8" y="758"/>
                              <a:ext cx="277" cy="197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7408" name="Line 64"/>
                <p:cNvSpPr>
                  <a:spLocks noChangeShapeType="1"/>
                </p:cNvSpPr>
                <p:nvPr/>
              </p:nvSpPr>
              <p:spPr bwMode="auto">
                <a:xfrm>
                  <a:off x="2400" y="163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9" name="Line 65"/>
                <p:cNvSpPr>
                  <a:spLocks noChangeShapeType="1"/>
                </p:cNvSpPr>
                <p:nvPr/>
              </p:nvSpPr>
              <p:spPr bwMode="auto">
                <a:xfrm>
                  <a:off x="2784" y="864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0" name="Freeform 66"/>
                <p:cNvSpPr>
                  <a:spLocks/>
                </p:cNvSpPr>
                <p:nvPr/>
              </p:nvSpPr>
              <p:spPr bwMode="auto">
                <a:xfrm>
                  <a:off x="2504" y="869"/>
                  <a:ext cx="1112" cy="867"/>
                </a:xfrm>
                <a:custGeom>
                  <a:avLst/>
                  <a:gdLst/>
                  <a:ahLst/>
                  <a:cxnLst>
                    <a:cxn ang="0">
                      <a:pos x="251" y="1"/>
                    </a:cxn>
                    <a:cxn ang="0">
                      <a:pos x="110" y="14"/>
                    </a:cxn>
                    <a:cxn ang="0">
                      <a:pos x="27" y="85"/>
                    </a:cxn>
                    <a:cxn ang="0">
                      <a:pos x="8" y="147"/>
                    </a:cxn>
                    <a:cxn ang="0">
                      <a:pos x="75" y="272"/>
                    </a:cxn>
                    <a:cxn ang="0">
                      <a:pos x="238" y="424"/>
                    </a:cxn>
                    <a:cxn ang="0">
                      <a:pos x="475" y="558"/>
                    </a:cxn>
                    <a:cxn ang="0">
                      <a:pos x="693" y="654"/>
                    </a:cxn>
                    <a:cxn ang="0">
                      <a:pos x="872" y="737"/>
                    </a:cxn>
                    <a:cxn ang="0">
                      <a:pos x="1064" y="819"/>
                    </a:cxn>
                    <a:cxn ang="0">
                      <a:pos x="1112" y="867"/>
                    </a:cxn>
                  </a:cxnLst>
                  <a:rect l="0" t="0" r="r" b="b"/>
                  <a:pathLst>
                    <a:path w="1112" h="867">
                      <a:moveTo>
                        <a:pt x="251" y="1"/>
                      </a:moveTo>
                      <a:cubicBezTo>
                        <a:pt x="226" y="2"/>
                        <a:pt x="147" y="0"/>
                        <a:pt x="110" y="14"/>
                      </a:cubicBezTo>
                      <a:cubicBezTo>
                        <a:pt x="73" y="28"/>
                        <a:pt x="44" y="63"/>
                        <a:pt x="27" y="85"/>
                      </a:cubicBezTo>
                      <a:cubicBezTo>
                        <a:pt x="10" y="107"/>
                        <a:pt x="0" y="116"/>
                        <a:pt x="8" y="147"/>
                      </a:cubicBezTo>
                      <a:cubicBezTo>
                        <a:pt x="16" y="178"/>
                        <a:pt x="37" y="226"/>
                        <a:pt x="75" y="272"/>
                      </a:cubicBezTo>
                      <a:cubicBezTo>
                        <a:pt x="113" y="318"/>
                        <a:pt x="171" y="376"/>
                        <a:pt x="238" y="424"/>
                      </a:cubicBezTo>
                      <a:cubicBezTo>
                        <a:pt x="305" y="472"/>
                        <a:pt x="399" y="520"/>
                        <a:pt x="475" y="558"/>
                      </a:cubicBezTo>
                      <a:cubicBezTo>
                        <a:pt x="551" y="596"/>
                        <a:pt x="627" y="624"/>
                        <a:pt x="693" y="654"/>
                      </a:cubicBezTo>
                      <a:cubicBezTo>
                        <a:pt x="759" y="684"/>
                        <a:pt x="810" y="710"/>
                        <a:pt x="872" y="737"/>
                      </a:cubicBezTo>
                      <a:cubicBezTo>
                        <a:pt x="934" y="764"/>
                        <a:pt x="1024" y="797"/>
                        <a:pt x="1064" y="819"/>
                      </a:cubicBezTo>
                      <a:cubicBezTo>
                        <a:pt x="1104" y="841"/>
                        <a:pt x="1104" y="859"/>
                        <a:pt x="1112" y="86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1" name="Freeform 67"/>
                <p:cNvSpPr>
                  <a:spLocks/>
                </p:cNvSpPr>
                <p:nvPr/>
              </p:nvSpPr>
              <p:spPr bwMode="auto">
                <a:xfrm>
                  <a:off x="2400" y="864"/>
                  <a:ext cx="1121" cy="816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221" y="736"/>
                    </a:cxn>
                    <a:cxn ang="0">
                      <a:pos x="413" y="653"/>
                    </a:cxn>
                    <a:cxn ang="0">
                      <a:pos x="560" y="589"/>
                    </a:cxn>
                    <a:cxn ang="0">
                      <a:pos x="771" y="506"/>
                    </a:cxn>
                    <a:cxn ang="0">
                      <a:pos x="918" y="429"/>
                    </a:cxn>
                    <a:cxn ang="0">
                      <a:pos x="1027" y="339"/>
                    </a:cxn>
                    <a:cxn ang="0">
                      <a:pos x="1110" y="224"/>
                    </a:cxn>
                    <a:cxn ang="0">
                      <a:pos x="1091" y="115"/>
                    </a:cxn>
                    <a:cxn ang="0">
                      <a:pos x="1027" y="58"/>
                    </a:cxn>
                    <a:cxn ang="0">
                      <a:pos x="925" y="19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1121" h="816">
                      <a:moveTo>
                        <a:pt x="0" y="816"/>
                      </a:moveTo>
                      <a:cubicBezTo>
                        <a:pt x="37" y="803"/>
                        <a:pt x="152" y="763"/>
                        <a:pt x="221" y="736"/>
                      </a:cubicBezTo>
                      <a:cubicBezTo>
                        <a:pt x="290" y="709"/>
                        <a:pt x="356" y="678"/>
                        <a:pt x="413" y="653"/>
                      </a:cubicBezTo>
                      <a:cubicBezTo>
                        <a:pt x="470" y="628"/>
                        <a:pt x="500" y="614"/>
                        <a:pt x="560" y="589"/>
                      </a:cubicBezTo>
                      <a:cubicBezTo>
                        <a:pt x="620" y="564"/>
                        <a:pt x="711" y="533"/>
                        <a:pt x="771" y="506"/>
                      </a:cubicBezTo>
                      <a:cubicBezTo>
                        <a:pt x="831" y="479"/>
                        <a:pt x="875" y="457"/>
                        <a:pt x="918" y="429"/>
                      </a:cubicBezTo>
                      <a:cubicBezTo>
                        <a:pt x="961" y="401"/>
                        <a:pt x="995" y="373"/>
                        <a:pt x="1027" y="339"/>
                      </a:cubicBezTo>
                      <a:cubicBezTo>
                        <a:pt x="1059" y="305"/>
                        <a:pt x="1099" y="261"/>
                        <a:pt x="1110" y="224"/>
                      </a:cubicBezTo>
                      <a:cubicBezTo>
                        <a:pt x="1121" y="187"/>
                        <a:pt x="1105" y="142"/>
                        <a:pt x="1091" y="115"/>
                      </a:cubicBezTo>
                      <a:cubicBezTo>
                        <a:pt x="1077" y="88"/>
                        <a:pt x="1055" y="74"/>
                        <a:pt x="1027" y="58"/>
                      </a:cubicBezTo>
                      <a:cubicBezTo>
                        <a:pt x="999" y="42"/>
                        <a:pt x="960" y="29"/>
                        <a:pt x="925" y="19"/>
                      </a:cubicBezTo>
                      <a:cubicBezTo>
                        <a:pt x="890" y="9"/>
                        <a:pt x="839" y="4"/>
                        <a:pt x="816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12" name="Object 6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6328208"/>
                    </p:ext>
                  </p:extLst>
                </p:nvPr>
              </p:nvGraphicFramePr>
              <p:xfrm>
                <a:off x="2640" y="874"/>
                <a:ext cx="336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8072" name="Equation" r:id="rId31" imgW="127000" imgH="203200" progId="Equation.DSMT4">
                        <p:embed/>
                      </p:oleObj>
                    </mc:Choice>
                    <mc:Fallback>
                      <p:oleObj name="Equation" r:id="rId31" imgW="127000" imgH="203200" progId="Equation.DSMT4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0" y="874"/>
                              <a:ext cx="336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13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0676577"/>
                    </p:ext>
                  </p:extLst>
                </p:nvPr>
              </p:nvGraphicFramePr>
              <p:xfrm>
                <a:off x="3120" y="874"/>
                <a:ext cx="217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8073" name="Equation" r:id="rId33" imgW="139700" imgH="203200" progId="Equation.DSMT4">
                        <p:embed/>
                      </p:oleObj>
                    </mc:Choice>
                    <mc:Fallback>
                      <p:oleObj name="Equation" r:id="rId33" imgW="139700" imgH="203200" progId="Equation.DSMT4">
                        <p:embed/>
                        <p:pic>
                          <p:nvPicPr>
                            <p:cNvPr id="0" name="Object 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20" y="874"/>
                              <a:ext cx="217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97415" name="Line 71"/>
            <p:cNvSpPr>
              <a:spLocks noChangeShapeType="1"/>
            </p:cNvSpPr>
            <p:nvPr/>
          </p:nvSpPr>
          <p:spPr bwMode="auto">
            <a:xfrm>
              <a:off x="802" y="2253"/>
              <a:ext cx="345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16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613134"/>
                </p:ext>
              </p:extLst>
            </p:nvPr>
          </p:nvGraphicFramePr>
          <p:xfrm>
            <a:off x="4388" y="2133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74" name="Equation" r:id="rId35" imgW="101600" imgH="139700" progId="Equation.DSMT4">
                    <p:embed/>
                  </p:oleObj>
                </mc:Choice>
                <mc:Fallback>
                  <p:oleObj name="Equation" r:id="rId35" imgW="101600" imgH="1397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133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7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59978"/>
                </p:ext>
              </p:extLst>
            </p:nvPr>
          </p:nvGraphicFramePr>
          <p:xfrm>
            <a:off x="859" y="1960"/>
            <a:ext cx="3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75" name="Equation" r:id="rId37" imgW="228600" imgH="190500" progId="Equation.DSMT4">
                    <p:embed/>
                  </p:oleObj>
                </mc:Choice>
                <mc:Fallback>
                  <p:oleObj name="Equation" r:id="rId37" imgW="228600" imgH="190500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" y="1960"/>
                          <a:ext cx="380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8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636319"/>
                </p:ext>
              </p:extLst>
            </p:nvPr>
          </p:nvGraphicFramePr>
          <p:xfrm>
            <a:off x="2765" y="1951"/>
            <a:ext cx="351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76" name="Equation" r:id="rId39" imgW="228600" imgH="203200" progId="Equation.DSMT4">
                    <p:embed/>
                  </p:oleObj>
                </mc:Choice>
                <mc:Fallback>
                  <p:oleObj name="Equation" r:id="rId39" imgW="228600" imgH="203200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1951"/>
                          <a:ext cx="351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180"/>
            <p:cNvGrpSpPr>
              <a:grpSpLocks/>
            </p:cNvGrpSpPr>
            <p:nvPr/>
          </p:nvGrpSpPr>
          <p:grpSpPr bwMode="auto">
            <a:xfrm>
              <a:off x="3971" y="528"/>
              <a:ext cx="1645" cy="1581"/>
              <a:chOff x="3971" y="528"/>
              <a:chExt cx="1645" cy="1581"/>
            </a:xfrm>
          </p:grpSpPr>
          <p:graphicFrame>
            <p:nvGraphicFramePr>
              <p:cNvPr id="697349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4867492"/>
                  </p:ext>
                </p:extLst>
              </p:nvPr>
            </p:nvGraphicFramePr>
            <p:xfrm>
              <a:off x="4448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77" name="Equation" r:id="rId41" imgW="203200" imgH="228600" progId="Equation.DSMT4">
                      <p:embed/>
                    </p:oleObj>
                  </mc:Choice>
                  <mc:Fallback>
                    <p:oleObj name="Equation" r:id="rId41" imgW="203200" imgH="2286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2280997"/>
                  </p:ext>
                </p:extLst>
              </p:nvPr>
            </p:nvGraphicFramePr>
            <p:xfrm>
              <a:off x="3971" y="1907"/>
              <a:ext cx="188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78" name="Equation" r:id="rId43" imgW="127000" imgH="152400" progId="Equation.DSMT4">
                      <p:embed/>
                    </p:oleObj>
                  </mc:Choice>
                  <mc:Fallback>
                    <p:oleObj name="Equation" r:id="rId43" imgW="127000" imgH="1524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" y="1907"/>
                            <a:ext cx="188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51" name="AutoShape 7"/>
              <p:cNvSpPr>
                <a:spLocks noChangeArrowheads="1"/>
              </p:cNvSpPr>
              <p:nvPr/>
            </p:nvSpPr>
            <p:spPr bwMode="auto">
              <a:xfrm>
                <a:off x="3980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2" name="AutoShape 8"/>
              <p:cNvSpPr>
                <a:spLocks noChangeArrowheads="1"/>
              </p:cNvSpPr>
              <p:nvPr/>
            </p:nvSpPr>
            <p:spPr bwMode="auto">
              <a:xfrm>
                <a:off x="5149" y="1606"/>
                <a:ext cx="467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4214" y="1692"/>
                <a:ext cx="98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4" name="Freeform 10"/>
              <p:cNvSpPr>
                <a:spLocks/>
              </p:cNvSpPr>
              <p:nvPr/>
            </p:nvSpPr>
            <p:spPr bwMode="auto">
              <a:xfrm>
                <a:off x="4214" y="1779"/>
                <a:ext cx="1168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>
                <a:off x="4728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V="1">
                <a:off x="4681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5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0640074"/>
                  </p:ext>
                </p:extLst>
              </p:nvPr>
            </p:nvGraphicFramePr>
            <p:xfrm>
              <a:off x="4404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79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4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4116886"/>
                  </p:ext>
                </p:extLst>
              </p:nvPr>
            </p:nvGraphicFramePr>
            <p:xfrm>
              <a:off x="532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0" name="Equation" r:id="rId47" imgW="101600" imgH="139700" progId="Equation.DSMT4">
                      <p:embed/>
                    </p:oleObj>
                  </mc:Choice>
                  <mc:Fallback>
                    <p:oleObj name="Equation" r:id="rId47" imgW="101600" imgH="139700" progId="Equation.DSMT4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4936542"/>
                  </p:ext>
                </p:extLst>
              </p:nvPr>
            </p:nvGraphicFramePr>
            <p:xfrm>
              <a:off x="4871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1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1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>
                <a:off x="4214" y="152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>
                <a:off x="4541" y="830"/>
                <a:ext cx="46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62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4909917"/>
                  </p:ext>
                </p:extLst>
              </p:nvPr>
            </p:nvGraphicFramePr>
            <p:xfrm>
              <a:off x="496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2" name="Equation" r:id="rId51" imgW="203200" imgH="228600" progId="Equation.DSMT4">
                      <p:embed/>
                    </p:oleObj>
                  </mc:Choice>
                  <mc:Fallback>
                    <p:oleObj name="Equation" r:id="rId51" imgW="203200" imgH="2286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4" name="Line 50"/>
              <p:cNvSpPr>
                <a:spLocks noChangeShapeType="1"/>
              </p:cNvSpPr>
              <p:nvPr/>
            </p:nvSpPr>
            <p:spPr bwMode="auto">
              <a:xfrm flipH="1" flipV="1">
                <a:off x="4775" y="830"/>
                <a:ext cx="46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5" name="Line 51"/>
              <p:cNvSpPr>
                <a:spLocks noChangeShapeType="1"/>
              </p:cNvSpPr>
              <p:nvPr/>
            </p:nvSpPr>
            <p:spPr bwMode="auto">
              <a:xfrm flipV="1">
                <a:off x="4635" y="830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6" name="Line 52"/>
              <p:cNvSpPr>
                <a:spLocks noChangeShapeType="1"/>
              </p:cNvSpPr>
              <p:nvPr/>
            </p:nvSpPr>
            <p:spPr bwMode="auto">
              <a:xfrm flipV="1">
                <a:off x="4728" y="830"/>
                <a:ext cx="4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7" name="Freeform 53"/>
              <p:cNvSpPr>
                <a:spLocks/>
              </p:cNvSpPr>
              <p:nvPr/>
            </p:nvSpPr>
            <p:spPr bwMode="auto">
              <a:xfrm>
                <a:off x="4274" y="825"/>
                <a:ext cx="969" cy="408"/>
              </a:xfrm>
              <a:custGeom>
                <a:avLst/>
                <a:gdLst/>
                <a:ahLst/>
                <a:cxnLst>
                  <a:cxn ang="0">
                    <a:pos x="220" y="8"/>
                  </a:cxn>
                  <a:cxn ang="0">
                    <a:pos x="82" y="69"/>
                  </a:cxn>
                  <a:cxn ang="0">
                    <a:pos x="5" y="191"/>
                  </a:cxn>
                  <a:cxn ang="0">
                    <a:pos x="50" y="331"/>
                  </a:cxn>
                  <a:cxn ang="0">
                    <a:pos x="162" y="405"/>
                  </a:cxn>
                  <a:cxn ang="0">
                    <a:pos x="364" y="447"/>
                  </a:cxn>
                  <a:cxn ang="0">
                    <a:pos x="588" y="447"/>
                  </a:cxn>
                  <a:cxn ang="0">
                    <a:pos x="780" y="427"/>
                  </a:cxn>
                  <a:cxn ang="0">
                    <a:pos x="914" y="370"/>
                  </a:cxn>
                  <a:cxn ang="0">
                    <a:pos x="978" y="287"/>
                  </a:cxn>
                  <a:cxn ang="0">
                    <a:pos x="984" y="159"/>
                  </a:cxn>
                  <a:cxn ang="0">
                    <a:pos x="914" y="56"/>
                  </a:cxn>
                  <a:cxn ang="0">
                    <a:pos x="796" y="8"/>
                  </a:cxn>
                  <a:cxn ang="0">
                    <a:pos x="700" y="8"/>
                  </a:cxn>
                </a:cxnLst>
                <a:rect l="0" t="0" r="r" b="b"/>
                <a:pathLst>
                  <a:path w="995" h="454">
                    <a:moveTo>
                      <a:pt x="220" y="8"/>
                    </a:moveTo>
                    <a:cubicBezTo>
                      <a:pt x="197" y="18"/>
                      <a:pt x="118" y="39"/>
                      <a:pt x="82" y="69"/>
                    </a:cubicBezTo>
                    <a:cubicBezTo>
                      <a:pt x="46" y="99"/>
                      <a:pt x="10" y="147"/>
                      <a:pt x="5" y="191"/>
                    </a:cubicBezTo>
                    <a:cubicBezTo>
                      <a:pt x="0" y="235"/>
                      <a:pt x="24" y="295"/>
                      <a:pt x="50" y="331"/>
                    </a:cubicBezTo>
                    <a:cubicBezTo>
                      <a:pt x="76" y="367"/>
                      <a:pt x="110" y="386"/>
                      <a:pt x="162" y="405"/>
                    </a:cubicBezTo>
                    <a:cubicBezTo>
                      <a:pt x="214" y="424"/>
                      <a:pt x="293" y="440"/>
                      <a:pt x="364" y="447"/>
                    </a:cubicBezTo>
                    <a:cubicBezTo>
                      <a:pt x="435" y="454"/>
                      <a:pt x="519" y="450"/>
                      <a:pt x="588" y="447"/>
                    </a:cubicBezTo>
                    <a:cubicBezTo>
                      <a:pt x="657" y="444"/>
                      <a:pt x="726" y="440"/>
                      <a:pt x="780" y="427"/>
                    </a:cubicBezTo>
                    <a:cubicBezTo>
                      <a:pt x="834" y="414"/>
                      <a:pt x="881" y="393"/>
                      <a:pt x="914" y="370"/>
                    </a:cubicBezTo>
                    <a:cubicBezTo>
                      <a:pt x="947" y="347"/>
                      <a:pt x="966" y="322"/>
                      <a:pt x="978" y="287"/>
                    </a:cubicBezTo>
                    <a:cubicBezTo>
                      <a:pt x="990" y="252"/>
                      <a:pt x="995" y="197"/>
                      <a:pt x="984" y="159"/>
                    </a:cubicBezTo>
                    <a:cubicBezTo>
                      <a:pt x="973" y="121"/>
                      <a:pt x="945" y="81"/>
                      <a:pt x="914" y="56"/>
                    </a:cubicBezTo>
                    <a:cubicBezTo>
                      <a:pt x="883" y="31"/>
                      <a:pt x="832" y="16"/>
                      <a:pt x="796" y="8"/>
                    </a:cubicBezTo>
                    <a:cubicBezTo>
                      <a:pt x="760" y="0"/>
                      <a:pt x="732" y="8"/>
                      <a:pt x="700" y="8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8" name="Freeform 54"/>
              <p:cNvSpPr>
                <a:spLocks/>
              </p:cNvSpPr>
              <p:nvPr/>
            </p:nvSpPr>
            <p:spPr bwMode="auto">
              <a:xfrm>
                <a:off x="4217" y="1478"/>
                <a:ext cx="1134" cy="13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86" y="47"/>
                  </a:cxn>
                  <a:cxn ang="0">
                    <a:pos x="429" y="9"/>
                  </a:cxn>
                  <a:cxn ang="0">
                    <a:pos x="637" y="1"/>
                  </a:cxn>
                  <a:cxn ang="0">
                    <a:pos x="800" y="15"/>
                  </a:cxn>
                  <a:cxn ang="0">
                    <a:pos x="960" y="53"/>
                  </a:cxn>
                  <a:cxn ang="0">
                    <a:pos x="1069" y="97"/>
                  </a:cxn>
                  <a:cxn ang="0">
                    <a:pos x="1165" y="145"/>
                  </a:cxn>
                </a:cxnLst>
                <a:rect l="0" t="0" r="r" b="b"/>
                <a:pathLst>
                  <a:path w="1165" h="145">
                    <a:moveTo>
                      <a:pt x="0" y="117"/>
                    </a:moveTo>
                    <a:cubicBezTo>
                      <a:pt x="31" y="105"/>
                      <a:pt x="115" y="65"/>
                      <a:pt x="186" y="47"/>
                    </a:cubicBezTo>
                    <a:cubicBezTo>
                      <a:pt x="257" y="29"/>
                      <a:pt x="354" y="17"/>
                      <a:pt x="429" y="9"/>
                    </a:cubicBezTo>
                    <a:cubicBezTo>
                      <a:pt x="504" y="1"/>
                      <a:pt x="575" y="0"/>
                      <a:pt x="637" y="1"/>
                    </a:cubicBezTo>
                    <a:cubicBezTo>
                      <a:pt x="699" y="2"/>
                      <a:pt x="746" y="6"/>
                      <a:pt x="800" y="15"/>
                    </a:cubicBezTo>
                    <a:cubicBezTo>
                      <a:pt x="854" y="24"/>
                      <a:pt x="915" y="39"/>
                      <a:pt x="960" y="53"/>
                    </a:cubicBezTo>
                    <a:cubicBezTo>
                      <a:pt x="1005" y="67"/>
                      <a:pt x="1035" y="82"/>
                      <a:pt x="1069" y="97"/>
                    </a:cubicBezTo>
                    <a:cubicBezTo>
                      <a:pt x="1103" y="112"/>
                      <a:pt x="1149" y="137"/>
                      <a:pt x="1165" y="145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9" name="Line 55"/>
              <p:cNvSpPr>
                <a:spLocks noChangeShapeType="1"/>
              </p:cNvSpPr>
              <p:nvPr/>
            </p:nvSpPr>
            <p:spPr bwMode="auto">
              <a:xfrm>
                <a:off x="4728" y="1477"/>
                <a:ext cx="14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01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3129775"/>
                  </p:ext>
                </p:extLst>
              </p:nvPr>
            </p:nvGraphicFramePr>
            <p:xfrm>
              <a:off x="4401" y="839"/>
              <a:ext cx="327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3" name="Equation" r:id="rId53" imgW="127000" imgH="203200" progId="Equation.DSMT4">
                      <p:embed/>
                    </p:oleObj>
                  </mc:Choice>
                  <mc:Fallback>
                    <p:oleObj name="Equation" r:id="rId53" imgW="127000" imgH="203200" progId="Equation.DSMT4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1" y="839"/>
                            <a:ext cx="327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4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802675"/>
                  </p:ext>
                </p:extLst>
              </p:nvPr>
            </p:nvGraphicFramePr>
            <p:xfrm>
              <a:off x="4915" y="839"/>
              <a:ext cx="211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4" name="Equation" r:id="rId55" imgW="139700" imgH="203200" progId="Equation.DSMT4">
                      <p:embed/>
                    </p:oleObj>
                  </mc:Choice>
                  <mc:Fallback>
                    <p:oleObj name="Equation" r:id="rId55" imgW="139700" imgH="203200" progId="Equation.DSMT4">
                      <p:embed/>
                      <p:pic>
                        <p:nvPicPr>
                          <p:cNvPr id="0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5" y="839"/>
                            <a:ext cx="211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9" name="Object 75"/>
              <p:cNvGraphicFramePr>
                <a:graphicFrameLocks noChangeAspect="1"/>
              </p:cNvGraphicFramePr>
              <p:nvPr/>
            </p:nvGraphicFramePr>
            <p:xfrm>
              <a:off x="4728" y="1994"/>
              <a:ext cx="140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85" name="方程式" r:id="rId57" imgW="228600" imgH="203040" progId="Equation.3">
                      <p:embed/>
                    </p:oleObj>
                  </mc:Choice>
                  <mc:Fallback>
                    <p:oleObj name="方程式" r:id="rId57" imgW="228600" imgH="203040" progId="Equation.3">
                      <p:embed/>
                      <p:pic>
                        <p:nvPicPr>
                          <p:cNvPr id="0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8" y="1994"/>
                            <a:ext cx="140" cy="1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97420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260599"/>
                </p:ext>
              </p:extLst>
            </p:nvPr>
          </p:nvGraphicFramePr>
          <p:xfrm>
            <a:off x="4645" y="1960"/>
            <a:ext cx="32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86" name="Equation" r:id="rId59" imgW="215900" imgH="190500" progId="Equation.DSMT4">
                    <p:embed/>
                  </p:oleObj>
                </mc:Choice>
                <mc:Fallback>
                  <p:oleObj name="Equation" r:id="rId59" imgW="215900" imgH="19050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" y="1960"/>
                          <a:ext cx="326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7421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09291"/>
              </p:ext>
            </p:extLst>
          </p:nvPr>
        </p:nvGraphicFramePr>
        <p:xfrm>
          <a:off x="701675" y="184150"/>
          <a:ext cx="1873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87" name="Equation" r:id="rId61" imgW="749300" imgH="203200" progId="Equation.DSMT4">
                  <p:embed/>
                </p:oleObj>
              </mc:Choice>
              <mc:Fallback>
                <p:oleObj name="Equation" r:id="rId61" imgW="7493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84150"/>
                        <a:ext cx="1873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91493"/>
              </p:ext>
            </p:extLst>
          </p:nvPr>
        </p:nvGraphicFramePr>
        <p:xfrm>
          <a:off x="4419600" y="18415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88" name="Equation" r:id="rId63" imgW="228600" imgH="203200" progId="Equation.DSMT4">
                  <p:embed/>
                </p:oleObj>
              </mc:Choice>
              <mc:Fallback>
                <p:oleObj name="Equation" r:id="rId63" imgW="2286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4150"/>
                        <a:ext cx="76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19259"/>
              </p:ext>
            </p:extLst>
          </p:nvPr>
        </p:nvGraphicFramePr>
        <p:xfrm>
          <a:off x="6719888" y="257175"/>
          <a:ext cx="21050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89" name="Equation" r:id="rId65" imgW="914400" imgH="203200" progId="Equation.DSMT4">
                  <p:embed/>
                </p:oleObj>
              </mc:Choice>
              <mc:Fallback>
                <p:oleObj name="Equation" r:id="rId65" imgW="9144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257175"/>
                        <a:ext cx="21050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19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1253"/>
              </p:ext>
            </p:extLst>
          </p:nvPr>
        </p:nvGraphicFramePr>
        <p:xfrm>
          <a:off x="1185863" y="6262688"/>
          <a:ext cx="703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90" name="Equation" r:id="rId67" imgW="266700" imgH="190500" progId="Equation.DSMT4">
                  <p:embed/>
                </p:oleObj>
              </mc:Choice>
              <mc:Fallback>
                <p:oleObj name="Equation" r:id="rId67" imgW="266700" imgH="190500" progId="Equation.DSMT4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6262688"/>
                        <a:ext cx="70326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20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36581"/>
              </p:ext>
            </p:extLst>
          </p:nvPr>
        </p:nvGraphicFramePr>
        <p:xfrm>
          <a:off x="4311650" y="6248400"/>
          <a:ext cx="6207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91" name="Equation" r:id="rId69" imgW="254000" imgH="203200" progId="Equation.DSMT4">
                  <p:embed/>
                </p:oleObj>
              </mc:Choice>
              <mc:Fallback>
                <p:oleObj name="Equation" r:id="rId69" imgW="254000" imgH="20320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248400"/>
                        <a:ext cx="6207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217488" y="3810001"/>
            <a:ext cx="8697913" cy="2874963"/>
            <a:chOff x="137" y="2400"/>
            <a:chExt cx="5479" cy="1811"/>
          </a:xfrm>
        </p:grpSpPr>
        <p:graphicFrame>
          <p:nvGraphicFramePr>
            <p:cNvPr id="697425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9735084"/>
                </p:ext>
              </p:extLst>
            </p:nvPr>
          </p:nvGraphicFramePr>
          <p:xfrm>
            <a:off x="870" y="2496"/>
            <a:ext cx="219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92" name="Equation" r:id="rId71" imgW="203200" imgH="254000" progId="Equation.DSMT4">
                    <p:embed/>
                  </p:oleObj>
                </mc:Choice>
                <mc:Fallback>
                  <p:oleObj name="Equation" r:id="rId71" imgW="203200" imgH="254000" progId="Equation.DSMT4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" y="2496"/>
                          <a:ext cx="219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27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44592"/>
                </p:ext>
              </p:extLst>
            </p:nvPr>
          </p:nvGraphicFramePr>
          <p:xfrm>
            <a:off x="137" y="3806"/>
            <a:ext cx="136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93" name="Equation" r:id="rId73" imgW="127000" imgH="152400" progId="Equation.DSMT4">
                    <p:embed/>
                  </p:oleObj>
                </mc:Choice>
                <mc:Fallback>
                  <p:oleObj name="Equation" r:id="rId73" imgW="127000" imgH="152400" progId="Equation.DSMT4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3806"/>
                          <a:ext cx="136" cy="1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28" name="AutoShape 84"/>
            <p:cNvSpPr>
              <a:spLocks noChangeArrowheads="1"/>
            </p:cNvSpPr>
            <p:nvPr/>
          </p:nvSpPr>
          <p:spPr bwMode="auto">
            <a:xfrm>
              <a:off x="144" y="3404"/>
              <a:ext cx="184" cy="374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29" name="AutoShape 85"/>
            <p:cNvSpPr>
              <a:spLocks noChangeArrowheads="1"/>
            </p:cNvSpPr>
            <p:nvPr/>
          </p:nvSpPr>
          <p:spPr bwMode="auto">
            <a:xfrm>
              <a:off x="1408" y="3514"/>
              <a:ext cx="368" cy="15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0" name="Line 86"/>
            <p:cNvSpPr>
              <a:spLocks noChangeShapeType="1"/>
            </p:cNvSpPr>
            <p:nvPr/>
          </p:nvSpPr>
          <p:spPr bwMode="auto">
            <a:xfrm>
              <a:off x="337" y="3598"/>
              <a:ext cx="10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1" name="Freeform 87"/>
            <p:cNvSpPr>
              <a:spLocks/>
            </p:cNvSpPr>
            <p:nvPr/>
          </p:nvSpPr>
          <p:spPr bwMode="auto">
            <a:xfrm>
              <a:off x="305" y="3670"/>
              <a:ext cx="1226" cy="1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2" name="Line 88"/>
            <p:cNvSpPr>
              <a:spLocks noChangeShapeType="1"/>
            </p:cNvSpPr>
            <p:nvPr/>
          </p:nvSpPr>
          <p:spPr bwMode="auto">
            <a:xfrm>
              <a:off x="918" y="3593"/>
              <a:ext cx="3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3" name="Line 89"/>
            <p:cNvSpPr>
              <a:spLocks noChangeShapeType="1"/>
            </p:cNvSpPr>
            <p:nvPr/>
          </p:nvSpPr>
          <p:spPr bwMode="auto">
            <a:xfrm flipV="1">
              <a:off x="857" y="3842"/>
              <a:ext cx="9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4" name="Line 90"/>
            <p:cNvSpPr>
              <a:spLocks noChangeShapeType="1"/>
            </p:cNvSpPr>
            <p:nvPr/>
          </p:nvSpPr>
          <p:spPr bwMode="auto">
            <a:xfrm>
              <a:off x="1296" y="3312"/>
              <a:ext cx="56" cy="6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35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288527"/>
                </p:ext>
              </p:extLst>
            </p:nvPr>
          </p:nvGraphicFramePr>
          <p:xfrm>
            <a:off x="1526" y="3724"/>
            <a:ext cx="15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94" name="Equation" r:id="rId75" imgW="101600" imgH="139700" progId="Equation.DSMT4">
                    <p:embed/>
                  </p:oleObj>
                </mc:Choice>
                <mc:Fallback>
                  <p:oleObj name="Equation" r:id="rId75" imgW="101600" imgH="1397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6" y="3724"/>
                          <a:ext cx="155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36" name="Line 92"/>
            <p:cNvSpPr>
              <a:spLocks noChangeShapeType="1"/>
            </p:cNvSpPr>
            <p:nvPr/>
          </p:nvSpPr>
          <p:spPr bwMode="auto">
            <a:xfrm flipV="1">
              <a:off x="337" y="2832"/>
              <a:ext cx="623" cy="6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7" name="Line 93"/>
            <p:cNvSpPr>
              <a:spLocks noChangeShapeType="1"/>
            </p:cNvSpPr>
            <p:nvPr/>
          </p:nvSpPr>
          <p:spPr bwMode="auto">
            <a:xfrm flipV="1">
              <a:off x="576" y="3216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8" name="Line 94"/>
            <p:cNvSpPr>
              <a:spLocks noChangeShapeType="1"/>
            </p:cNvSpPr>
            <p:nvPr/>
          </p:nvSpPr>
          <p:spPr bwMode="auto">
            <a:xfrm>
              <a:off x="960" y="2880"/>
              <a:ext cx="499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9" name="AutoShape 95"/>
            <p:cNvSpPr>
              <a:spLocks noChangeArrowheads="1"/>
            </p:cNvSpPr>
            <p:nvPr/>
          </p:nvSpPr>
          <p:spPr bwMode="auto">
            <a:xfrm>
              <a:off x="864" y="2784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40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732838"/>
                </p:ext>
              </p:extLst>
            </p:nvPr>
          </p:nvGraphicFramePr>
          <p:xfrm>
            <a:off x="864" y="2984"/>
            <a:ext cx="17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095" name="Equation" r:id="rId77" imgW="139700" imgH="203200" progId="Equation.DSMT4">
                    <p:embed/>
                  </p:oleObj>
                </mc:Choice>
                <mc:Fallback>
                  <p:oleObj name="Equation" r:id="rId77" imgW="139700" imgH="20320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984"/>
                          <a:ext cx="174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73"/>
            <p:cNvGrpSpPr>
              <a:grpSpLocks/>
            </p:cNvGrpSpPr>
            <p:nvPr/>
          </p:nvGrpSpPr>
          <p:grpSpPr bwMode="auto">
            <a:xfrm>
              <a:off x="2104" y="2400"/>
              <a:ext cx="1592" cy="1587"/>
              <a:chOff x="2008" y="2400"/>
              <a:chExt cx="1592" cy="1587"/>
            </a:xfrm>
          </p:grpSpPr>
          <p:graphicFrame>
            <p:nvGraphicFramePr>
              <p:cNvPr id="697476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9416071"/>
                  </p:ext>
                </p:extLst>
              </p:nvPr>
            </p:nvGraphicFramePr>
            <p:xfrm>
              <a:off x="2008" y="3827"/>
              <a:ext cx="173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96" name="Equation" r:id="rId79" imgW="127000" imgH="152400" progId="Equation.DSMT4">
                      <p:embed/>
                    </p:oleObj>
                  </mc:Choice>
                  <mc:Fallback>
                    <p:oleObj name="Equation" r:id="rId79" imgW="127000" imgH="152400" progId="Equation.DSMT4">
                      <p:embed/>
                      <p:pic>
                        <p:nvPicPr>
                          <p:cNvPr id="0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8" y="3827"/>
                            <a:ext cx="173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77" name="AutoShape 133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35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8" name="AutoShape 134"/>
              <p:cNvSpPr>
                <a:spLocks noChangeArrowheads="1"/>
              </p:cNvSpPr>
              <p:nvPr/>
            </p:nvSpPr>
            <p:spPr bwMode="auto">
              <a:xfrm>
                <a:off x="3130" y="3552"/>
                <a:ext cx="470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9" name="Line 135"/>
              <p:cNvSpPr>
                <a:spLocks noChangeShapeType="1"/>
              </p:cNvSpPr>
              <p:nvPr/>
            </p:nvSpPr>
            <p:spPr bwMode="auto">
              <a:xfrm flipV="1">
                <a:off x="2232" y="36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0" name="Freeform 136"/>
              <p:cNvSpPr>
                <a:spLocks/>
              </p:cNvSpPr>
              <p:nvPr/>
            </p:nvSpPr>
            <p:spPr bwMode="auto">
              <a:xfrm>
                <a:off x="2232" y="3699"/>
                <a:ext cx="1086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1" name="Line 137"/>
              <p:cNvSpPr>
                <a:spLocks noChangeShapeType="1"/>
              </p:cNvSpPr>
              <p:nvPr/>
            </p:nvSpPr>
            <p:spPr bwMode="auto">
              <a:xfrm>
                <a:off x="2711" y="3612"/>
                <a:ext cx="1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2" name="Line 138"/>
              <p:cNvSpPr>
                <a:spLocks noChangeShapeType="1"/>
              </p:cNvSpPr>
              <p:nvPr/>
            </p:nvSpPr>
            <p:spPr bwMode="auto">
              <a:xfrm flipV="1">
                <a:off x="2667" y="3785"/>
                <a:ext cx="17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83" name="Object 1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4426999"/>
                  </p:ext>
                </p:extLst>
              </p:nvPr>
            </p:nvGraphicFramePr>
            <p:xfrm>
              <a:off x="3262" y="3751"/>
              <a:ext cx="198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97" name="Equation" r:id="rId81" imgW="101600" imgH="139700" progId="Equation.DSMT4">
                      <p:embed/>
                    </p:oleObj>
                  </mc:Choice>
                  <mc:Fallback>
                    <p:oleObj name="Equation" r:id="rId81" imgW="101600" imgH="139700" progId="Equation.DSMT4">
                      <p:embed/>
                      <p:pic>
                        <p:nvPicPr>
                          <p:cNvPr id="0" name="Object 1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3751"/>
                            <a:ext cx="198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87" name="Line 143"/>
              <p:cNvSpPr>
                <a:spLocks noChangeShapeType="1"/>
              </p:cNvSpPr>
              <p:nvPr/>
            </p:nvSpPr>
            <p:spPr bwMode="auto">
              <a:xfrm flipV="1">
                <a:off x="3024" y="2976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8" name="Line 14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1" name="Line 147"/>
              <p:cNvSpPr>
                <a:spLocks noChangeShapeType="1"/>
              </p:cNvSpPr>
              <p:nvPr/>
            </p:nvSpPr>
            <p:spPr bwMode="auto">
              <a:xfrm>
                <a:off x="2232" y="34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3" name="Freeform 149"/>
              <p:cNvSpPr>
                <a:spLocks/>
              </p:cNvSpPr>
              <p:nvPr/>
            </p:nvSpPr>
            <p:spPr bwMode="auto">
              <a:xfrm>
                <a:off x="2448" y="2784"/>
                <a:ext cx="763" cy="784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84" y="41"/>
                  </a:cxn>
                  <a:cxn ang="0">
                    <a:pos x="7" y="182"/>
                  </a:cxn>
                  <a:cxn ang="0">
                    <a:pos x="39" y="329"/>
                  </a:cxn>
                  <a:cxn ang="0">
                    <a:pos x="148" y="438"/>
                  </a:cxn>
                  <a:cxn ang="0">
                    <a:pos x="261" y="507"/>
                  </a:cxn>
                  <a:cxn ang="0">
                    <a:pos x="458" y="593"/>
                  </a:cxn>
                  <a:cxn ang="0">
                    <a:pos x="596" y="675"/>
                  </a:cxn>
                  <a:cxn ang="0">
                    <a:pos x="763" y="784"/>
                  </a:cxn>
                </a:cxnLst>
                <a:rect l="0" t="0" r="r" b="b"/>
                <a:pathLst>
                  <a:path w="763" h="784">
                    <a:moveTo>
                      <a:pt x="256" y="0"/>
                    </a:moveTo>
                    <a:cubicBezTo>
                      <a:pt x="227" y="8"/>
                      <a:pt x="125" y="11"/>
                      <a:pt x="84" y="41"/>
                    </a:cubicBezTo>
                    <a:cubicBezTo>
                      <a:pt x="43" y="71"/>
                      <a:pt x="14" y="134"/>
                      <a:pt x="7" y="182"/>
                    </a:cubicBezTo>
                    <a:cubicBezTo>
                      <a:pt x="0" y="230"/>
                      <a:pt x="16" y="286"/>
                      <a:pt x="39" y="329"/>
                    </a:cubicBezTo>
                    <a:cubicBezTo>
                      <a:pt x="62" y="372"/>
                      <a:pt x="111" y="408"/>
                      <a:pt x="148" y="438"/>
                    </a:cubicBezTo>
                    <a:cubicBezTo>
                      <a:pt x="185" y="468"/>
                      <a:pt x="210" y="481"/>
                      <a:pt x="261" y="507"/>
                    </a:cubicBezTo>
                    <a:cubicBezTo>
                      <a:pt x="312" y="533"/>
                      <a:pt x="402" y="565"/>
                      <a:pt x="458" y="593"/>
                    </a:cubicBezTo>
                    <a:cubicBezTo>
                      <a:pt x="514" y="621"/>
                      <a:pt x="545" y="643"/>
                      <a:pt x="596" y="675"/>
                    </a:cubicBezTo>
                    <a:cubicBezTo>
                      <a:pt x="647" y="707"/>
                      <a:pt x="728" y="761"/>
                      <a:pt x="763" y="78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4" name="Freeform 150"/>
              <p:cNvSpPr>
                <a:spLocks/>
              </p:cNvSpPr>
              <p:nvPr/>
            </p:nvSpPr>
            <p:spPr bwMode="auto">
              <a:xfrm>
                <a:off x="2256" y="2784"/>
                <a:ext cx="804" cy="731"/>
              </a:xfrm>
              <a:custGeom>
                <a:avLst/>
                <a:gdLst/>
                <a:ahLst/>
                <a:cxnLst>
                  <a:cxn ang="0">
                    <a:pos x="0" y="731"/>
                  </a:cxn>
                  <a:cxn ang="0">
                    <a:pos x="200" y="659"/>
                  </a:cxn>
                  <a:cxn ang="0">
                    <a:pos x="374" y="585"/>
                  </a:cxn>
                  <a:cxn ang="0">
                    <a:pos x="507" y="527"/>
                  </a:cxn>
                  <a:cxn ang="0">
                    <a:pos x="661" y="435"/>
                  </a:cxn>
                  <a:cxn ang="0">
                    <a:pos x="771" y="339"/>
                  </a:cxn>
                  <a:cxn ang="0">
                    <a:pos x="803" y="224"/>
                  </a:cxn>
                  <a:cxn ang="0">
                    <a:pos x="765" y="90"/>
                  </a:cxn>
                  <a:cxn ang="0">
                    <a:pos x="667" y="32"/>
                  </a:cxn>
                  <a:cxn ang="0">
                    <a:pos x="526" y="0"/>
                  </a:cxn>
                </a:cxnLst>
                <a:rect l="0" t="0" r="r" b="b"/>
                <a:pathLst>
                  <a:path w="804" h="731">
                    <a:moveTo>
                      <a:pt x="0" y="731"/>
                    </a:moveTo>
                    <a:cubicBezTo>
                      <a:pt x="33" y="719"/>
                      <a:pt x="137" y="683"/>
                      <a:pt x="200" y="659"/>
                    </a:cubicBezTo>
                    <a:cubicBezTo>
                      <a:pt x="262" y="635"/>
                      <a:pt x="322" y="607"/>
                      <a:pt x="374" y="585"/>
                    </a:cubicBezTo>
                    <a:cubicBezTo>
                      <a:pt x="425" y="562"/>
                      <a:pt x="459" y="552"/>
                      <a:pt x="507" y="527"/>
                    </a:cubicBezTo>
                    <a:cubicBezTo>
                      <a:pt x="555" y="502"/>
                      <a:pt x="617" y="466"/>
                      <a:pt x="661" y="435"/>
                    </a:cubicBezTo>
                    <a:cubicBezTo>
                      <a:pt x="705" y="404"/>
                      <a:pt x="747" y="374"/>
                      <a:pt x="771" y="339"/>
                    </a:cubicBezTo>
                    <a:cubicBezTo>
                      <a:pt x="795" y="304"/>
                      <a:pt x="804" y="265"/>
                      <a:pt x="803" y="224"/>
                    </a:cubicBezTo>
                    <a:cubicBezTo>
                      <a:pt x="802" y="183"/>
                      <a:pt x="788" y="122"/>
                      <a:pt x="765" y="90"/>
                    </a:cubicBezTo>
                    <a:cubicBezTo>
                      <a:pt x="742" y="58"/>
                      <a:pt x="707" y="47"/>
                      <a:pt x="667" y="32"/>
                    </a:cubicBezTo>
                    <a:cubicBezTo>
                      <a:pt x="627" y="17"/>
                      <a:pt x="555" y="7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8" name="AutoShape 154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154" cy="156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99" name="Object 1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017819"/>
                  </p:ext>
                </p:extLst>
              </p:nvPr>
            </p:nvGraphicFramePr>
            <p:xfrm>
              <a:off x="2694" y="2400"/>
              <a:ext cx="219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98" name="Equation" r:id="rId83" imgW="203200" imgH="254000" progId="Equation.DSMT4">
                      <p:embed/>
                    </p:oleObj>
                  </mc:Choice>
                  <mc:Fallback>
                    <p:oleObj name="Equation" r:id="rId83" imgW="203200" imgH="254000" progId="Equation.DSMT4">
                      <p:embed/>
                      <p:pic>
                        <p:nvPicPr>
                          <p:cNvPr id="0" name="Object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4" y="2400"/>
                            <a:ext cx="219" cy="2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74"/>
            <p:cNvGrpSpPr>
              <a:grpSpLocks/>
            </p:cNvGrpSpPr>
            <p:nvPr/>
          </p:nvGrpSpPr>
          <p:grpSpPr bwMode="auto">
            <a:xfrm>
              <a:off x="4074" y="3360"/>
              <a:ext cx="1542" cy="631"/>
              <a:chOff x="3978" y="3439"/>
              <a:chExt cx="1542" cy="631"/>
            </a:xfrm>
          </p:grpSpPr>
          <p:graphicFrame>
            <p:nvGraphicFramePr>
              <p:cNvPr id="697501" name="Object 1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3974875"/>
                  </p:ext>
                </p:extLst>
              </p:nvPr>
            </p:nvGraphicFramePr>
            <p:xfrm>
              <a:off x="3978" y="3891"/>
              <a:ext cx="129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099" name="Equation" r:id="rId85" imgW="127000" imgH="152400" progId="Equation.DSMT4">
                      <p:embed/>
                    </p:oleObj>
                  </mc:Choice>
                  <mc:Fallback>
                    <p:oleObj name="Equation" r:id="rId85" imgW="127000" imgH="152400" progId="Equation.DSMT4">
                      <p:embed/>
                      <p:pic>
                        <p:nvPicPr>
                          <p:cNvPr id="0" name="Object 1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8" y="3891"/>
                            <a:ext cx="129" cy="1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503" name="AutoShape 159"/>
              <p:cNvSpPr>
                <a:spLocks noChangeArrowheads="1"/>
              </p:cNvSpPr>
              <p:nvPr/>
            </p:nvSpPr>
            <p:spPr bwMode="auto">
              <a:xfrm>
                <a:off x="3984" y="3481"/>
                <a:ext cx="174" cy="391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4" name="AutoShape 160"/>
              <p:cNvSpPr>
                <a:spLocks noChangeArrowheads="1"/>
              </p:cNvSpPr>
              <p:nvPr/>
            </p:nvSpPr>
            <p:spPr bwMode="auto">
              <a:xfrm>
                <a:off x="5172" y="3626"/>
                <a:ext cx="348" cy="164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5" name="Freeform 161"/>
              <p:cNvSpPr>
                <a:spLocks/>
              </p:cNvSpPr>
              <p:nvPr/>
            </p:nvSpPr>
            <p:spPr bwMode="auto">
              <a:xfrm>
                <a:off x="4123" y="3439"/>
                <a:ext cx="1145" cy="198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6" name="Line 162"/>
              <p:cNvSpPr>
                <a:spLocks noChangeShapeType="1"/>
              </p:cNvSpPr>
              <p:nvPr/>
            </p:nvSpPr>
            <p:spPr bwMode="auto">
              <a:xfrm>
                <a:off x="4159" y="3714"/>
                <a:ext cx="101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7" name="Freeform 163"/>
              <p:cNvSpPr>
                <a:spLocks/>
              </p:cNvSpPr>
              <p:nvPr/>
            </p:nvSpPr>
            <p:spPr bwMode="auto">
              <a:xfrm>
                <a:off x="4129" y="3790"/>
                <a:ext cx="1159" cy="16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8" name="Line 164"/>
              <p:cNvSpPr>
                <a:spLocks noChangeShapeType="1"/>
              </p:cNvSpPr>
              <p:nvPr/>
            </p:nvSpPr>
            <p:spPr bwMode="auto">
              <a:xfrm flipV="1">
                <a:off x="4351" y="3464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9" name="Line 165"/>
              <p:cNvSpPr>
                <a:spLocks noChangeShapeType="1"/>
              </p:cNvSpPr>
              <p:nvPr/>
            </p:nvSpPr>
            <p:spPr bwMode="auto">
              <a:xfrm>
                <a:off x="4709" y="3709"/>
                <a:ext cx="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0" name="Line 166"/>
              <p:cNvSpPr>
                <a:spLocks noChangeShapeType="1"/>
              </p:cNvSpPr>
              <p:nvPr/>
            </p:nvSpPr>
            <p:spPr bwMode="auto">
              <a:xfrm flipV="1">
                <a:off x="4651" y="3969"/>
                <a:ext cx="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1" name="Line 167"/>
              <p:cNvSpPr>
                <a:spLocks noChangeShapeType="1"/>
              </p:cNvSpPr>
              <p:nvPr/>
            </p:nvSpPr>
            <p:spPr bwMode="auto">
              <a:xfrm>
                <a:off x="5037" y="3511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513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948870"/>
                  </p:ext>
                </p:extLst>
              </p:nvPr>
            </p:nvGraphicFramePr>
            <p:xfrm>
              <a:off x="5284" y="3846"/>
              <a:ext cx="14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8100" name="Equation" r:id="rId87" imgW="101600" imgH="139700" progId="Equation.DSMT4">
                      <p:embed/>
                    </p:oleObj>
                  </mc:Choice>
                  <mc:Fallback>
                    <p:oleObj name="Equation" r:id="rId87" imgW="101600" imgH="139700" progId="Equation.DSMT4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" y="3846"/>
                            <a:ext cx="146" cy="2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7514" name="Oval 170"/>
            <p:cNvSpPr>
              <a:spLocks noChangeArrowheads="1"/>
            </p:cNvSpPr>
            <p:nvPr/>
          </p:nvSpPr>
          <p:spPr bwMode="auto">
            <a:xfrm>
              <a:off x="4512" y="2784"/>
              <a:ext cx="432" cy="432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515" name="AutoShape 171"/>
            <p:cNvSpPr>
              <a:spLocks noChangeArrowheads="1"/>
            </p:cNvSpPr>
            <p:nvPr/>
          </p:nvSpPr>
          <p:spPr bwMode="auto">
            <a:xfrm>
              <a:off x="4656" y="2688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516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499142"/>
                </p:ext>
              </p:extLst>
            </p:nvPr>
          </p:nvGraphicFramePr>
          <p:xfrm>
            <a:off x="4615" y="2400"/>
            <a:ext cx="21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101" name="Equation" r:id="rId89" imgW="203200" imgH="254000" progId="Equation.DSMT4">
                    <p:embed/>
                  </p:oleObj>
                </mc:Choice>
                <mc:Fallback>
                  <p:oleObj name="Equation" r:id="rId89" imgW="203200" imgH="254000" progId="Equation.DSMT4">
                    <p:embed/>
                    <p:pic>
                      <p:nvPicPr>
                        <p:cNvPr id="0" name="Object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2400"/>
                          <a:ext cx="218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52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58156"/>
                </p:ext>
              </p:extLst>
            </p:nvPr>
          </p:nvGraphicFramePr>
          <p:xfrm>
            <a:off x="4588" y="3945"/>
            <a:ext cx="38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102" name="Equation" r:id="rId91" imgW="254000" imgH="190500" progId="Equation.DSMT4">
                    <p:embed/>
                  </p:oleObj>
                </mc:Choice>
                <mc:Fallback>
                  <p:oleObj name="Equation" r:id="rId91" imgW="254000" imgH="190500" progId="Equation.DSMT4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" y="3945"/>
                          <a:ext cx="385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4953000" y="4038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 - q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/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</a:rPr>
              <a:t>Operator Product Expansion </a:t>
            </a:r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  <a:sym typeface="Wingdings"/>
              </a:rPr>
              <a:t></a:t>
            </a:r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</a:rPr>
              <a:t> Taylor Expansion</a:t>
            </a:r>
            <a:endParaRPr lang="en-US" altLang="zh-TW" sz="28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305800" cy="41148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Inverse Laplace transform: </a:t>
            </a:r>
            <a:endParaRPr lang="en-US" altLang="zh-TW" sz="24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75000"/>
              <a:buFont typeface="Wingdings" pitchFamily="2" charset="2"/>
              <a:buChar char="n"/>
            </a:pPr>
            <a:r>
              <a:rPr lang="en-US" altLang="zh-TW" sz="2400" dirty="0">
                <a:ea typeface="新細明體" pitchFamily="18" charset="-120"/>
              </a:rPr>
              <a:t>Dispersion relation</a:t>
            </a:r>
          </a:p>
          <a:p>
            <a:pPr lvl="1"/>
            <a:endParaRPr lang="en-US" altLang="zh-TW" sz="2000" dirty="0">
              <a:ea typeface="新細明體" pitchFamily="18" charset="-120"/>
            </a:endParaRPr>
          </a:p>
          <a:p>
            <a:pPr lvl="1"/>
            <a:endParaRPr lang="en-US" altLang="zh-TW" sz="2000" dirty="0">
              <a:ea typeface="新細明體" pitchFamily="18" charset="-120"/>
            </a:endParaRPr>
          </a:p>
          <a:p>
            <a:pPr lvl="1"/>
            <a:endParaRPr lang="en-US" altLang="zh-TW" sz="20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75000"/>
              <a:buFont typeface="Wingdings" pitchFamily="2" charset="2"/>
              <a:buChar char="n"/>
            </a:pPr>
            <a:r>
              <a:rPr lang="en-US" altLang="zh-TW" sz="2400" dirty="0">
                <a:ea typeface="新細明體" pitchFamily="18" charset="-120"/>
              </a:rPr>
              <a:t>Expand in the unphysical region </a:t>
            </a:r>
          </a:p>
          <a:p>
            <a:pPr lvl="1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  </a:t>
            </a:r>
          </a:p>
        </p:txBody>
      </p:sp>
      <p:graphicFrame>
        <p:nvGraphicFramePr>
          <p:cNvPr id="68506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30387857"/>
              </p:ext>
            </p:extLst>
          </p:nvPr>
        </p:nvGraphicFramePr>
        <p:xfrm>
          <a:off x="3505200" y="1371600"/>
          <a:ext cx="2209800" cy="66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1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71600"/>
                        <a:ext cx="2209800" cy="6696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68884549"/>
              </p:ext>
            </p:extLst>
          </p:nvPr>
        </p:nvGraphicFramePr>
        <p:xfrm>
          <a:off x="2590800" y="2590800"/>
          <a:ext cx="40719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2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90800"/>
                        <a:ext cx="407193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03952"/>
              </p:ext>
            </p:extLst>
          </p:nvPr>
        </p:nvGraphicFramePr>
        <p:xfrm>
          <a:off x="5602486" y="4191000"/>
          <a:ext cx="33129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3" name="Equation" r:id="rId7" imgW="1701720" imgH="419040" progId="Equation.DSMT4">
                  <p:embed/>
                </p:oleObj>
              </mc:Choice>
              <mc:Fallback>
                <p:oleObj name="Equation" r:id="rId7" imgW="1701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486" y="4191000"/>
                        <a:ext cx="3312914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4343400"/>
            <a:ext cx="4251325" cy="1981200"/>
            <a:chOff x="720" y="2592"/>
            <a:chExt cx="2678" cy="1248"/>
          </a:xfrm>
        </p:grpSpPr>
        <p:sp>
          <p:nvSpPr>
            <p:cNvPr id="685065" name="Line 9"/>
            <p:cNvSpPr>
              <a:spLocks noChangeShapeType="1"/>
            </p:cNvSpPr>
            <p:nvPr/>
          </p:nvSpPr>
          <p:spPr bwMode="auto">
            <a:xfrm>
              <a:off x="1392" y="3312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6" name="Line 10"/>
            <p:cNvSpPr>
              <a:spLocks noChangeShapeType="1"/>
            </p:cNvSpPr>
            <p:nvPr/>
          </p:nvSpPr>
          <p:spPr bwMode="auto">
            <a:xfrm>
              <a:off x="2064" y="259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8" name="Freeform 12"/>
            <p:cNvSpPr>
              <a:spLocks/>
            </p:cNvSpPr>
            <p:nvPr/>
          </p:nvSpPr>
          <p:spPr bwMode="auto">
            <a:xfrm>
              <a:off x="2688" y="3264"/>
              <a:ext cx="710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  <a:cxn ang="0">
                  <a:pos x="710" y="90"/>
                </a:cxn>
              </a:cxnLst>
              <a:rect l="0" t="0" r="r" b="b"/>
              <a:pathLst>
                <a:path w="710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58" y="33"/>
                    <a:pt x="672" y="48"/>
                  </a:cubicBezTo>
                  <a:cubicBezTo>
                    <a:pt x="686" y="63"/>
                    <a:pt x="702" y="81"/>
                    <a:pt x="710" y="9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9" name="Freeform 13"/>
            <p:cNvSpPr>
              <a:spLocks/>
            </p:cNvSpPr>
            <p:nvPr/>
          </p:nvSpPr>
          <p:spPr bwMode="auto">
            <a:xfrm>
              <a:off x="720" y="3264"/>
              <a:ext cx="672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</a:cxnLst>
              <a:rect l="0" t="0" r="r" b="b"/>
              <a:pathLst>
                <a:path w="672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64" y="40"/>
                    <a:pt x="672" y="4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70" name="Oval 14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85074" name="Object 18"/>
            <p:cNvGraphicFramePr>
              <a:graphicFrameLocks noChangeAspect="1"/>
            </p:cNvGraphicFramePr>
            <p:nvPr/>
          </p:nvGraphicFramePr>
          <p:xfrm>
            <a:off x="2880" y="2592"/>
            <a:ext cx="2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444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92"/>
                          <a:ext cx="21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5075" name="Line 19"/>
            <p:cNvSpPr>
              <a:spLocks noChangeShapeType="1"/>
            </p:cNvSpPr>
            <p:nvPr/>
          </p:nvSpPr>
          <p:spPr bwMode="auto">
            <a:xfrm>
              <a:off x="2880" y="2640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76" name="Line 20"/>
            <p:cNvSpPr>
              <a:spLocks noChangeShapeType="1"/>
            </p:cNvSpPr>
            <p:nvPr/>
          </p:nvSpPr>
          <p:spPr bwMode="auto">
            <a:xfrm>
              <a:off x="2880" y="2832"/>
              <a:ext cx="19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17162"/>
              </p:ext>
            </p:extLst>
          </p:nvPr>
        </p:nvGraphicFramePr>
        <p:xfrm>
          <a:off x="1371600" y="1447800"/>
          <a:ext cx="1600200" cy="56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5" name="Equation" r:id="rId11" imgW="723900" imgH="254000" progId="Equation.DSMT4">
                  <p:embed/>
                </p:oleObj>
              </mc:Choice>
              <mc:Fallback>
                <p:oleObj name="Equation" r:id="rId11" imgW="72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1600" y="1447800"/>
                        <a:ext cx="1600200" cy="561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11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2498" name="Object 34"/>
          <p:cNvGraphicFramePr>
            <a:graphicFrameLocks noChangeAspect="1"/>
          </p:cNvGraphicFramePr>
          <p:nvPr/>
        </p:nvGraphicFramePr>
        <p:xfrm>
          <a:off x="914400" y="3352801"/>
          <a:ext cx="28194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36" name="Equation" r:id="rId3" imgW="1574640" imgH="914400" progId="Equation.DSMT4">
                  <p:embed/>
                </p:oleObj>
              </mc:Choice>
              <mc:Fallback>
                <p:oleObj name="Equation" r:id="rId3" imgW="15746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1"/>
                        <a:ext cx="28194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9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27927"/>
              </p:ext>
            </p:extLst>
          </p:nvPr>
        </p:nvGraphicFramePr>
        <p:xfrm>
          <a:off x="4673600" y="3286125"/>
          <a:ext cx="41021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37" name="Equation" r:id="rId5" imgW="2501900" imgH="901700" progId="Equation.DSMT4">
                  <p:embed/>
                </p:oleObj>
              </mc:Choice>
              <mc:Fallback>
                <p:oleObj name="Equation" r:id="rId5" imgW="2501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286125"/>
                        <a:ext cx="4102100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0" name="Text Box 36"/>
          <p:cNvSpPr txBox="1">
            <a:spLocks noChangeArrowheads="1"/>
          </p:cNvSpPr>
          <p:nvPr/>
        </p:nvSpPr>
        <p:spPr bwMode="auto">
          <a:xfrm>
            <a:off x="914400" y="4876801"/>
            <a:ext cx="7467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graphicFrame>
        <p:nvGraphicFramePr>
          <p:cNvPr id="70250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74558"/>
              </p:ext>
            </p:extLst>
          </p:nvPr>
        </p:nvGraphicFramePr>
        <p:xfrm>
          <a:off x="1303338" y="4876800"/>
          <a:ext cx="57769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38" name="Equation" r:id="rId7" imgW="3556000" imgH="330200" progId="Equation.DSMT4">
                  <p:embed/>
                </p:oleObj>
              </mc:Choice>
              <mc:Fallback>
                <p:oleObj name="Equation" r:id="rId7" imgW="3556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876800"/>
                        <a:ext cx="57769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06134"/>
              </p:ext>
            </p:extLst>
          </p:nvPr>
        </p:nvGraphicFramePr>
        <p:xfrm>
          <a:off x="1320800" y="5410200"/>
          <a:ext cx="40163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39" name="Equation" r:id="rId9" imgW="2400300" imgH="330200" progId="Equation.DSMT4">
                  <p:embed/>
                </p:oleObj>
              </mc:Choice>
              <mc:Fallback>
                <p:oleObj name="Equation" r:id="rId9" imgW="2400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410200"/>
                        <a:ext cx="40163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04241"/>
              </p:ext>
            </p:extLst>
          </p:nvPr>
        </p:nvGraphicFramePr>
        <p:xfrm>
          <a:off x="1347788" y="5943600"/>
          <a:ext cx="5203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40" name="Equation" r:id="rId11" imgW="3136900" imgH="330200" progId="Equation.DSMT4">
                  <p:embed/>
                </p:oleObj>
              </mc:Choice>
              <mc:Fallback>
                <p:oleObj name="Equation" r:id="rId11" imgW="313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943600"/>
                        <a:ext cx="52038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4" name="Text Box 40"/>
          <p:cNvSpPr txBox="1">
            <a:spLocks noChangeArrowheads="1"/>
          </p:cNvSpPr>
          <p:nvPr/>
        </p:nvSpPr>
        <p:spPr bwMode="auto">
          <a:xfrm>
            <a:off x="2286000" y="152401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</a:rPr>
              <a:t>Moments of PDF</a:t>
            </a:r>
            <a:endParaRPr lang="en-US" altLang="zh-TW" sz="28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609600"/>
            <a:ext cx="8488363" cy="2554288"/>
            <a:chOff x="240" y="192"/>
            <a:chExt cx="5347" cy="1609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242" y="631"/>
              <a:ext cx="2448" cy="1248"/>
              <a:chOff x="720" y="2592"/>
              <a:chExt cx="2678" cy="1248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64" y="2592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2688" y="3264"/>
                <a:ext cx="710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  <a:cxn ang="0">
                    <a:pos x="710" y="90"/>
                  </a:cxn>
                </a:cxnLst>
                <a:rect l="0" t="0" r="r" b="b"/>
                <a:pathLst>
                  <a:path w="710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58" y="33"/>
                      <a:pt x="672" y="48"/>
                    </a:cubicBezTo>
                    <a:cubicBezTo>
                      <a:pt x="686" y="63"/>
                      <a:pt x="702" y="81"/>
                      <a:pt x="710" y="9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Freeform 8"/>
              <p:cNvSpPr>
                <a:spLocks/>
              </p:cNvSpPr>
              <p:nvPr/>
            </p:nvSpPr>
            <p:spPr bwMode="auto">
              <a:xfrm>
                <a:off x="720" y="3264"/>
                <a:ext cx="67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</a:cxnLst>
                <a:rect l="0" t="0" r="r" b="b"/>
                <a:pathLst>
                  <a:path w="672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64" y="40"/>
                      <a:pt x="672" y="48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288" cy="288"/>
              </a:xfrm>
              <a:prstGeom prst="ellips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2880" y="2592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5541" name="Equation" r:id="rId13" imgW="126720" imgH="139680" progId="Equation.DSMT4">
                      <p:embed/>
                    </p:oleObj>
                  </mc:Choice>
                  <mc:Fallback>
                    <p:oleObj name="Equation" r:id="rId13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592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2880" y="26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3530" y="1076"/>
              <a:ext cx="12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181" y="38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785" y="1030"/>
              <a:ext cx="687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  <a:cxn ang="0">
                  <a:pos x="710" y="90"/>
                </a:cxn>
              </a:cxnLst>
              <a:rect l="0" t="0" r="r" b="b"/>
              <a:pathLst>
                <a:path w="710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58" y="33"/>
                    <a:pt x="672" y="48"/>
                  </a:cubicBezTo>
                  <a:cubicBezTo>
                    <a:pt x="686" y="63"/>
                    <a:pt x="702" y="81"/>
                    <a:pt x="710" y="9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880" y="1030"/>
              <a:ext cx="650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</a:cxnLst>
              <a:rect l="0" t="0" r="r" b="b"/>
              <a:pathLst>
                <a:path w="672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64" y="40"/>
                    <a:pt x="672" y="4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5376" y="192"/>
            <a:ext cx="21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542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92"/>
                          <a:ext cx="211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5376" y="240"/>
              <a:ext cx="0" cy="18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5376" y="432"/>
              <a:ext cx="18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2928" y="192"/>
              <a:ext cx="2464" cy="747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80" y="513"/>
                </a:cxn>
                <a:cxn ang="0">
                  <a:pos x="176" y="379"/>
                </a:cxn>
                <a:cxn ang="0">
                  <a:pos x="310" y="257"/>
                </a:cxn>
                <a:cxn ang="0">
                  <a:pos x="477" y="155"/>
                </a:cxn>
                <a:cxn ang="0">
                  <a:pos x="672" y="75"/>
                </a:cxn>
                <a:cxn ang="0">
                  <a:pos x="912" y="27"/>
                </a:cxn>
                <a:cxn ang="0">
                  <a:pos x="1187" y="1"/>
                </a:cxn>
                <a:cxn ang="0">
                  <a:pos x="1437" y="21"/>
                </a:cxn>
                <a:cxn ang="0">
                  <a:pos x="1661" y="59"/>
                </a:cxn>
                <a:cxn ang="0">
                  <a:pos x="1910" y="142"/>
                </a:cxn>
                <a:cxn ang="0">
                  <a:pos x="2077" y="238"/>
                </a:cxn>
                <a:cxn ang="0">
                  <a:pos x="2208" y="363"/>
                </a:cxn>
                <a:cxn ang="0">
                  <a:pos x="2352" y="507"/>
                </a:cxn>
                <a:cxn ang="0">
                  <a:pos x="2448" y="651"/>
                </a:cxn>
                <a:cxn ang="0">
                  <a:pos x="2448" y="699"/>
                </a:cxn>
                <a:cxn ang="0">
                  <a:pos x="2448" y="651"/>
                </a:cxn>
              </a:cxnLst>
              <a:rect l="0" t="0" r="r" b="b"/>
              <a:pathLst>
                <a:path w="2464" h="699">
                  <a:moveTo>
                    <a:pt x="0" y="651"/>
                  </a:moveTo>
                  <a:cubicBezTo>
                    <a:pt x="13" y="628"/>
                    <a:pt x="51" y="558"/>
                    <a:pt x="80" y="513"/>
                  </a:cubicBezTo>
                  <a:cubicBezTo>
                    <a:pt x="109" y="468"/>
                    <a:pt x="138" y="422"/>
                    <a:pt x="176" y="379"/>
                  </a:cubicBezTo>
                  <a:cubicBezTo>
                    <a:pt x="214" y="336"/>
                    <a:pt x="260" y="294"/>
                    <a:pt x="310" y="257"/>
                  </a:cubicBezTo>
                  <a:cubicBezTo>
                    <a:pt x="360" y="220"/>
                    <a:pt x="417" y="185"/>
                    <a:pt x="477" y="155"/>
                  </a:cubicBezTo>
                  <a:cubicBezTo>
                    <a:pt x="537" y="125"/>
                    <a:pt x="600" y="96"/>
                    <a:pt x="672" y="75"/>
                  </a:cubicBezTo>
                  <a:cubicBezTo>
                    <a:pt x="744" y="54"/>
                    <a:pt x="826" y="39"/>
                    <a:pt x="912" y="27"/>
                  </a:cubicBezTo>
                  <a:cubicBezTo>
                    <a:pt x="998" y="15"/>
                    <a:pt x="1100" y="2"/>
                    <a:pt x="1187" y="1"/>
                  </a:cubicBezTo>
                  <a:cubicBezTo>
                    <a:pt x="1274" y="0"/>
                    <a:pt x="1358" y="11"/>
                    <a:pt x="1437" y="21"/>
                  </a:cubicBezTo>
                  <a:cubicBezTo>
                    <a:pt x="1516" y="31"/>
                    <a:pt x="1582" y="39"/>
                    <a:pt x="1661" y="59"/>
                  </a:cubicBezTo>
                  <a:cubicBezTo>
                    <a:pt x="1740" y="79"/>
                    <a:pt x="1841" y="112"/>
                    <a:pt x="1910" y="142"/>
                  </a:cubicBezTo>
                  <a:cubicBezTo>
                    <a:pt x="1979" y="172"/>
                    <a:pt x="2027" y="201"/>
                    <a:pt x="2077" y="238"/>
                  </a:cubicBezTo>
                  <a:cubicBezTo>
                    <a:pt x="2127" y="275"/>
                    <a:pt x="2162" y="318"/>
                    <a:pt x="2208" y="363"/>
                  </a:cubicBezTo>
                  <a:cubicBezTo>
                    <a:pt x="2254" y="408"/>
                    <a:pt x="2312" y="459"/>
                    <a:pt x="2352" y="507"/>
                  </a:cubicBezTo>
                  <a:cubicBezTo>
                    <a:pt x="2392" y="555"/>
                    <a:pt x="2432" y="619"/>
                    <a:pt x="2448" y="651"/>
                  </a:cubicBezTo>
                  <a:cubicBezTo>
                    <a:pt x="2464" y="683"/>
                    <a:pt x="2448" y="699"/>
                    <a:pt x="2448" y="699"/>
                  </a:cubicBezTo>
                  <a:cubicBezTo>
                    <a:pt x="2448" y="699"/>
                    <a:pt x="2448" y="675"/>
                    <a:pt x="2448" y="65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2928" y="1175"/>
              <a:ext cx="2451" cy="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133"/>
                </a:cxn>
                <a:cxn ang="0">
                  <a:pos x="176" y="262"/>
                </a:cxn>
                <a:cxn ang="0">
                  <a:pos x="310" y="379"/>
                </a:cxn>
                <a:cxn ang="0">
                  <a:pos x="477" y="477"/>
                </a:cxn>
                <a:cxn ang="0">
                  <a:pos x="672" y="554"/>
                </a:cxn>
                <a:cxn ang="0">
                  <a:pos x="912" y="600"/>
                </a:cxn>
                <a:cxn ang="0">
                  <a:pos x="1187" y="625"/>
                </a:cxn>
                <a:cxn ang="0">
                  <a:pos x="1437" y="606"/>
                </a:cxn>
                <a:cxn ang="0">
                  <a:pos x="1661" y="569"/>
                </a:cxn>
                <a:cxn ang="0">
                  <a:pos x="1910" y="489"/>
                </a:cxn>
                <a:cxn ang="0">
                  <a:pos x="2077" y="397"/>
                </a:cxn>
                <a:cxn ang="0">
                  <a:pos x="2208" y="277"/>
                </a:cxn>
                <a:cxn ang="0">
                  <a:pos x="2352" y="139"/>
                </a:cxn>
                <a:cxn ang="0">
                  <a:pos x="2435" y="35"/>
                </a:cxn>
                <a:cxn ang="0">
                  <a:pos x="2448" y="0"/>
                </a:cxn>
              </a:cxnLst>
              <a:rect l="0" t="0" r="r" b="b"/>
              <a:pathLst>
                <a:path w="2451" h="626">
                  <a:moveTo>
                    <a:pt x="0" y="0"/>
                  </a:moveTo>
                  <a:cubicBezTo>
                    <a:pt x="13" y="22"/>
                    <a:pt x="51" y="90"/>
                    <a:pt x="80" y="133"/>
                  </a:cubicBezTo>
                  <a:cubicBezTo>
                    <a:pt x="109" y="176"/>
                    <a:pt x="138" y="220"/>
                    <a:pt x="176" y="262"/>
                  </a:cubicBezTo>
                  <a:cubicBezTo>
                    <a:pt x="214" y="303"/>
                    <a:pt x="260" y="343"/>
                    <a:pt x="310" y="379"/>
                  </a:cubicBezTo>
                  <a:cubicBezTo>
                    <a:pt x="360" y="414"/>
                    <a:pt x="417" y="448"/>
                    <a:pt x="477" y="477"/>
                  </a:cubicBezTo>
                  <a:cubicBezTo>
                    <a:pt x="537" y="506"/>
                    <a:pt x="600" y="534"/>
                    <a:pt x="672" y="554"/>
                  </a:cubicBezTo>
                  <a:cubicBezTo>
                    <a:pt x="744" y="574"/>
                    <a:pt x="826" y="589"/>
                    <a:pt x="912" y="600"/>
                  </a:cubicBezTo>
                  <a:cubicBezTo>
                    <a:pt x="998" y="612"/>
                    <a:pt x="1100" y="624"/>
                    <a:pt x="1187" y="625"/>
                  </a:cubicBezTo>
                  <a:cubicBezTo>
                    <a:pt x="1274" y="626"/>
                    <a:pt x="1358" y="615"/>
                    <a:pt x="1437" y="606"/>
                  </a:cubicBezTo>
                  <a:cubicBezTo>
                    <a:pt x="1516" y="596"/>
                    <a:pt x="1582" y="589"/>
                    <a:pt x="1661" y="569"/>
                  </a:cubicBezTo>
                  <a:cubicBezTo>
                    <a:pt x="1740" y="550"/>
                    <a:pt x="1841" y="518"/>
                    <a:pt x="1910" y="489"/>
                  </a:cubicBezTo>
                  <a:cubicBezTo>
                    <a:pt x="1979" y="461"/>
                    <a:pt x="2027" y="433"/>
                    <a:pt x="2077" y="397"/>
                  </a:cubicBezTo>
                  <a:cubicBezTo>
                    <a:pt x="2127" y="362"/>
                    <a:pt x="2162" y="320"/>
                    <a:pt x="2208" y="277"/>
                  </a:cubicBezTo>
                  <a:cubicBezTo>
                    <a:pt x="2254" y="234"/>
                    <a:pt x="2314" y="179"/>
                    <a:pt x="2352" y="139"/>
                  </a:cubicBezTo>
                  <a:cubicBezTo>
                    <a:pt x="2390" y="99"/>
                    <a:pt x="2419" y="58"/>
                    <a:pt x="2435" y="35"/>
                  </a:cubicBezTo>
                  <a:cubicBezTo>
                    <a:pt x="2451" y="12"/>
                    <a:pt x="2445" y="7"/>
                    <a:pt x="2448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2928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928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504" y="912"/>
              <a:ext cx="149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2"/>
                </a:cxn>
                <a:cxn ang="0">
                  <a:pos x="138" y="99"/>
                </a:cxn>
                <a:cxn ang="0">
                  <a:pos x="144" y="192"/>
                </a:cxn>
                <a:cxn ang="0">
                  <a:pos x="118" y="240"/>
                </a:cxn>
                <a:cxn ang="0">
                  <a:pos x="61" y="278"/>
                </a:cxn>
                <a:cxn ang="0">
                  <a:pos x="0" y="288"/>
                </a:cxn>
              </a:cxnLst>
              <a:rect l="0" t="0" r="r" b="b"/>
              <a:pathLst>
                <a:path w="149" h="288">
                  <a:moveTo>
                    <a:pt x="0" y="0"/>
                  </a:moveTo>
                  <a:cubicBezTo>
                    <a:pt x="13" y="4"/>
                    <a:pt x="57" y="6"/>
                    <a:pt x="80" y="22"/>
                  </a:cubicBezTo>
                  <a:cubicBezTo>
                    <a:pt x="103" y="38"/>
                    <a:pt x="127" y="71"/>
                    <a:pt x="138" y="99"/>
                  </a:cubicBezTo>
                  <a:cubicBezTo>
                    <a:pt x="149" y="127"/>
                    <a:pt x="147" y="169"/>
                    <a:pt x="144" y="192"/>
                  </a:cubicBezTo>
                  <a:cubicBezTo>
                    <a:pt x="141" y="215"/>
                    <a:pt x="132" y="226"/>
                    <a:pt x="118" y="240"/>
                  </a:cubicBezTo>
                  <a:cubicBezTo>
                    <a:pt x="104" y="254"/>
                    <a:pt x="81" y="270"/>
                    <a:pt x="61" y="278"/>
                  </a:cubicBezTo>
                  <a:cubicBezTo>
                    <a:pt x="41" y="286"/>
                    <a:pt x="13" y="286"/>
                    <a:pt x="0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4800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800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4672" y="912"/>
              <a:ext cx="128" cy="28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58" y="22"/>
                </a:cxn>
                <a:cxn ang="0">
                  <a:pos x="13" y="74"/>
                </a:cxn>
                <a:cxn ang="0">
                  <a:pos x="6" y="163"/>
                </a:cxn>
                <a:cxn ang="0">
                  <a:pos x="51" y="234"/>
                </a:cxn>
                <a:cxn ang="0">
                  <a:pos x="128" y="288"/>
                </a:cxn>
              </a:cxnLst>
              <a:rect l="0" t="0" r="r" b="b"/>
              <a:pathLst>
                <a:path w="128" h="288">
                  <a:moveTo>
                    <a:pt x="128" y="0"/>
                  </a:moveTo>
                  <a:cubicBezTo>
                    <a:pt x="116" y="4"/>
                    <a:pt x="77" y="10"/>
                    <a:pt x="58" y="22"/>
                  </a:cubicBezTo>
                  <a:cubicBezTo>
                    <a:pt x="39" y="34"/>
                    <a:pt x="22" y="51"/>
                    <a:pt x="13" y="74"/>
                  </a:cubicBezTo>
                  <a:cubicBezTo>
                    <a:pt x="4" y="97"/>
                    <a:pt x="0" y="136"/>
                    <a:pt x="6" y="163"/>
                  </a:cubicBezTo>
                  <a:cubicBezTo>
                    <a:pt x="12" y="190"/>
                    <a:pt x="31" y="213"/>
                    <a:pt x="51" y="234"/>
                  </a:cubicBezTo>
                  <a:cubicBezTo>
                    <a:pt x="71" y="255"/>
                    <a:pt x="112" y="277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49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Comments</a:t>
            </a: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077200" cy="52578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The results are the same as derived from the conventional operator product expansion.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Contrary to conventional OPE, the path-integral formalism admits separation of 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CI </a:t>
            </a:r>
            <a:r>
              <a:rPr lang="en-US" altLang="zh-TW" sz="2400" dirty="0" smtClean="0">
                <a:ea typeface="新細明體" pitchFamily="18" charset="-120"/>
              </a:rPr>
              <a:t>and 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DI</a:t>
            </a:r>
            <a:r>
              <a:rPr lang="en-US" altLang="zh-TW" sz="24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The </a:t>
            </a:r>
            <a:r>
              <a:rPr lang="en-US" altLang="zh-TW" sz="2400" dirty="0" smtClean="0">
                <a:solidFill>
                  <a:schemeClr val="accent2"/>
                </a:solidFill>
                <a:ea typeface="新細明體" pitchFamily="18" charset="-120"/>
              </a:rPr>
              <a:t>OPE</a:t>
            </a:r>
            <a:r>
              <a:rPr lang="en-US" altLang="zh-TW" sz="2400" dirty="0" smtClean="0">
                <a:ea typeface="新細明體" pitchFamily="18" charset="-120"/>
              </a:rPr>
              <a:t> turns out to be </a:t>
            </a:r>
            <a:r>
              <a:rPr lang="en-US" altLang="zh-TW" sz="2400" dirty="0" smtClean="0">
                <a:solidFill>
                  <a:srgbClr val="FF3300"/>
                </a:solidFill>
                <a:ea typeface="新細明體" pitchFamily="18" charset="-120"/>
              </a:rPr>
              <a:t>Taylor</a:t>
            </a:r>
            <a:r>
              <a:rPr lang="en-US" altLang="zh-TW" sz="2400" dirty="0" smtClean="0">
                <a:ea typeface="新細明體" pitchFamily="18" charset="-120"/>
              </a:rPr>
              <a:t> expansion of functions in the path-integral formalism.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For       with </a:t>
            </a:r>
            <a:r>
              <a:rPr lang="en-US" altLang="zh-TW" sz="2400" dirty="0">
                <a:ea typeface="新細明體" pitchFamily="18" charset="-120"/>
              </a:rPr>
              <a:t>definite n, there is only one CI and one DI in the three-point </a:t>
            </a:r>
            <a:r>
              <a:rPr lang="en-US" altLang="zh-TW" sz="2400" dirty="0" smtClean="0">
                <a:ea typeface="新細明體" pitchFamily="18" charset="-120"/>
              </a:rPr>
              <a:t>function. </a:t>
            </a:r>
            <a:r>
              <a:rPr lang="en-US" altLang="zh-TW" sz="2400" dirty="0">
                <a:ea typeface="新細明體" pitchFamily="18" charset="-120"/>
              </a:rPr>
              <a:t>Thus, one cannot separate quark contribution from that of antiquark in matrix </a:t>
            </a:r>
            <a:r>
              <a:rPr lang="en-US" altLang="zh-TW" sz="2400" dirty="0" smtClean="0">
                <a:ea typeface="新細明體" pitchFamily="18" charset="-120"/>
              </a:rPr>
              <a:t>elements for even moments.</a:t>
            </a:r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  <a:p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362415"/>
              </p:ext>
            </p:extLst>
          </p:nvPr>
        </p:nvGraphicFramePr>
        <p:xfrm>
          <a:off x="1905000" y="3733800"/>
          <a:ext cx="487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5" name="Equation" r:id="rId3" imgW="203200" imgH="254000" progId="Equation.DSMT4">
                  <p:embed/>
                </p:oleObj>
              </mc:Choice>
              <mc:Fallback>
                <p:oleObj name="Equation" r:id="rId3" imgW="20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4873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0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09600"/>
            <a:ext cx="81534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3)  Fitting of experimental data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</a:t>
            </a:r>
            <a:r>
              <a:rPr lang="en-US" altLang="zh-TW" sz="2000" dirty="0" smtClean="0">
                <a:solidFill>
                  <a:srgbClr val="FF3300"/>
                </a:solidFill>
                <a:ea typeface="PMingLiU" pitchFamily="18" charset="-120"/>
              </a:rPr>
              <a:t>But</a:t>
            </a:r>
            <a:r>
              <a:rPr lang="en-US" altLang="zh-TW" sz="2000" dirty="0" smtClean="0">
                <a:ea typeface="PMingLiU" pitchFamily="18" charset="-120"/>
              </a:rPr>
              <a:t> 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A better fit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where           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2091389"/>
              </p:ext>
            </p:extLst>
          </p:nvPr>
        </p:nvGraphicFramePr>
        <p:xfrm>
          <a:off x="2057400" y="1306513"/>
          <a:ext cx="365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04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06513"/>
                        <a:ext cx="3657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9800" y="2362200"/>
          <a:ext cx="4114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05" name="Equation" r:id="rId5" imgW="1828800" imgH="228600" progId="Equation.DSMT4">
                  <p:embed/>
                </p:oleObj>
              </mc:Choice>
              <mc:Fallback>
                <p:oleObj name="Equation" r:id="rId5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114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572A-0CB9-497C-A5A2-16DAB738C27D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93957" name="Object 5"/>
          <p:cNvGraphicFramePr>
            <a:graphicFrameLocks noChangeAspect="1"/>
          </p:cNvGraphicFramePr>
          <p:nvPr/>
        </p:nvGraphicFramePr>
        <p:xfrm>
          <a:off x="2971801" y="3352801"/>
          <a:ext cx="4324351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06" name="Equation" r:id="rId7" imgW="2234880" imgH="419040" progId="Equation.DSMT4">
                  <p:embed/>
                </p:oleObj>
              </mc:Choice>
              <mc:Fallback>
                <p:oleObj name="Equation" r:id="rId7" imgW="2234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352801"/>
                        <a:ext cx="4324351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8" name="Object 6"/>
          <p:cNvGraphicFramePr>
            <a:graphicFrameLocks noChangeAspect="1"/>
          </p:cNvGraphicFramePr>
          <p:nvPr/>
        </p:nvGraphicFramePr>
        <p:xfrm>
          <a:off x="2362200" y="4267200"/>
          <a:ext cx="464343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07" name="Equation" r:id="rId9" imgW="2476440" imgH="253800" progId="Equation.DSMT4">
                  <p:embed/>
                </p:oleObj>
              </mc:Choice>
              <mc:Fallback>
                <p:oleObj name="Equation" r:id="rId9" imgW="2476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7200"/>
                        <a:ext cx="4643439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152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K.F. Liu, </a:t>
            </a:r>
            <a:r>
              <a:rPr lang="en-US" sz="2000" dirty="0" smtClean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PRD 62, 074501 </a:t>
            </a:r>
            <a:r>
              <a:rPr lang="en-US" sz="2000" dirty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(2000)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10540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 pitchFamily="34" charset="0"/>
              </a:rPr>
              <a:t>4)   Unlike DS, CS evolves the same way as the valence.</a:t>
            </a:r>
          </a:p>
        </p:txBody>
      </p:sp>
    </p:spTree>
    <p:extLst>
      <p:ext uri="{BB962C8B-B14F-4D97-AF65-F5344CB8AC3E}">
        <p14:creationId xmlns:p14="http://schemas.microsoft.com/office/powerpoint/2010/main" val="33371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bar_kfliu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95600"/>
            <a:ext cx="5638800" cy="36424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2895600" y="2286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HERMES – </a:t>
            </a:r>
            <a:r>
              <a:rPr lang="en-US" sz="1600" dirty="0" err="1" smtClean="0">
                <a:solidFill>
                  <a:srgbClr val="FFFF00"/>
                </a:solidFill>
              </a:rPr>
              <a:t>Kaon</a:t>
            </a:r>
            <a:r>
              <a:rPr lang="en-US" sz="1600" dirty="0" smtClean="0">
                <a:solidFill>
                  <a:srgbClr val="FFFF00"/>
                </a:solidFill>
              </a:rPr>
              <a:t> production in DIS, PL B666, 446 (2008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9900"/>
                </a:solidFill>
              </a:rPr>
              <a:t>How to Separate Connected Sea from Disconnected Sea? </a:t>
            </a:r>
            <a:endParaRPr lang="en-US" sz="3200" dirty="0">
              <a:solidFill>
                <a:srgbClr val="CC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Hint: Their small x behaviors are different.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26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14287"/>
              </p:ext>
            </p:extLst>
          </p:nvPr>
        </p:nvGraphicFramePr>
        <p:xfrm>
          <a:off x="2209800" y="5029200"/>
          <a:ext cx="5432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70" name="Equation" r:id="rId3" imgW="2667000" imgH="406400" progId="Equation.DSMT4">
                  <p:embed/>
                </p:oleObj>
              </mc:Choice>
              <mc:Fallback>
                <p:oleObj name="Equation" r:id="rId3" imgW="2667000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54324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Connected Sea </a:t>
            </a:r>
            <a:r>
              <a:rPr lang="en-US" sz="2800" dirty="0" err="1" smtClean="0">
                <a:solidFill>
                  <a:srgbClr val="FFFF00"/>
                </a:solidFill>
              </a:rPr>
              <a:t>Partons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CT10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400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lattice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17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expt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572000" y="5791200"/>
            <a:ext cx="152400" cy="40505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019800" y="5943600"/>
            <a:ext cx="46633" cy="423535"/>
          </a:xfrm>
          <a:prstGeom prst="upArrow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7239000" y="5638800"/>
            <a:ext cx="121919" cy="44362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100000"/>
            </a:camera>
            <a:lightRig rig="threePt" dir="t"/>
          </a:scene3d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K.F. Liu, W.C. Chang, H.Y. Cheng, J.C. </a:t>
            </a:r>
            <a:r>
              <a:rPr lang="en-US" sz="1800" dirty="0" err="1" smtClean="0"/>
              <a:t>Peng</a:t>
            </a:r>
            <a:r>
              <a:rPr lang="en-US" sz="1800" dirty="0" smtClean="0"/>
              <a:t>, PRL 109, 252002 (2012)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648199" cy="325373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74555"/>
              </p:ext>
            </p:extLst>
          </p:nvPr>
        </p:nvGraphicFramePr>
        <p:xfrm>
          <a:off x="5105400" y="2362200"/>
          <a:ext cx="38585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71" name="Equation" r:id="rId7" imgW="2298700" imgH="1028700" progId="Equation.DSMT4">
                  <p:embed/>
                </p:oleObj>
              </mc:Choice>
              <mc:Fallback>
                <p:oleObj name="Equation" r:id="rId7" imgW="2298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5400" y="2362200"/>
                        <a:ext cx="38585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d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4724400" cy="331364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16176"/>
              </p:ext>
            </p:extLst>
          </p:nvPr>
        </p:nvGraphicFramePr>
        <p:xfrm>
          <a:off x="4343400" y="2921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921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1998"/>
              </p:ext>
            </p:extLst>
          </p:nvPr>
        </p:nvGraphicFramePr>
        <p:xfrm>
          <a:off x="1981200" y="45720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6" imgW="1841500" imgH="228600" progId="Equation.DSMT4">
                  <p:embed/>
                </p:oleObj>
              </mc:Choice>
              <mc:Fallback>
                <p:oleObj name="Equation" r:id="rId6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37182"/>
              </p:ext>
            </p:extLst>
          </p:nvPr>
        </p:nvGraphicFramePr>
        <p:xfrm>
          <a:off x="2362200" y="5486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8" imgW="1168400" imgH="228600" progId="Equation.DSMT4">
                  <p:embed/>
                </p:oleObj>
              </mc:Choice>
              <mc:Fallback>
                <p:oleObj name="Equation" r:id="rId8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864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75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469900"/>
          </a:xfrm>
        </p:spPr>
        <p:txBody>
          <a:bodyPr/>
          <a:lstStyle/>
          <a:p>
            <a:pPr algn="ctr"/>
            <a:r>
              <a:rPr lang="en-US" altLang="zh-TW" sz="3600">
                <a:solidFill>
                  <a:srgbClr val="FFFF00"/>
                </a:solidFill>
                <a:ea typeface="新細明體" pitchFamily="18" charset="-120"/>
              </a:rPr>
              <a:t>Experimental Data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686800" cy="4953000"/>
          </a:xfrm>
        </p:spPr>
        <p:txBody>
          <a:bodyPr/>
          <a:lstStyle/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>
                <a:ea typeface="新細明體" pitchFamily="18" charset="-120"/>
              </a:rPr>
              <a:t>New </a:t>
            </a:r>
            <a:r>
              <a:rPr lang="en-US" altLang="zh-TW" sz="2000" dirty="0" err="1">
                <a:ea typeface="新細明體" pitchFamily="18" charset="-120"/>
              </a:rPr>
              <a:t>Muon</a:t>
            </a:r>
            <a:r>
              <a:rPr lang="en-US" altLang="zh-TW" sz="2000" dirty="0">
                <a:ea typeface="新細明體" pitchFamily="18" charset="-120"/>
              </a:rPr>
              <a:t> Collaboration (NMC – PRL 66, 2712 (1991)) </a:t>
            </a:r>
            <a:r>
              <a:rPr lang="el-GR" altLang="zh-TW" sz="2000" dirty="0">
                <a:ea typeface="新細明體" pitchFamily="18" charset="-120"/>
                <a:cs typeface="Tahoma" pitchFamily="34" charset="0"/>
              </a:rPr>
              <a:t>μ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</a:rPr>
              <a:t>+ p(n) 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 </a:t>
            </a:r>
            <a:r>
              <a:rPr lang="el-GR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μ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X</a:t>
            </a:r>
            <a:r>
              <a:rPr lang="en-US" altLang="zh-TW" sz="2000" dirty="0">
                <a:ea typeface="新細明體" pitchFamily="18" charset="-120"/>
              </a:rPr>
              <a:t> </a:t>
            </a:r>
          </a:p>
          <a:p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Quark </a:t>
            </a:r>
            <a:r>
              <a:rPr lang="en-US" altLang="zh-TW" sz="2000" dirty="0" err="1">
                <a:ea typeface="新細明體" pitchFamily="18" charset="-120"/>
              </a:rPr>
              <a:t>parton</a:t>
            </a:r>
            <a:r>
              <a:rPr lang="en-US" altLang="zh-TW" sz="2000" dirty="0">
                <a:ea typeface="新細明體" pitchFamily="18" charset="-120"/>
              </a:rPr>
              <a:t> model + </a:t>
            </a:r>
            <a:r>
              <a:rPr lang="en-US" altLang="zh-TW" sz="2000" dirty="0" err="1">
                <a:ea typeface="新細明體" pitchFamily="18" charset="-120"/>
              </a:rPr>
              <a:t>Isospin</a:t>
            </a:r>
            <a:r>
              <a:rPr lang="en-US" altLang="zh-TW" sz="2000" dirty="0">
                <a:ea typeface="新細明體" pitchFamily="18" charset="-120"/>
              </a:rPr>
              <a:t>  symmetry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NMC : 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>
                <a:ea typeface="新細明體" pitchFamily="18" charset="-120"/>
              </a:rPr>
              <a:t>         </a:t>
            </a:r>
            <a:r>
              <a:rPr lang="en-US" altLang="zh-TW" sz="2000" dirty="0" smtClean="0">
                <a:ea typeface="新細明體" pitchFamily="18" charset="-120"/>
              </a:rPr>
              <a:t>ratio</a:t>
            </a:r>
            <a:r>
              <a:rPr lang="en-US" altLang="zh-TW" sz="2000" dirty="0" smtClean="0"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from </a:t>
            </a:r>
            <a:r>
              <a:rPr lang="en-US" altLang="zh-TW" sz="2000" dirty="0" err="1">
                <a:ea typeface="新細明體" pitchFamily="18" charset="-120"/>
              </a:rPr>
              <a:t>Drell</a:t>
            </a:r>
            <a:r>
              <a:rPr lang="en-US" altLang="zh-TW" sz="2000" dirty="0">
                <a:ea typeface="新細明體" pitchFamily="18" charset="-120"/>
              </a:rPr>
              <a:t>-Yan Production (PRL 69, 1726 (1992))  </a:t>
            </a:r>
          </a:p>
          <a:p>
            <a:pPr>
              <a:buSzTx/>
              <a:buFont typeface="Wingdings" pitchFamily="2" charset="2"/>
              <a:buChar char="l"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 err="1">
                <a:ea typeface="新細明體" pitchFamily="18" charset="-120"/>
              </a:rPr>
              <a:t>NuTeV</a:t>
            </a:r>
            <a:r>
              <a:rPr lang="en-US" altLang="zh-TW" sz="2000" dirty="0">
                <a:ea typeface="新細明體" pitchFamily="18" charset="-120"/>
              </a:rPr>
              <a:t> experiment  (PRL 88, 091802 (2002))                                                  </a:t>
            </a:r>
          </a:p>
        </p:txBody>
      </p:sp>
      <p:graphicFrame>
        <p:nvGraphicFramePr>
          <p:cNvPr id="65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41489" y="1524000"/>
          <a:ext cx="4518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1" name="Equation" r:id="rId4" imgW="2819160" imgH="495000" progId="Equation.DSMT4">
                  <p:embed/>
                </p:oleObj>
              </mc:Choice>
              <mc:Fallback>
                <p:oleObj name="Equation" r:id="rId4" imgW="2819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9" y="1524000"/>
                        <a:ext cx="45180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2801939"/>
          <a:ext cx="7010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2" name="Equation" r:id="rId6" imgW="4876560" imgH="660240" progId="Equation.DSMT4">
                  <p:embed/>
                </p:oleObj>
              </mc:Choice>
              <mc:Fallback>
                <p:oleObj name="Equation" r:id="rId6" imgW="4876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01939"/>
                        <a:ext cx="7010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6" name="Object 8"/>
          <p:cNvGraphicFramePr>
            <a:graphicFrameLocks noChangeAspect="1"/>
          </p:cNvGraphicFramePr>
          <p:nvPr/>
        </p:nvGraphicFramePr>
        <p:xfrm>
          <a:off x="1658939" y="3733801"/>
          <a:ext cx="5599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3" name="Equation" r:id="rId8" imgW="3009600" imgH="241200" progId="Equation.DSMT4">
                  <p:embed/>
                </p:oleObj>
              </mc:Choice>
              <mc:Fallback>
                <p:oleObj name="Equation" r:id="rId8" imgW="300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3733801"/>
                        <a:ext cx="55991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7" name="Object 9"/>
          <p:cNvGraphicFramePr>
            <a:graphicFrameLocks noChangeAspect="1"/>
          </p:cNvGraphicFramePr>
          <p:nvPr/>
        </p:nvGraphicFramePr>
        <p:xfrm>
          <a:off x="673100" y="4419601"/>
          <a:ext cx="711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4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419601"/>
                        <a:ext cx="711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8" name="Object 10"/>
          <p:cNvGraphicFramePr>
            <a:graphicFrameLocks noChangeAspect="1"/>
          </p:cNvGraphicFramePr>
          <p:nvPr/>
        </p:nvGraphicFramePr>
        <p:xfrm>
          <a:off x="839788" y="5562600"/>
          <a:ext cx="66262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005" name="Equation" r:id="rId12" imgW="3200400" imgH="241200" progId="Equation.DSMT4">
                  <p:embed/>
                </p:oleObj>
              </mc:Choice>
              <mc:Fallback>
                <p:oleObj name="Equation" r:id="rId12" imgW="3200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5562600"/>
                        <a:ext cx="66262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86400"/>
            <a:ext cx="6553200" cy="11557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CCFFCC"/>
                </a:solidFill>
              </a:rPr>
              <a:t>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s=</a:t>
            </a:r>
            <a:r>
              <a:rPr lang="en-US" sz="2800" dirty="0" smtClean="0">
                <a:solidFill>
                  <a:srgbClr val="CCFFCC"/>
                </a:solidFill>
              </a:rPr>
              <a:t> 0.050(16), 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 (DI=0.060(17)</a:t>
            </a:r>
            <a:br>
              <a:rPr lang="en-US" sz="2800" dirty="0" smtClean="0">
                <a:solidFill>
                  <a:srgbClr val="CCFFCC"/>
                </a:solidFill>
              </a:rPr>
            </a:br>
            <a:r>
              <a:rPr lang="en-US" sz="2800" dirty="0">
                <a:solidFill>
                  <a:srgbClr val="CCFFCC"/>
                </a:solidFill>
              </a:rPr>
              <a:t/>
            </a:r>
            <a:br>
              <a:rPr lang="en-US" sz="2800" dirty="0">
                <a:solidFill>
                  <a:srgbClr val="CCFFCC"/>
                </a:solidFill>
              </a:rPr>
            </a:br>
            <a:r>
              <a:rPr lang="en-US" sz="2800" dirty="0" smtClean="0">
                <a:solidFill>
                  <a:srgbClr val="CCFFCC"/>
                </a:solidFill>
              </a:rPr>
              <a:t>  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/&lt;x&gt;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(DI) = 0.83(7)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Lattice calculation with Overlap fermion on 3 lattices including on at m</a:t>
            </a:r>
            <a:r>
              <a:rPr lang="en-US" sz="2000" baseline="-25000" dirty="0" smtClean="0"/>
              <a:t>π</a:t>
            </a:r>
            <a:r>
              <a:rPr lang="en-US" sz="2000" dirty="0" smtClean="0"/>
              <a:t> ~ 140 MeV (</a:t>
            </a:r>
            <a:r>
              <a:rPr lang="en-US" sz="2000" dirty="0" err="1" smtClean="0"/>
              <a:t>Mingyang</a:t>
            </a:r>
            <a:r>
              <a:rPr lang="en-US" sz="2000" dirty="0" smtClean="0"/>
              <a:t> Sun,                                 )</a:t>
            </a:r>
          </a:p>
          <a:p>
            <a:pPr algn="l"/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Lattice input to global fitting of PDF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extra-continuum-global-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543300" cy="2425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extra-continuum-global-u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581400" cy="24257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Box 8"/>
          <p:cNvSpPr txBox="1"/>
          <p:nvPr/>
        </p:nvSpPr>
        <p:spPr>
          <a:xfrm>
            <a:off x="1371600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&lt;x&gt;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914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&lt;x&gt;</a:t>
            </a:r>
            <a:r>
              <a:rPr lang="en-US" baseline="-25000" dirty="0" smtClean="0"/>
              <a:t>u/d </a:t>
            </a:r>
            <a:r>
              <a:rPr lang="en-US" dirty="0" smtClean="0"/>
              <a:t>(DI)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62447"/>
              </p:ext>
            </p:extLst>
          </p:nvPr>
        </p:nvGraphicFramePr>
        <p:xfrm>
          <a:off x="4699000" y="4800600"/>
          <a:ext cx="2641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18" name="Equation" r:id="rId5" imgW="1333500" imgH="203200" progId="Equation.DSMT4">
                  <p:embed/>
                </p:oleObj>
              </mc:Choice>
              <mc:Fallback>
                <p:oleObj name="Equation" r:id="rId5" imgW="1333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9000" y="4800600"/>
                        <a:ext cx="26416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3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867400"/>
            <a:ext cx="5715000" cy="469900"/>
          </a:xfrm>
        </p:spPr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/&lt;x&gt;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(DI) 0.83(7)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Lattice input to global fitting of PDF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 descr="Screen Shot 2016-11-10 at 9.29.1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8620" y="547357"/>
            <a:ext cx="4568538" cy="59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1079500"/>
          </a:xfrm>
        </p:spPr>
        <p:txBody>
          <a:bodyPr/>
          <a:lstStyle/>
          <a:p>
            <a:pPr algn="ctr"/>
            <a:r>
              <a:rPr lang="en-US" altLang="zh-TW" sz="3600">
                <a:solidFill>
                  <a:srgbClr val="FFFF00"/>
                </a:solidFill>
                <a:ea typeface="新細明體" pitchFamily="18" charset="-120"/>
              </a:rPr>
              <a:t>Operator Mixing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r>
              <a:rPr lang="en-US" altLang="zh-TW" sz="2400" dirty="0">
                <a:ea typeface="新細明體" pitchFamily="18" charset="-120"/>
              </a:rPr>
              <a:t>Connected insertion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Disconnected insertion</a:t>
            </a:r>
          </a:p>
        </p:txBody>
      </p:sp>
      <p:graphicFrame>
        <p:nvGraphicFramePr>
          <p:cNvPr id="70349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5900" y="19812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40" name="圖片" r:id="rId3" imgW="2743200" imgH="1828800" progId="Word.Picture.8">
                  <p:embed/>
                </p:oleObj>
              </mc:Choice>
              <mc:Fallback>
                <p:oleObj name="圖片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981200"/>
                        <a:ext cx="2743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92920433"/>
              </p:ext>
            </p:extLst>
          </p:nvPr>
        </p:nvGraphicFramePr>
        <p:xfrm>
          <a:off x="2057400" y="2438401"/>
          <a:ext cx="5105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41" name="Equation" r:id="rId5" imgW="2349500" imgH="469900" progId="Equation.DSMT4">
                  <p:embed/>
                </p:oleObj>
              </mc:Choice>
              <mc:Fallback>
                <p:oleObj name="Equation" r:id="rId5" imgW="234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1"/>
                        <a:ext cx="51054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95388"/>
              </p:ext>
            </p:extLst>
          </p:nvPr>
        </p:nvGraphicFramePr>
        <p:xfrm>
          <a:off x="1092200" y="4279900"/>
          <a:ext cx="7569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42" name="Equation" r:id="rId7" imgW="3708400" imgH="469900" progId="Equation.DSMT4">
                  <p:embed/>
                </p:oleObj>
              </mc:Choice>
              <mc:Fallback>
                <p:oleObj name="Equation" r:id="rId7" imgW="3708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79900"/>
                        <a:ext cx="7569200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7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23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048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Equations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1" y="914401"/>
            <a:ext cx="400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S. </a:t>
            </a:r>
            <a:r>
              <a:rPr lang="en-US" sz="1800" dirty="0" err="1" smtClean="0"/>
              <a:t>Moch</a:t>
            </a:r>
            <a:r>
              <a:rPr lang="en-US" sz="1800" dirty="0" smtClean="0"/>
              <a:t> et al., </a:t>
            </a:r>
            <a:r>
              <a:rPr lang="en-US" sz="1800" dirty="0" err="1" smtClean="0"/>
              <a:t>hep</a:t>
            </a:r>
            <a:r>
              <a:rPr lang="en-US" sz="1800" dirty="0" smtClean="0"/>
              <a:t>/0403192,0404111</a:t>
            </a:r>
          </a:p>
          <a:p>
            <a:pPr marL="342900" indent="-342900" algn="l">
              <a:buAutoNum type="alphaUcPeriod"/>
            </a:pPr>
            <a:r>
              <a:rPr lang="en-US" sz="1800" dirty="0" err="1" smtClean="0"/>
              <a:t>Cafarella</a:t>
            </a:r>
            <a:r>
              <a:rPr lang="en-US" sz="1800" dirty="0" smtClean="0"/>
              <a:t> et al., 0803.0462                               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NNLO</a:t>
            </a:r>
            <a:endParaRPr lang="en-US" dirty="0">
              <a:solidFill>
                <a:srgbClr val="FF5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78086"/>
              </p:ext>
            </p:extLst>
          </p:nvPr>
        </p:nvGraphicFramePr>
        <p:xfrm>
          <a:off x="2209800" y="1905000"/>
          <a:ext cx="51054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27" name="Equation" r:id="rId3" imgW="2641320" imgH="901440" progId="Equation.DSMT4">
                  <p:embed/>
                </p:oleObj>
              </mc:Choice>
              <mc:Fallback>
                <p:oleObj name="Equation" r:id="rId3" imgW="26413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5105400" cy="174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41089"/>
              </p:ext>
            </p:extLst>
          </p:nvPr>
        </p:nvGraphicFramePr>
        <p:xfrm>
          <a:off x="2286000" y="3733800"/>
          <a:ext cx="495617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28" name="Equation" r:id="rId5" imgW="2540000" imgH="952500" progId="Equation.DSMT4">
                  <p:embed/>
                </p:oleObj>
              </mc:Choice>
              <mc:Fallback>
                <p:oleObj name="Equation" r:id="rId5" imgW="2540000" imgH="952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956175" cy="174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609600" y="4114800"/>
            <a:ext cx="990600" cy="2743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657671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Valence u can evolve into valence d ?</a:t>
            </a:r>
          </a:p>
          <a:p>
            <a:pPr algn="l"/>
            <a:r>
              <a:rPr lang="en-US" sz="2000" dirty="0" smtClean="0"/>
              <a:t>  </a:t>
            </a:r>
          </a:p>
          <a:p>
            <a:pPr algn="l"/>
            <a:r>
              <a:rPr lang="en-US" sz="2000" dirty="0" smtClean="0"/>
              <a:t>Note: 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14145"/>
              </p:ext>
            </p:extLst>
          </p:nvPr>
        </p:nvGraphicFramePr>
        <p:xfrm>
          <a:off x="1981200" y="6248400"/>
          <a:ext cx="4563520" cy="41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29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6248400"/>
                        <a:ext cx="4563520" cy="41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24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Evolution equations separating CS from the DS 	</a:t>
            </a:r>
            <a:r>
              <a:rPr lang="en-US" dirty="0" err="1" smtClean="0">
                <a:solidFill>
                  <a:srgbClr val="FFFF00"/>
                </a:solidFill>
              </a:rPr>
              <a:t>partons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11 equations for the general case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505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07516"/>
              </p:ext>
            </p:extLst>
          </p:nvPr>
        </p:nvGraphicFramePr>
        <p:xfrm>
          <a:off x="381000" y="2209800"/>
          <a:ext cx="85661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36" name="Equation" r:id="rId3" imgW="4241800" imgH="1892300" progId="Equation.DSMT4">
                  <p:embed/>
                </p:oleObj>
              </mc:Choice>
              <mc:Fallback>
                <p:oleObj name="Equation" r:id="rId3" imgW="4241800" imgH="1892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566150" cy="3816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17409"/>
              </p:ext>
            </p:extLst>
          </p:nvPr>
        </p:nvGraphicFramePr>
        <p:xfrm>
          <a:off x="838200" y="1371600"/>
          <a:ext cx="7444296" cy="43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37" name="Equation" r:id="rId5" imgW="3898900" imgH="228600" progId="Equation.DSMT4">
                  <p:embed/>
                </p:oleObj>
              </mc:Choice>
              <mc:Fallback>
                <p:oleObj name="Equation" r:id="rId5" imgW="3898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7444296" cy="43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228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K.F. Liu, PRD 96, 033001 (2017)  1703.046690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 smtClean="0">
                <a:solidFill>
                  <a:srgbClr val="FFFF00"/>
                </a:solidFill>
                <a:ea typeface="新細明體" pitchFamily="18" charset="-120"/>
              </a:rPr>
              <a:t>Conclusions </a:t>
            </a:r>
            <a:r>
              <a:rPr lang="en-US" altLang="zh-TW" sz="2800" dirty="0" smtClean="0">
                <a:solidFill>
                  <a:srgbClr val="CCFFCC"/>
                </a:solidFill>
                <a:ea typeface="新細明體" pitchFamily="18" charset="-120"/>
              </a:rPr>
              <a:t>(so far)</a:t>
            </a:r>
            <a:endParaRPr lang="en-US" altLang="zh-TW" sz="2800" dirty="0">
              <a:solidFill>
                <a:srgbClr val="CCFFCC"/>
              </a:solidFill>
              <a:ea typeface="新細明體" pitchFamily="18" charset="-120"/>
            </a:endParaRP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153400" cy="5562600"/>
          </a:xfrm>
        </p:spPr>
        <p:txBody>
          <a:bodyPr/>
          <a:lstStyle/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The connected sea </a:t>
            </a:r>
            <a:r>
              <a:rPr lang="en-US" altLang="zh-TW" sz="2400" dirty="0" err="1" smtClean="0">
                <a:latin typeface="+mj-lt"/>
                <a:ea typeface="新細明體" pitchFamily="18" charset="-120"/>
              </a:rPr>
              <a:t>partons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(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) found in path-integral formulation are extracted by combining PDF, experimental data and ratio of lattice matrix elements.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It would be better to have separate evolution equations for the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DSP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. The separation will remain at different      . 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This way one can facilitate the comparison with lattice calculation of moments in the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CI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DI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to the corresponding moments from PDF. </a:t>
            </a:r>
          </a:p>
          <a:p>
            <a:r>
              <a:rPr lang="en-US" sz="2400" dirty="0"/>
              <a:t>Lattice calculation of </a:t>
            </a:r>
            <a:r>
              <a:rPr lang="en-US" sz="2400" dirty="0" err="1"/>
              <a:t>hadronic</a:t>
            </a:r>
            <a:r>
              <a:rPr lang="en-US" sz="2400" dirty="0"/>
              <a:t> tensor is numerically </a:t>
            </a:r>
            <a:r>
              <a:rPr lang="en-US" sz="2400" dirty="0" smtClean="0"/>
              <a:t>tougher, </a:t>
            </a:r>
            <a:r>
              <a:rPr lang="en-US" sz="2400" dirty="0"/>
              <a:t>but </a:t>
            </a:r>
            <a:r>
              <a:rPr lang="en-US" sz="2400" dirty="0" smtClean="0"/>
              <a:t>theoretical </a:t>
            </a:r>
            <a:r>
              <a:rPr lang="en-US" sz="2400" dirty="0"/>
              <a:t>interpretation is relatively easy. </a:t>
            </a:r>
            <a:r>
              <a:rPr lang="en-US" sz="2400" dirty="0">
                <a:solidFill>
                  <a:srgbClr val="23FF7F"/>
                </a:solidFill>
              </a:rPr>
              <a:t>No renormalization is needed and </a:t>
            </a:r>
            <a:r>
              <a:rPr lang="en-US" sz="2400" dirty="0" smtClean="0">
                <a:solidFill>
                  <a:srgbClr val="23FF7F"/>
                </a:solidFill>
              </a:rPr>
              <a:t>the structure function is frame independent.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 </a:t>
            </a:r>
          </a:p>
          <a:p>
            <a:pPr marL="0" indent="0">
              <a:buNone/>
            </a:pPr>
            <a:endParaRPr lang="en-US" altLang="zh-TW" sz="2400" dirty="0">
              <a:latin typeface="+mj-lt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193057"/>
              </p:ext>
            </p:extLst>
          </p:nvPr>
        </p:nvGraphicFramePr>
        <p:xfrm>
          <a:off x="2514600" y="2819400"/>
          <a:ext cx="4873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11" name="Equation" r:id="rId3" imgW="203200" imgH="228600" progId="Equation.DSMT4">
                  <p:embed/>
                </p:oleObj>
              </mc:Choice>
              <mc:Fallback>
                <p:oleObj name="Equation" r:id="rId3" imgW="203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487363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Hadronic</a:t>
            </a:r>
            <a:r>
              <a:rPr lang="en-US" sz="3600" dirty="0" smtClean="0">
                <a:solidFill>
                  <a:srgbClr val="FFFF00"/>
                </a:solidFill>
              </a:rPr>
              <a:t> Tensor on the Lattice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--- </a:t>
            </a:r>
            <a:r>
              <a:rPr lang="en-US" sz="2400" dirty="0" smtClean="0">
                <a:solidFill>
                  <a:srgbClr val="FFFF00"/>
                </a:solidFill>
              </a:rPr>
              <a:t>Numerical Challenge of </a:t>
            </a:r>
            <a:r>
              <a:rPr lang="en-US" sz="2400" dirty="0" smtClean="0">
                <a:solidFill>
                  <a:srgbClr val="FFFF00"/>
                </a:solidFill>
              </a:rPr>
              <a:t>Inverse </a:t>
            </a:r>
            <a:r>
              <a:rPr lang="en-US" sz="2400" dirty="0" smtClean="0">
                <a:solidFill>
                  <a:srgbClr val="FFFF00"/>
                </a:solidFill>
              </a:rPr>
              <a:t>Laplace </a:t>
            </a:r>
            <a:r>
              <a:rPr lang="en-US" sz="2400" dirty="0" smtClean="0">
                <a:solidFill>
                  <a:srgbClr val="FFFF00"/>
                </a:solidFill>
              </a:rPr>
              <a:t>Transform</a:t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r>
              <a:rPr lang="en-US" dirty="0" smtClean="0"/>
              <a:t>Improved Maximum Entropy method</a:t>
            </a:r>
          </a:p>
          <a:p>
            <a:r>
              <a:rPr lang="en-US" dirty="0" smtClean="0"/>
              <a:t>Backus-Gilbert method</a:t>
            </a:r>
          </a:p>
          <a:p>
            <a:r>
              <a:rPr lang="en-US" dirty="0" smtClean="0"/>
              <a:t>Fitting with a prescribed functional form for the spectral distribution.</a:t>
            </a:r>
          </a:p>
          <a:p>
            <a:r>
              <a:rPr lang="en-US" dirty="0" smtClean="0"/>
              <a:t>OPE w/o 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41F-38A0-42FD-8B65-02688E389907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80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Improved Maximum Entropy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sz="2400" dirty="0" smtClean="0"/>
              <a:t>Inverse problem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Bayes’ theorem</a:t>
            </a:r>
          </a:p>
          <a:p>
            <a:endParaRPr lang="en-US" sz="2400" dirty="0"/>
          </a:p>
          <a:p>
            <a:r>
              <a:rPr lang="en-US" sz="2400" dirty="0" smtClean="0"/>
              <a:t>Maximum entropy method: find           from</a:t>
            </a:r>
          </a:p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Improved MEM </a:t>
            </a:r>
            <a:r>
              <a:rPr lang="en-US" sz="2000" dirty="0" smtClean="0"/>
              <a:t>(</a:t>
            </a:r>
            <a:r>
              <a:rPr lang="en-US" sz="2000" dirty="0" err="1" smtClean="0"/>
              <a:t>Burnier</a:t>
            </a:r>
            <a:r>
              <a:rPr lang="en-US" sz="2000" dirty="0" smtClean="0"/>
              <a:t> and </a:t>
            </a:r>
            <a:r>
              <a:rPr lang="en-US" sz="2000" dirty="0" err="1" smtClean="0"/>
              <a:t>Rothkpf</a:t>
            </a:r>
            <a:r>
              <a:rPr lang="en-US" sz="2000" dirty="0" smtClean="0"/>
              <a:t>, PRL 111, 182003 (2013))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52201"/>
              </p:ext>
            </p:extLst>
          </p:nvPr>
        </p:nvGraphicFramePr>
        <p:xfrm>
          <a:off x="1524000" y="1219200"/>
          <a:ext cx="5737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09" name="Equation" r:id="rId3" imgW="3073400" imgH="571500" progId="Equation.DSMT4">
                  <p:embed/>
                </p:oleObj>
              </mc:Choice>
              <mc:Fallback>
                <p:oleObj name="Equation" r:id="rId3" imgW="3073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573701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93488"/>
              </p:ext>
            </p:extLst>
          </p:nvPr>
        </p:nvGraphicFramePr>
        <p:xfrm>
          <a:off x="3276600" y="2514600"/>
          <a:ext cx="2743200" cy="7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10" name="Equation" r:id="rId5" imgW="1587500" imgH="457200" progId="Equation.DSMT4">
                  <p:embed/>
                </p:oleObj>
              </mc:Choice>
              <mc:Fallback>
                <p:oleObj name="Equation" r:id="rId5" imgW="1587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14600"/>
                        <a:ext cx="2743200" cy="7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23648"/>
              </p:ext>
            </p:extLst>
          </p:nvPr>
        </p:nvGraphicFramePr>
        <p:xfrm>
          <a:off x="2743200" y="3886200"/>
          <a:ext cx="1524000" cy="75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11" name="Equation" r:id="rId7" imgW="901700" imgH="444500" progId="Equation.DSMT4">
                  <p:embed/>
                </p:oleObj>
              </mc:Choice>
              <mc:Fallback>
                <p:oleObj name="Equation" r:id="rId7" imgW="901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3886200"/>
                        <a:ext cx="1524000" cy="75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40898"/>
              </p:ext>
            </p:extLst>
          </p:nvPr>
        </p:nvGraphicFramePr>
        <p:xfrm>
          <a:off x="2438400" y="5334000"/>
          <a:ext cx="342900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12" name="Equation" r:id="rId9" imgW="2044700" imgH="901700" progId="Equation.DSMT4">
                  <p:embed/>
                </p:oleObj>
              </mc:Choice>
              <mc:Fallback>
                <p:oleObj name="Equation" r:id="rId9" imgW="2044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5334000"/>
                        <a:ext cx="342900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87866"/>
              </p:ext>
            </p:extLst>
          </p:nvPr>
        </p:nvGraphicFramePr>
        <p:xfrm>
          <a:off x="5105400" y="3352800"/>
          <a:ext cx="85852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13" name="Equation" r:id="rId11" imgW="330200" imgH="190500" progId="Equation.DSMT4">
                  <p:embed/>
                </p:oleObj>
              </mc:Choice>
              <mc:Fallback>
                <p:oleObj name="Equation" r:id="rId11" imgW="330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5400" y="3352800"/>
                        <a:ext cx="85852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1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16" y="0"/>
            <a:ext cx="9144000" cy="6223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69626"/>
              </p:ext>
            </p:extLst>
          </p:nvPr>
        </p:nvGraphicFramePr>
        <p:xfrm>
          <a:off x="2971800" y="6096000"/>
          <a:ext cx="22013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51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6096000"/>
                        <a:ext cx="220133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0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 X. Lee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990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noFill/>
              </a:rPr>
              <a:t>s</a:t>
            </a:r>
            <a:r>
              <a:rPr lang="en-US" dirty="0" smtClean="0">
                <a:noFill/>
              </a:rPr>
              <a:t>pectral function</a:t>
            </a:r>
            <a:endParaRPr lang="en-US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8600"/>
            <a:ext cx="3581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66FF"/>
                </a:solidFill>
              </a:rPr>
              <a:t>s</a:t>
            </a:r>
            <a:r>
              <a:rPr lang="en-US" sz="3600" dirty="0" smtClean="0">
                <a:solidFill>
                  <a:srgbClr val="3366FF"/>
                </a:solidFill>
              </a:rPr>
              <a:t>pectral function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Photo-proton Inclusive X-section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\gamma_P X-section -- particle Data 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185135" cy="33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98500"/>
          </a:xfrm>
        </p:spPr>
        <p:txBody>
          <a:bodyPr/>
          <a:lstStyle/>
          <a:p>
            <a:pPr algn="ctr"/>
            <a:r>
              <a:rPr lang="en-US" altLang="zh-TW" sz="3600">
                <a:solidFill>
                  <a:srgbClr val="FFFF00"/>
                </a:solidFill>
                <a:ea typeface="新細明體" pitchFamily="18" charset="-120"/>
              </a:rPr>
              <a:t>Possible Explanation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r>
              <a:rPr lang="en-US" altLang="zh-TW" sz="2400" dirty="0" err="1">
                <a:ea typeface="新細明體" pitchFamily="18" charset="-120"/>
              </a:rPr>
              <a:t>Perturbative</a:t>
            </a:r>
            <a:r>
              <a:rPr lang="en-US" altLang="zh-TW" sz="2400" dirty="0">
                <a:ea typeface="新細明體" pitchFamily="18" charset="-120"/>
              </a:rPr>
              <a:t> QCD: </a:t>
            </a:r>
          </a:p>
          <a:p>
            <a:pPr>
              <a:buFontTx/>
              <a:buNone/>
            </a:pPr>
            <a:r>
              <a:rPr lang="en-US" altLang="zh-TW" sz="2400" dirty="0">
                <a:ea typeface="新細明體" pitchFamily="18" charset="-120"/>
              </a:rPr>
              <a:t>      Higher order effects on                     is small.</a:t>
            </a: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400" dirty="0">
                <a:ea typeface="新細明體" pitchFamily="18" charset="-120"/>
              </a:rPr>
              <a:t> Sullivan Process:</a:t>
            </a:r>
          </a:p>
          <a:p>
            <a:pPr>
              <a:buSzPct val="80000"/>
              <a:buFont typeface="Wingdings" pitchFamily="2" charset="2"/>
              <a:buChar char="l"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400" dirty="0">
                <a:ea typeface="新細明體" pitchFamily="18" charset="-120"/>
              </a:rPr>
              <a:t>Need a non-</a:t>
            </a:r>
            <a:r>
              <a:rPr lang="en-US" altLang="zh-TW" sz="2400" dirty="0" err="1">
                <a:ea typeface="新細明體" pitchFamily="18" charset="-120"/>
              </a:rPr>
              <a:t>perturbative</a:t>
            </a:r>
            <a:r>
              <a:rPr lang="en-US" altLang="zh-TW" sz="2400" dirty="0">
                <a:ea typeface="新細明體" pitchFamily="18" charset="-120"/>
              </a:rPr>
              <a:t> formulation to reveal </a:t>
            </a: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                  </a:t>
            </a:r>
            <a:r>
              <a:rPr lang="en-US" altLang="zh-TW" sz="2400" dirty="0" smtClean="0">
                <a:ea typeface="新細明體" pitchFamily="18" charset="-120"/>
              </a:rPr>
              <a:t>in </a:t>
            </a:r>
            <a:r>
              <a:rPr lang="en-US" altLang="zh-TW" sz="2400" dirty="0">
                <a:ea typeface="新細明體" pitchFamily="18" charset="-120"/>
              </a:rPr>
              <a:t>QCD and a scheme to calculate </a:t>
            </a: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it quantitatively              Euclidean path-integral formalism </a:t>
            </a: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and lattice gauge calculation.</a:t>
            </a: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</a:t>
            </a:r>
          </a:p>
        </p:txBody>
      </p:sp>
      <p:graphicFrame>
        <p:nvGraphicFramePr>
          <p:cNvPr id="66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914400"/>
          <a:ext cx="274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62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2743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95813" y="1447800"/>
          <a:ext cx="1095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63" name="Equation" r:id="rId5" imgW="495000" imgH="241200" progId="Equation.DSMT4">
                  <p:embed/>
                </p:oleObj>
              </mc:Choice>
              <mc:Fallback>
                <p:oleObj name="Equation" r:id="rId5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1447800"/>
                        <a:ext cx="1095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2133600"/>
            <a:ext cx="5002213" cy="2049463"/>
            <a:chOff x="672" y="1440"/>
            <a:chExt cx="3151" cy="1291"/>
          </a:xfrm>
        </p:grpSpPr>
        <p:sp>
          <p:nvSpPr>
            <p:cNvPr id="660490" name="AutoShape 10"/>
            <p:cNvSpPr>
              <a:spLocks noChangeArrowheads="1"/>
            </p:cNvSpPr>
            <p:nvPr/>
          </p:nvSpPr>
          <p:spPr bwMode="auto">
            <a:xfrm>
              <a:off x="672" y="2064"/>
              <a:ext cx="288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1" name="AutoShape 11"/>
            <p:cNvSpPr>
              <a:spLocks noChangeArrowheads="1"/>
            </p:cNvSpPr>
            <p:nvPr/>
          </p:nvSpPr>
          <p:spPr bwMode="auto">
            <a:xfrm>
              <a:off x="2640" y="2260"/>
              <a:ext cx="576" cy="24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3" name="Line 13"/>
            <p:cNvSpPr>
              <a:spLocks noChangeShapeType="1"/>
            </p:cNvSpPr>
            <p:nvPr/>
          </p:nvSpPr>
          <p:spPr bwMode="auto">
            <a:xfrm>
              <a:off x="960" y="2381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4" name="Freeform 14"/>
            <p:cNvSpPr>
              <a:spLocks/>
            </p:cNvSpPr>
            <p:nvPr/>
          </p:nvSpPr>
          <p:spPr bwMode="auto">
            <a:xfrm>
              <a:off x="912" y="2500"/>
              <a:ext cx="1920" cy="1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6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144" cy="1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7" name="Line 17"/>
            <p:cNvSpPr>
              <a:spLocks noChangeShapeType="1"/>
            </p:cNvSpPr>
            <p:nvPr/>
          </p:nvSpPr>
          <p:spPr bwMode="auto">
            <a:xfrm>
              <a:off x="1872" y="2381"/>
              <a:ext cx="4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498" name="Line 18"/>
            <p:cNvSpPr>
              <a:spLocks noChangeShapeType="1"/>
            </p:cNvSpPr>
            <p:nvPr/>
          </p:nvSpPr>
          <p:spPr bwMode="auto">
            <a:xfrm flipV="1">
              <a:off x="1776" y="2688"/>
              <a:ext cx="14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3" name="Freeform 23"/>
            <p:cNvSpPr>
              <a:spLocks/>
            </p:cNvSpPr>
            <p:nvPr/>
          </p:nvSpPr>
          <p:spPr bwMode="auto">
            <a:xfrm>
              <a:off x="912" y="1523"/>
              <a:ext cx="1974" cy="637"/>
            </a:xfrm>
            <a:custGeom>
              <a:avLst/>
              <a:gdLst/>
              <a:ahLst/>
              <a:cxnLst>
                <a:cxn ang="0">
                  <a:pos x="0" y="637"/>
                </a:cxn>
                <a:cxn ang="0">
                  <a:pos x="374" y="595"/>
                </a:cxn>
                <a:cxn ang="0">
                  <a:pos x="682" y="544"/>
                </a:cxn>
                <a:cxn ang="0">
                  <a:pos x="912" y="493"/>
                </a:cxn>
                <a:cxn ang="0">
                  <a:pos x="1098" y="448"/>
                </a:cxn>
                <a:cxn ang="0">
                  <a:pos x="1334" y="352"/>
                </a:cxn>
                <a:cxn ang="0">
                  <a:pos x="1584" y="253"/>
                </a:cxn>
                <a:cxn ang="0">
                  <a:pos x="1824" y="109"/>
                </a:cxn>
                <a:cxn ang="0">
                  <a:pos x="1974" y="0"/>
                </a:cxn>
              </a:cxnLst>
              <a:rect l="0" t="0" r="r" b="b"/>
              <a:pathLst>
                <a:path w="1974" h="637">
                  <a:moveTo>
                    <a:pt x="0" y="637"/>
                  </a:moveTo>
                  <a:cubicBezTo>
                    <a:pt x="62" y="630"/>
                    <a:pt x="260" y="611"/>
                    <a:pt x="374" y="595"/>
                  </a:cubicBezTo>
                  <a:cubicBezTo>
                    <a:pt x="488" y="579"/>
                    <a:pt x="592" y="561"/>
                    <a:pt x="682" y="544"/>
                  </a:cubicBezTo>
                  <a:cubicBezTo>
                    <a:pt x="772" y="527"/>
                    <a:pt x="843" y="509"/>
                    <a:pt x="912" y="493"/>
                  </a:cubicBezTo>
                  <a:cubicBezTo>
                    <a:pt x="981" y="477"/>
                    <a:pt x="1028" y="471"/>
                    <a:pt x="1098" y="448"/>
                  </a:cubicBezTo>
                  <a:cubicBezTo>
                    <a:pt x="1168" y="425"/>
                    <a:pt x="1253" y="384"/>
                    <a:pt x="1334" y="352"/>
                  </a:cubicBezTo>
                  <a:cubicBezTo>
                    <a:pt x="1415" y="320"/>
                    <a:pt x="1502" y="293"/>
                    <a:pt x="1584" y="253"/>
                  </a:cubicBezTo>
                  <a:cubicBezTo>
                    <a:pt x="1666" y="213"/>
                    <a:pt x="1759" y="151"/>
                    <a:pt x="1824" y="109"/>
                  </a:cubicBezTo>
                  <a:cubicBezTo>
                    <a:pt x="1889" y="67"/>
                    <a:pt x="1943" y="23"/>
                    <a:pt x="1974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4" name="Freeform 24"/>
            <p:cNvSpPr>
              <a:spLocks/>
            </p:cNvSpPr>
            <p:nvPr/>
          </p:nvSpPr>
          <p:spPr bwMode="auto">
            <a:xfrm>
              <a:off x="2208" y="1677"/>
              <a:ext cx="717" cy="425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602" y="80"/>
                </a:cxn>
                <a:cxn ang="0">
                  <a:pos x="500" y="137"/>
                </a:cxn>
                <a:cxn ang="0">
                  <a:pos x="390" y="195"/>
                </a:cxn>
                <a:cxn ang="0">
                  <a:pos x="224" y="272"/>
                </a:cxn>
                <a:cxn ang="0">
                  <a:pos x="109" y="329"/>
                </a:cxn>
                <a:cxn ang="0">
                  <a:pos x="0" y="425"/>
                </a:cxn>
              </a:cxnLst>
              <a:rect l="0" t="0" r="r" b="b"/>
              <a:pathLst>
                <a:path w="717" h="425">
                  <a:moveTo>
                    <a:pt x="717" y="0"/>
                  </a:moveTo>
                  <a:cubicBezTo>
                    <a:pt x="698" y="13"/>
                    <a:pt x="638" y="57"/>
                    <a:pt x="602" y="80"/>
                  </a:cubicBezTo>
                  <a:cubicBezTo>
                    <a:pt x="566" y="103"/>
                    <a:pt x="535" y="118"/>
                    <a:pt x="500" y="137"/>
                  </a:cubicBezTo>
                  <a:cubicBezTo>
                    <a:pt x="464" y="154"/>
                    <a:pt x="425" y="173"/>
                    <a:pt x="390" y="195"/>
                  </a:cubicBezTo>
                  <a:cubicBezTo>
                    <a:pt x="355" y="217"/>
                    <a:pt x="264" y="247"/>
                    <a:pt x="224" y="272"/>
                  </a:cubicBezTo>
                  <a:cubicBezTo>
                    <a:pt x="184" y="297"/>
                    <a:pt x="146" y="304"/>
                    <a:pt x="109" y="329"/>
                  </a:cubicBezTo>
                  <a:cubicBezTo>
                    <a:pt x="72" y="354"/>
                    <a:pt x="23" y="405"/>
                    <a:pt x="0" y="42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5" name="Freeform 25"/>
            <p:cNvSpPr>
              <a:spLocks/>
            </p:cNvSpPr>
            <p:nvPr/>
          </p:nvSpPr>
          <p:spPr bwMode="auto">
            <a:xfrm>
              <a:off x="2214" y="2093"/>
              <a:ext cx="698" cy="153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7" y="13"/>
                </a:cxn>
                <a:cxn ang="0">
                  <a:pos x="64" y="83"/>
                </a:cxn>
                <a:cxn ang="0">
                  <a:pos x="186" y="109"/>
                </a:cxn>
                <a:cxn ang="0">
                  <a:pos x="327" y="115"/>
                </a:cxn>
                <a:cxn ang="0">
                  <a:pos x="455" y="115"/>
                </a:cxn>
                <a:cxn ang="0">
                  <a:pos x="570" y="128"/>
                </a:cxn>
                <a:cxn ang="0">
                  <a:pos x="698" y="153"/>
                </a:cxn>
              </a:cxnLst>
              <a:rect l="0" t="0" r="r" b="b"/>
              <a:pathLst>
                <a:path w="698" h="153">
                  <a:moveTo>
                    <a:pt x="20" y="6"/>
                  </a:moveTo>
                  <a:cubicBezTo>
                    <a:pt x="18" y="8"/>
                    <a:pt x="0" y="0"/>
                    <a:pt x="7" y="13"/>
                  </a:cubicBezTo>
                  <a:cubicBezTo>
                    <a:pt x="14" y="26"/>
                    <a:pt x="34" y="67"/>
                    <a:pt x="64" y="83"/>
                  </a:cubicBezTo>
                  <a:cubicBezTo>
                    <a:pt x="94" y="99"/>
                    <a:pt x="142" y="104"/>
                    <a:pt x="186" y="109"/>
                  </a:cubicBezTo>
                  <a:cubicBezTo>
                    <a:pt x="230" y="114"/>
                    <a:pt x="282" y="114"/>
                    <a:pt x="327" y="115"/>
                  </a:cubicBezTo>
                  <a:cubicBezTo>
                    <a:pt x="372" y="116"/>
                    <a:pt x="415" y="113"/>
                    <a:pt x="455" y="115"/>
                  </a:cubicBezTo>
                  <a:cubicBezTo>
                    <a:pt x="495" y="117"/>
                    <a:pt x="530" y="122"/>
                    <a:pt x="570" y="128"/>
                  </a:cubicBezTo>
                  <a:cubicBezTo>
                    <a:pt x="610" y="134"/>
                    <a:pt x="671" y="148"/>
                    <a:pt x="698" y="153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6" name="Line 26"/>
            <p:cNvSpPr>
              <a:spLocks noChangeShapeType="1"/>
            </p:cNvSpPr>
            <p:nvPr/>
          </p:nvSpPr>
          <p:spPr bwMode="auto">
            <a:xfrm flipV="1">
              <a:off x="2352" y="1776"/>
              <a:ext cx="144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7" name="Line 27"/>
            <p:cNvSpPr>
              <a:spLocks noChangeShapeType="1"/>
            </p:cNvSpPr>
            <p:nvPr/>
          </p:nvSpPr>
          <p:spPr bwMode="auto">
            <a:xfrm flipH="1">
              <a:off x="2448" y="1872"/>
              <a:ext cx="144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0509" name="Line 29"/>
            <p:cNvSpPr>
              <a:spLocks noChangeShapeType="1"/>
            </p:cNvSpPr>
            <p:nvPr/>
          </p:nvSpPr>
          <p:spPr bwMode="auto">
            <a:xfrm flipV="1">
              <a:off x="2448" y="2208"/>
              <a:ext cx="14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0510" name="Object 30"/>
            <p:cNvGraphicFramePr>
              <a:graphicFrameLocks noChangeAspect="1"/>
            </p:cNvGraphicFramePr>
            <p:nvPr/>
          </p:nvGraphicFramePr>
          <p:xfrm>
            <a:off x="2912" y="1440"/>
            <a:ext cx="513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764" name="Equation" r:id="rId7" imgW="393480" imgH="177480" progId="Equation.DSMT4">
                    <p:embed/>
                  </p:oleObj>
                </mc:Choice>
                <mc:Fallback>
                  <p:oleObj name="Equation" r:id="rId7" imgW="393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" y="1440"/>
                          <a:ext cx="513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0511" name="Object 31"/>
            <p:cNvGraphicFramePr>
              <a:graphicFrameLocks noChangeAspect="1"/>
            </p:cNvGraphicFramePr>
            <p:nvPr/>
          </p:nvGraphicFramePr>
          <p:xfrm>
            <a:off x="3041" y="2448"/>
            <a:ext cx="78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8765" name="Equation" r:id="rId9" imgW="634680" imgH="190440" progId="Equation.DSMT4">
                    <p:embed/>
                  </p:oleObj>
                </mc:Choice>
                <mc:Fallback>
                  <p:oleObj name="Equation" r:id="rId9" imgW="634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448"/>
                          <a:ext cx="782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0512" name="Object 32"/>
          <p:cNvGraphicFramePr>
            <a:graphicFrameLocks noChangeAspect="1"/>
          </p:cNvGraphicFramePr>
          <p:nvPr/>
        </p:nvGraphicFramePr>
        <p:xfrm>
          <a:off x="381000" y="3429000"/>
          <a:ext cx="457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66" name="方程式" r:id="rId11" imgW="177480" imgH="164880" progId="Equation.3">
                  <p:embed/>
                </p:oleObj>
              </mc:Choice>
              <mc:Fallback>
                <p:oleObj name="方程式" r:id="rId11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4572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514" name="Object 34"/>
          <p:cNvGraphicFramePr>
            <a:graphicFrameLocks noChangeAspect="1"/>
          </p:cNvGraphicFramePr>
          <p:nvPr/>
        </p:nvGraphicFramePr>
        <p:xfrm>
          <a:off x="6065838" y="2438400"/>
          <a:ext cx="28813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67" name="Equation" r:id="rId13" imgW="1180800" imgH="736560" progId="Equation.DSMT4">
                  <p:embed/>
                </p:oleObj>
              </mc:Choice>
              <mc:Fallback>
                <p:oleObj name="Equation" r:id="rId13" imgW="1180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438400"/>
                        <a:ext cx="2881312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51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25722"/>
              </p:ext>
            </p:extLst>
          </p:nvPr>
        </p:nvGraphicFramePr>
        <p:xfrm>
          <a:off x="685800" y="4862513"/>
          <a:ext cx="1447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68" name="Equation" r:id="rId15" imgW="495000" imgH="241200" progId="Equation.DSMT4">
                  <p:embed/>
                </p:oleObj>
              </mc:Choice>
              <mc:Fallback>
                <p:oleObj name="Equation" r:id="rId15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62513"/>
                        <a:ext cx="1447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517" name="AutoShape 37"/>
          <p:cNvSpPr>
            <a:spLocks noChangeArrowheads="1"/>
          </p:cNvSpPr>
          <p:nvPr/>
        </p:nvSpPr>
        <p:spPr bwMode="auto">
          <a:xfrm>
            <a:off x="2971800" y="5486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Backus-Gilbert </a:t>
            </a:r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econstruction test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722" y="5867400"/>
            <a:ext cx="6882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Toy model with 3 states as marked. The reconstruct results </a:t>
            </a:r>
          </a:p>
          <a:p>
            <a:pPr algn="l"/>
            <a:r>
              <a:rPr lang="en-US" sz="2000" dirty="0" smtClean="0"/>
              <a:t>under the peaks are ~ 19, 45, 63.</a:t>
            </a:r>
            <a:endParaRPr lang="en-US" sz="2000" dirty="0"/>
          </a:p>
        </p:txBody>
      </p:sp>
      <p:pic>
        <p:nvPicPr>
          <p:cNvPr id="5" name="Picture 4" descr="toy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5474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More realistic spectral density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 descr="toy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029200" cy="3774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638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The area under the peak gives 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~ 208. The height of the plateau is consistent with input and is more stable than the peaks. 25 time points in the input 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041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nal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267200" cy="320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12</a:t>
            </a:r>
            <a:r>
              <a:rPr lang="en-US" baseline="30000" dirty="0" smtClean="0"/>
              <a:t>3 </a:t>
            </a:r>
            <a:r>
              <a:rPr lang="en-US" dirty="0" smtClean="0"/>
              <a:t>x 128 lattice (CLQCD), a ~ 0.15 </a:t>
            </a:r>
            <a:r>
              <a:rPr lang="en-US" dirty="0" err="1" smtClean="0"/>
              <a:t>fm</a:t>
            </a:r>
            <a:r>
              <a:rPr lang="en-US" dirty="0" smtClean="0"/>
              <a:t>, m</a:t>
            </a:r>
            <a:r>
              <a:rPr lang="en-US" baseline="-25000" dirty="0" smtClean="0"/>
              <a:t>π </a:t>
            </a:r>
            <a:r>
              <a:rPr lang="en-US" dirty="0" smtClean="0"/>
              <a:t>~ 600 </a:t>
            </a:r>
            <a:r>
              <a:rPr lang="en-US" dirty="0" smtClean="0"/>
              <a:t>MeV</a:t>
            </a:r>
          </a:p>
          <a:p>
            <a:pPr algn="l"/>
            <a:r>
              <a:rPr lang="en-US" dirty="0" smtClean="0"/>
              <a:t>500 configurations</a:t>
            </a:r>
            <a:endParaRPr lang="en-US" dirty="0" smtClean="0"/>
          </a:p>
          <a:p>
            <a:endParaRPr lang="en-US" baseline="-25000" dirty="0"/>
          </a:p>
        </p:txBody>
      </p:sp>
      <p:pic>
        <p:nvPicPr>
          <p:cNvPr id="6" name="Picture 5" descr="E_4pfn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419600" cy="33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_2_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312567" cy="3236764"/>
          </a:xfrm>
          <a:prstGeom prst="rect">
            <a:avLst/>
          </a:prstGeom>
        </p:spPr>
      </p:pic>
      <p:pic>
        <p:nvPicPr>
          <p:cNvPr id="6" name="Picture 5" descr="E_4pfn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331801" cy="3251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21110"/>
              </p:ext>
            </p:extLst>
          </p:nvPr>
        </p:nvGraphicFramePr>
        <p:xfrm>
          <a:off x="762000" y="5181600"/>
          <a:ext cx="156686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81" name="Equation" r:id="rId5" imgW="596900" imgH="203200" progId="Equation.DSMT4">
                  <p:embed/>
                </p:oleObj>
              </mc:Choice>
              <mc:Fallback>
                <p:oleObj name="Equation" r:id="rId5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5181600"/>
                        <a:ext cx="156686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1800" y="5181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this case, E</a:t>
            </a:r>
            <a:r>
              <a:rPr lang="en-US" baseline="-25000" dirty="0" smtClean="0"/>
              <a:t>n</a:t>
            </a:r>
            <a:r>
              <a:rPr lang="en-US" dirty="0" smtClean="0"/>
              <a:t> starts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-25000" dirty="0"/>
              <a:t> </a:t>
            </a:r>
            <a:r>
              <a:rPr lang="en-US" dirty="0" smtClean="0"/>
              <a:t>and there is a larger window between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and  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77890"/>
              </p:ext>
            </p:extLst>
          </p:nvPr>
        </p:nvGraphicFramePr>
        <p:xfrm>
          <a:off x="7848600" y="5410200"/>
          <a:ext cx="558798" cy="64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82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5410200"/>
                        <a:ext cx="558798" cy="64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97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114800"/>
          </a:xfrm>
        </p:spPr>
        <p:txBody>
          <a:bodyPr/>
          <a:lstStyle/>
          <a:p>
            <a:r>
              <a:rPr lang="en-US" sz="2400" dirty="0" smtClean="0"/>
              <a:t>Needs a lattice smaller spacing so that </a:t>
            </a:r>
          </a:p>
          <a:p>
            <a:r>
              <a:rPr lang="en-US" sz="2400" dirty="0" smtClean="0"/>
              <a:t>Will use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anisotropic lattice with a = 0.12 </a:t>
            </a:r>
            <a:r>
              <a:rPr lang="en-US" sz="2400" dirty="0" err="1" smtClean="0"/>
              <a:t>fm</a:t>
            </a:r>
            <a:r>
              <a:rPr lang="en-US" sz="2400" dirty="0" smtClean="0"/>
              <a:t> and m</a:t>
            </a:r>
            <a:r>
              <a:rPr lang="en-US" sz="2400" baseline="-25000" dirty="0" smtClean="0"/>
              <a:t>π</a:t>
            </a:r>
            <a:r>
              <a:rPr lang="en-US" sz="2400" dirty="0" smtClean="0"/>
              <a:t>=390 MeV.</a:t>
            </a:r>
            <a:endParaRPr lang="en-US" sz="24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82844"/>
              </p:ext>
            </p:extLst>
          </p:nvPr>
        </p:nvGraphicFramePr>
        <p:xfrm>
          <a:off x="6324600" y="228600"/>
          <a:ext cx="2626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93" name="Equation" r:id="rId3" imgW="1663700" imgH="241300" progId="Equation.DSMT4">
                  <p:embed/>
                </p:oleObj>
              </mc:Choice>
              <mc:Fallback>
                <p:oleObj name="Equation" r:id="rId3" imgW="1663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600" y="228600"/>
                        <a:ext cx="26268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xran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565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0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00414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OPE w/o OPE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dirty="0" smtClean="0"/>
              <a:t>. J. Chambers et al. (QCDSF), PRL 118, 24001 (2017)</a:t>
            </a:r>
          </a:p>
          <a:p>
            <a:r>
              <a:rPr lang="en-US" sz="2400" dirty="0" smtClean="0"/>
              <a:t>Term coined </a:t>
            </a:r>
            <a:r>
              <a:rPr lang="en-US" sz="2400" dirty="0"/>
              <a:t>in U. </a:t>
            </a:r>
            <a:r>
              <a:rPr lang="en-US" sz="2400" dirty="0" err="1"/>
              <a:t>Aglietti</a:t>
            </a:r>
            <a:r>
              <a:rPr lang="en-US" sz="2400" dirty="0"/>
              <a:t>, et al., PLB 432, 411 (1998</a:t>
            </a:r>
            <a:r>
              <a:rPr lang="en-US" sz="2400" dirty="0" smtClean="0"/>
              <a:t>), but the approach is different.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In </a:t>
            </a:r>
            <a:r>
              <a:rPr lang="en-US" sz="2400" dirty="0" err="1" smtClean="0"/>
              <a:t>Minkowski</a:t>
            </a:r>
            <a:r>
              <a:rPr lang="en-US" sz="2400" dirty="0" smtClean="0"/>
              <a:t> space, the Compton amplitude is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and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59360"/>
              </p:ext>
            </p:extLst>
          </p:nvPr>
        </p:nvGraphicFramePr>
        <p:xfrm>
          <a:off x="838200" y="3886200"/>
          <a:ext cx="853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19" name="Equation" r:id="rId3" imgW="3644900" imgH="292100" progId="Equation.DSMT4">
                  <p:embed/>
                </p:oleObj>
              </mc:Choice>
              <mc:Fallback>
                <p:oleObj name="Equation" r:id="rId3" imgW="3644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886200"/>
                        <a:ext cx="8534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05812"/>
              </p:ext>
            </p:extLst>
          </p:nvPr>
        </p:nvGraphicFramePr>
        <p:xfrm>
          <a:off x="1981200" y="5334000"/>
          <a:ext cx="5143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20" name="Equation" r:id="rId5" imgW="2197100" imgH="393700" progId="Equation.DSMT4">
                  <p:embed/>
                </p:oleObj>
              </mc:Choice>
              <mc:Fallback>
                <p:oleObj name="Equation" r:id="rId5" imgW="2197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5334000"/>
                        <a:ext cx="51435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5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2498" name="Object 34"/>
          <p:cNvGraphicFramePr>
            <a:graphicFrameLocks noChangeAspect="1"/>
          </p:cNvGraphicFramePr>
          <p:nvPr/>
        </p:nvGraphicFramePr>
        <p:xfrm>
          <a:off x="914400" y="3352801"/>
          <a:ext cx="28194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2" name="Equation" r:id="rId3" imgW="1574640" imgH="914400" progId="Equation.DSMT4">
                  <p:embed/>
                </p:oleObj>
              </mc:Choice>
              <mc:Fallback>
                <p:oleObj name="Equation" r:id="rId3" imgW="15746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1"/>
                        <a:ext cx="28194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9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72040"/>
              </p:ext>
            </p:extLst>
          </p:nvPr>
        </p:nvGraphicFramePr>
        <p:xfrm>
          <a:off x="4673600" y="3286125"/>
          <a:ext cx="41021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3" name="Equation" r:id="rId5" imgW="2501900" imgH="901700" progId="Equation.DSMT4">
                  <p:embed/>
                </p:oleObj>
              </mc:Choice>
              <mc:Fallback>
                <p:oleObj name="Equation" r:id="rId5" imgW="2501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286125"/>
                        <a:ext cx="4102100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0" name="Text Box 36"/>
          <p:cNvSpPr txBox="1">
            <a:spLocks noChangeArrowheads="1"/>
          </p:cNvSpPr>
          <p:nvPr/>
        </p:nvSpPr>
        <p:spPr bwMode="auto">
          <a:xfrm>
            <a:off x="914400" y="4876801"/>
            <a:ext cx="7467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graphicFrame>
        <p:nvGraphicFramePr>
          <p:cNvPr id="70250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08082"/>
              </p:ext>
            </p:extLst>
          </p:nvPr>
        </p:nvGraphicFramePr>
        <p:xfrm>
          <a:off x="1303338" y="4876800"/>
          <a:ext cx="57769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4" name="Equation" r:id="rId7" imgW="3556000" imgH="330200" progId="Equation.DSMT4">
                  <p:embed/>
                </p:oleObj>
              </mc:Choice>
              <mc:Fallback>
                <p:oleObj name="Equation" r:id="rId7" imgW="3556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876800"/>
                        <a:ext cx="57769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46179"/>
              </p:ext>
            </p:extLst>
          </p:nvPr>
        </p:nvGraphicFramePr>
        <p:xfrm>
          <a:off x="1320800" y="5410200"/>
          <a:ext cx="40163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5" name="Equation" r:id="rId9" imgW="2400300" imgH="330200" progId="Equation.DSMT4">
                  <p:embed/>
                </p:oleObj>
              </mc:Choice>
              <mc:Fallback>
                <p:oleObj name="Equation" r:id="rId9" imgW="2400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410200"/>
                        <a:ext cx="40163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11499"/>
              </p:ext>
            </p:extLst>
          </p:nvPr>
        </p:nvGraphicFramePr>
        <p:xfrm>
          <a:off x="1347788" y="5943600"/>
          <a:ext cx="5203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6" name="Equation" r:id="rId11" imgW="3136900" imgH="330200" progId="Equation.DSMT4">
                  <p:embed/>
                </p:oleObj>
              </mc:Choice>
              <mc:Fallback>
                <p:oleObj name="Equation" r:id="rId11" imgW="313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943600"/>
                        <a:ext cx="52038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4" name="Text Box 40"/>
          <p:cNvSpPr txBox="1">
            <a:spLocks noChangeArrowheads="1"/>
          </p:cNvSpPr>
          <p:nvPr/>
        </p:nvSpPr>
        <p:spPr bwMode="auto">
          <a:xfrm>
            <a:off x="2286000" y="152401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</a:rPr>
              <a:t>Moments of PDF</a:t>
            </a:r>
            <a:endParaRPr lang="en-US" altLang="zh-TW" sz="28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609600"/>
            <a:ext cx="8488363" cy="2554288"/>
            <a:chOff x="240" y="192"/>
            <a:chExt cx="5347" cy="1609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242" y="631"/>
              <a:ext cx="2448" cy="1248"/>
              <a:chOff x="720" y="2592"/>
              <a:chExt cx="2678" cy="1248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64" y="2592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2688" y="3264"/>
                <a:ext cx="710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  <a:cxn ang="0">
                    <a:pos x="710" y="90"/>
                  </a:cxn>
                </a:cxnLst>
                <a:rect l="0" t="0" r="r" b="b"/>
                <a:pathLst>
                  <a:path w="710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58" y="33"/>
                      <a:pt x="672" y="48"/>
                    </a:cubicBezTo>
                    <a:cubicBezTo>
                      <a:pt x="686" y="63"/>
                      <a:pt x="702" y="81"/>
                      <a:pt x="710" y="9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Freeform 8"/>
              <p:cNvSpPr>
                <a:spLocks/>
              </p:cNvSpPr>
              <p:nvPr/>
            </p:nvSpPr>
            <p:spPr bwMode="auto">
              <a:xfrm>
                <a:off x="720" y="3264"/>
                <a:ext cx="67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</a:cxnLst>
                <a:rect l="0" t="0" r="r" b="b"/>
                <a:pathLst>
                  <a:path w="672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64" y="40"/>
                      <a:pt x="672" y="48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288" cy="288"/>
              </a:xfrm>
              <a:prstGeom prst="ellips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2880" y="2592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067" name="Equation" r:id="rId13" imgW="126720" imgH="139680" progId="Equation.DSMT4">
                      <p:embed/>
                    </p:oleObj>
                  </mc:Choice>
                  <mc:Fallback>
                    <p:oleObj name="Equation" r:id="rId13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592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2880" y="26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3530" y="1076"/>
              <a:ext cx="12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181" y="38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785" y="1030"/>
              <a:ext cx="687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  <a:cxn ang="0">
                  <a:pos x="710" y="90"/>
                </a:cxn>
              </a:cxnLst>
              <a:rect l="0" t="0" r="r" b="b"/>
              <a:pathLst>
                <a:path w="710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58" y="33"/>
                    <a:pt x="672" y="48"/>
                  </a:cubicBezTo>
                  <a:cubicBezTo>
                    <a:pt x="686" y="63"/>
                    <a:pt x="702" y="81"/>
                    <a:pt x="710" y="9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880" y="1030"/>
              <a:ext cx="650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</a:cxnLst>
              <a:rect l="0" t="0" r="r" b="b"/>
              <a:pathLst>
                <a:path w="672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64" y="40"/>
                    <a:pt x="672" y="4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5376" y="192"/>
            <a:ext cx="21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068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92"/>
                          <a:ext cx="211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5376" y="240"/>
              <a:ext cx="0" cy="18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5376" y="432"/>
              <a:ext cx="18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2928" y="192"/>
              <a:ext cx="2464" cy="747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80" y="513"/>
                </a:cxn>
                <a:cxn ang="0">
                  <a:pos x="176" y="379"/>
                </a:cxn>
                <a:cxn ang="0">
                  <a:pos x="310" y="257"/>
                </a:cxn>
                <a:cxn ang="0">
                  <a:pos x="477" y="155"/>
                </a:cxn>
                <a:cxn ang="0">
                  <a:pos x="672" y="75"/>
                </a:cxn>
                <a:cxn ang="0">
                  <a:pos x="912" y="27"/>
                </a:cxn>
                <a:cxn ang="0">
                  <a:pos x="1187" y="1"/>
                </a:cxn>
                <a:cxn ang="0">
                  <a:pos x="1437" y="21"/>
                </a:cxn>
                <a:cxn ang="0">
                  <a:pos x="1661" y="59"/>
                </a:cxn>
                <a:cxn ang="0">
                  <a:pos x="1910" y="142"/>
                </a:cxn>
                <a:cxn ang="0">
                  <a:pos x="2077" y="238"/>
                </a:cxn>
                <a:cxn ang="0">
                  <a:pos x="2208" y="363"/>
                </a:cxn>
                <a:cxn ang="0">
                  <a:pos x="2352" y="507"/>
                </a:cxn>
                <a:cxn ang="0">
                  <a:pos x="2448" y="651"/>
                </a:cxn>
                <a:cxn ang="0">
                  <a:pos x="2448" y="699"/>
                </a:cxn>
                <a:cxn ang="0">
                  <a:pos x="2448" y="651"/>
                </a:cxn>
              </a:cxnLst>
              <a:rect l="0" t="0" r="r" b="b"/>
              <a:pathLst>
                <a:path w="2464" h="699">
                  <a:moveTo>
                    <a:pt x="0" y="651"/>
                  </a:moveTo>
                  <a:cubicBezTo>
                    <a:pt x="13" y="628"/>
                    <a:pt x="51" y="558"/>
                    <a:pt x="80" y="513"/>
                  </a:cubicBezTo>
                  <a:cubicBezTo>
                    <a:pt x="109" y="468"/>
                    <a:pt x="138" y="422"/>
                    <a:pt x="176" y="379"/>
                  </a:cubicBezTo>
                  <a:cubicBezTo>
                    <a:pt x="214" y="336"/>
                    <a:pt x="260" y="294"/>
                    <a:pt x="310" y="257"/>
                  </a:cubicBezTo>
                  <a:cubicBezTo>
                    <a:pt x="360" y="220"/>
                    <a:pt x="417" y="185"/>
                    <a:pt x="477" y="155"/>
                  </a:cubicBezTo>
                  <a:cubicBezTo>
                    <a:pt x="537" y="125"/>
                    <a:pt x="600" y="96"/>
                    <a:pt x="672" y="75"/>
                  </a:cubicBezTo>
                  <a:cubicBezTo>
                    <a:pt x="744" y="54"/>
                    <a:pt x="826" y="39"/>
                    <a:pt x="912" y="27"/>
                  </a:cubicBezTo>
                  <a:cubicBezTo>
                    <a:pt x="998" y="15"/>
                    <a:pt x="1100" y="2"/>
                    <a:pt x="1187" y="1"/>
                  </a:cubicBezTo>
                  <a:cubicBezTo>
                    <a:pt x="1274" y="0"/>
                    <a:pt x="1358" y="11"/>
                    <a:pt x="1437" y="21"/>
                  </a:cubicBezTo>
                  <a:cubicBezTo>
                    <a:pt x="1516" y="31"/>
                    <a:pt x="1582" y="39"/>
                    <a:pt x="1661" y="59"/>
                  </a:cubicBezTo>
                  <a:cubicBezTo>
                    <a:pt x="1740" y="79"/>
                    <a:pt x="1841" y="112"/>
                    <a:pt x="1910" y="142"/>
                  </a:cubicBezTo>
                  <a:cubicBezTo>
                    <a:pt x="1979" y="172"/>
                    <a:pt x="2027" y="201"/>
                    <a:pt x="2077" y="238"/>
                  </a:cubicBezTo>
                  <a:cubicBezTo>
                    <a:pt x="2127" y="275"/>
                    <a:pt x="2162" y="318"/>
                    <a:pt x="2208" y="363"/>
                  </a:cubicBezTo>
                  <a:cubicBezTo>
                    <a:pt x="2254" y="408"/>
                    <a:pt x="2312" y="459"/>
                    <a:pt x="2352" y="507"/>
                  </a:cubicBezTo>
                  <a:cubicBezTo>
                    <a:pt x="2392" y="555"/>
                    <a:pt x="2432" y="619"/>
                    <a:pt x="2448" y="651"/>
                  </a:cubicBezTo>
                  <a:cubicBezTo>
                    <a:pt x="2464" y="683"/>
                    <a:pt x="2448" y="699"/>
                    <a:pt x="2448" y="699"/>
                  </a:cubicBezTo>
                  <a:cubicBezTo>
                    <a:pt x="2448" y="699"/>
                    <a:pt x="2448" y="675"/>
                    <a:pt x="2448" y="65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2928" y="1175"/>
              <a:ext cx="2451" cy="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133"/>
                </a:cxn>
                <a:cxn ang="0">
                  <a:pos x="176" y="262"/>
                </a:cxn>
                <a:cxn ang="0">
                  <a:pos x="310" y="379"/>
                </a:cxn>
                <a:cxn ang="0">
                  <a:pos x="477" y="477"/>
                </a:cxn>
                <a:cxn ang="0">
                  <a:pos x="672" y="554"/>
                </a:cxn>
                <a:cxn ang="0">
                  <a:pos x="912" y="600"/>
                </a:cxn>
                <a:cxn ang="0">
                  <a:pos x="1187" y="625"/>
                </a:cxn>
                <a:cxn ang="0">
                  <a:pos x="1437" y="606"/>
                </a:cxn>
                <a:cxn ang="0">
                  <a:pos x="1661" y="569"/>
                </a:cxn>
                <a:cxn ang="0">
                  <a:pos x="1910" y="489"/>
                </a:cxn>
                <a:cxn ang="0">
                  <a:pos x="2077" y="397"/>
                </a:cxn>
                <a:cxn ang="0">
                  <a:pos x="2208" y="277"/>
                </a:cxn>
                <a:cxn ang="0">
                  <a:pos x="2352" y="139"/>
                </a:cxn>
                <a:cxn ang="0">
                  <a:pos x="2435" y="35"/>
                </a:cxn>
                <a:cxn ang="0">
                  <a:pos x="2448" y="0"/>
                </a:cxn>
              </a:cxnLst>
              <a:rect l="0" t="0" r="r" b="b"/>
              <a:pathLst>
                <a:path w="2451" h="626">
                  <a:moveTo>
                    <a:pt x="0" y="0"/>
                  </a:moveTo>
                  <a:cubicBezTo>
                    <a:pt x="13" y="22"/>
                    <a:pt x="51" y="90"/>
                    <a:pt x="80" y="133"/>
                  </a:cubicBezTo>
                  <a:cubicBezTo>
                    <a:pt x="109" y="176"/>
                    <a:pt x="138" y="220"/>
                    <a:pt x="176" y="262"/>
                  </a:cubicBezTo>
                  <a:cubicBezTo>
                    <a:pt x="214" y="303"/>
                    <a:pt x="260" y="343"/>
                    <a:pt x="310" y="379"/>
                  </a:cubicBezTo>
                  <a:cubicBezTo>
                    <a:pt x="360" y="414"/>
                    <a:pt x="417" y="448"/>
                    <a:pt x="477" y="477"/>
                  </a:cubicBezTo>
                  <a:cubicBezTo>
                    <a:pt x="537" y="506"/>
                    <a:pt x="600" y="534"/>
                    <a:pt x="672" y="554"/>
                  </a:cubicBezTo>
                  <a:cubicBezTo>
                    <a:pt x="744" y="574"/>
                    <a:pt x="826" y="589"/>
                    <a:pt x="912" y="600"/>
                  </a:cubicBezTo>
                  <a:cubicBezTo>
                    <a:pt x="998" y="612"/>
                    <a:pt x="1100" y="624"/>
                    <a:pt x="1187" y="625"/>
                  </a:cubicBezTo>
                  <a:cubicBezTo>
                    <a:pt x="1274" y="626"/>
                    <a:pt x="1358" y="615"/>
                    <a:pt x="1437" y="606"/>
                  </a:cubicBezTo>
                  <a:cubicBezTo>
                    <a:pt x="1516" y="596"/>
                    <a:pt x="1582" y="589"/>
                    <a:pt x="1661" y="569"/>
                  </a:cubicBezTo>
                  <a:cubicBezTo>
                    <a:pt x="1740" y="550"/>
                    <a:pt x="1841" y="518"/>
                    <a:pt x="1910" y="489"/>
                  </a:cubicBezTo>
                  <a:cubicBezTo>
                    <a:pt x="1979" y="461"/>
                    <a:pt x="2027" y="433"/>
                    <a:pt x="2077" y="397"/>
                  </a:cubicBezTo>
                  <a:cubicBezTo>
                    <a:pt x="2127" y="362"/>
                    <a:pt x="2162" y="320"/>
                    <a:pt x="2208" y="277"/>
                  </a:cubicBezTo>
                  <a:cubicBezTo>
                    <a:pt x="2254" y="234"/>
                    <a:pt x="2314" y="179"/>
                    <a:pt x="2352" y="139"/>
                  </a:cubicBezTo>
                  <a:cubicBezTo>
                    <a:pt x="2390" y="99"/>
                    <a:pt x="2419" y="58"/>
                    <a:pt x="2435" y="35"/>
                  </a:cubicBezTo>
                  <a:cubicBezTo>
                    <a:pt x="2451" y="12"/>
                    <a:pt x="2445" y="7"/>
                    <a:pt x="2448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2928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928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504" y="912"/>
              <a:ext cx="149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2"/>
                </a:cxn>
                <a:cxn ang="0">
                  <a:pos x="138" y="99"/>
                </a:cxn>
                <a:cxn ang="0">
                  <a:pos x="144" y="192"/>
                </a:cxn>
                <a:cxn ang="0">
                  <a:pos x="118" y="240"/>
                </a:cxn>
                <a:cxn ang="0">
                  <a:pos x="61" y="278"/>
                </a:cxn>
                <a:cxn ang="0">
                  <a:pos x="0" y="288"/>
                </a:cxn>
              </a:cxnLst>
              <a:rect l="0" t="0" r="r" b="b"/>
              <a:pathLst>
                <a:path w="149" h="288">
                  <a:moveTo>
                    <a:pt x="0" y="0"/>
                  </a:moveTo>
                  <a:cubicBezTo>
                    <a:pt x="13" y="4"/>
                    <a:pt x="57" y="6"/>
                    <a:pt x="80" y="22"/>
                  </a:cubicBezTo>
                  <a:cubicBezTo>
                    <a:pt x="103" y="38"/>
                    <a:pt x="127" y="71"/>
                    <a:pt x="138" y="99"/>
                  </a:cubicBezTo>
                  <a:cubicBezTo>
                    <a:pt x="149" y="127"/>
                    <a:pt x="147" y="169"/>
                    <a:pt x="144" y="192"/>
                  </a:cubicBezTo>
                  <a:cubicBezTo>
                    <a:pt x="141" y="215"/>
                    <a:pt x="132" y="226"/>
                    <a:pt x="118" y="240"/>
                  </a:cubicBezTo>
                  <a:cubicBezTo>
                    <a:pt x="104" y="254"/>
                    <a:pt x="81" y="270"/>
                    <a:pt x="61" y="278"/>
                  </a:cubicBezTo>
                  <a:cubicBezTo>
                    <a:pt x="41" y="286"/>
                    <a:pt x="13" y="286"/>
                    <a:pt x="0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4800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800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4672" y="912"/>
              <a:ext cx="128" cy="28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58" y="22"/>
                </a:cxn>
                <a:cxn ang="0">
                  <a:pos x="13" y="74"/>
                </a:cxn>
                <a:cxn ang="0">
                  <a:pos x="6" y="163"/>
                </a:cxn>
                <a:cxn ang="0">
                  <a:pos x="51" y="234"/>
                </a:cxn>
                <a:cxn ang="0">
                  <a:pos x="128" y="288"/>
                </a:cxn>
              </a:cxnLst>
              <a:rect l="0" t="0" r="r" b="b"/>
              <a:pathLst>
                <a:path w="128" h="288">
                  <a:moveTo>
                    <a:pt x="128" y="0"/>
                  </a:moveTo>
                  <a:cubicBezTo>
                    <a:pt x="116" y="4"/>
                    <a:pt x="77" y="10"/>
                    <a:pt x="58" y="22"/>
                  </a:cubicBezTo>
                  <a:cubicBezTo>
                    <a:pt x="39" y="34"/>
                    <a:pt x="22" y="51"/>
                    <a:pt x="13" y="74"/>
                  </a:cubicBezTo>
                  <a:cubicBezTo>
                    <a:pt x="4" y="97"/>
                    <a:pt x="0" y="136"/>
                    <a:pt x="6" y="163"/>
                  </a:cubicBezTo>
                  <a:cubicBezTo>
                    <a:pt x="12" y="190"/>
                    <a:pt x="31" y="213"/>
                    <a:pt x="51" y="234"/>
                  </a:cubicBezTo>
                  <a:cubicBezTo>
                    <a:pt x="71" y="255"/>
                    <a:pt x="112" y="277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620000" cy="762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OPE w/o OPE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086600" cy="4648200"/>
          </a:xfrm>
        </p:spPr>
        <p:txBody>
          <a:bodyPr/>
          <a:lstStyle/>
          <a:p>
            <a:r>
              <a:rPr lang="en-US" sz="2400" dirty="0" smtClean="0"/>
              <a:t>After OPE and relating the matrix elements to the moments of the </a:t>
            </a:r>
            <a:r>
              <a:rPr lang="en-US" sz="2400" dirty="0" smtClean="0"/>
              <a:t>structure function, it is shown (R. Devenish and A. Cooper-</a:t>
            </a:r>
            <a:r>
              <a:rPr lang="en-US" sz="2400" dirty="0" err="1" smtClean="0"/>
              <a:t>Sarkar</a:t>
            </a:r>
            <a:r>
              <a:rPr lang="en-US" sz="2400" dirty="0" smtClean="0"/>
              <a:t>) that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Note, this is carried out in </a:t>
            </a:r>
            <a:r>
              <a:rPr lang="en-US" sz="2400" dirty="0" err="1" smtClean="0"/>
              <a:t>Minkowski</a:t>
            </a:r>
            <a:r>
              <a:rPr lang="en-US" sz="2400" dirty="0" smtClean="0"/>
              <a:t> space.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565838"/>
              </p:ext>
            </p:extLst>
          </p:nvPr>
        </p:nvGraphicFramePr>
        <p:xfrm>
          <a:off x="1524000" y="2819400"/>
          <a:ext cx="4710113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023" name="Equation" r:id="rId3" imgW="2273300" imgH="1422400" progId="Equation.DSMT4">
                  <p:embed/>
                </p:oleObj>
              </mc:Choice>
              <mc:Fallback>
                <p:oleObj name="Equation" r:id="rId3" imgW="22733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819400"/>
                        <a:ext cx="4710113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63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dirty="0" smtClean="0"/>
              <a:t>. J. Chambers et al. (QCDSF), PRL 118, 24001 (2017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On the Euclidean lattice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diverges when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25788"/>
              </p:ext>
            </p:extLst>
          </p:nvPr>
        </p:nvGraphicFramePr>
        <p:xfrm>
          <a:off x="457200" y="1143000"/>
          <a:ext cx="853281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9" name="Equation" r:id="rId3" imgW="3644900" imgH="520700" progId="Equation.DSMT4">
                  <p:embed/>
                </p:oleObj>
              </mc:Choice>
              <mc:Fallback>
                <p:oleObj name="Equation" r:id="rId3" imgW="36449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00"/>
                        <a:ext cx="8532813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9214"/>
              </p:ext>
            </p:extLst>
          </p:nvPr>
        </p:nvGraphicFramePr>
        <p:xfrm>
          <a:off x="1143000" y="3352800"/>
          <a:ext cx="648101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0" name="Equation" r:id="rId5" imgW="2565400" imgH="482600" progId="Equation.DSMT4">
                  <p:embed/>
                </p:oleObj>
              </mc:Choice>
              <mc:Fallback>
                <p:oleObj name="Equation" r:id="rId5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352800"/>
                        <a:ext cx="6481011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07552"/>
              </p:ext>
            </p:extLst>
          </p:nvPr>
        </p:nvGraphicFramePr>
        <p:xfrm>
          <a:off x="3810000" y="4876800"/>
          <a:ext cx="16763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1" name="Equation" r:id="rId7" imgW="838200" imgH="228600" progId="Equation.DSMT4">
                  <p:embed/>
                </p:oleObj>
              </mc:Choice>
              <mc:Fallback>
                <p:oleObj name="Equation" r:id="rId7" imgW="83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876800"/>
                        <a:ext cx="16763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5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029200"/>
          </a:xfrm>
        </p:spPr>
        <p:txBody>
          <a:bodyPr/>
          <a:lstStyle/>
          <a:p>
            <a:r>
              <a:rPr lang="en-US" sz="2800" dirty="0" smtClean="0"/>
              <a:t>It is fine to carry out OPE for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μν</a:t>
            </a:r>
            <a:r>
              <a:rPr lang="en-US" sz="2800" dirty="0" smtClean="0"/>
              <a:t> with small </a:t>
            </a:r>
            <a:r>
              <a:rPr lang="en-US" sz="2800" dirty="0" err="1" smtClean="0"/>
              <a:t>ω</a:t>
            </a:r>
            <a:r>
              <a:rPr lang="en-US" sz="2800" dirty="0" smtClean="0"/>
              <a:t>, but it needs to be analytic on the entire complex </a:t>
            </a:r>
            <a:r>
              <a:rPr lang="en-US" sz="2800" dirty="0" err="1" smtClean="0"/>
              <a:t>ν</a:t>
            </a:r>
            <a:r>
              <a:rPr lang="en-US" sz="2800" dirty="0" smtClean="0"/>
              <a:t> plane (except cuts on real axis) in order to use the dispersion relation to relate to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μν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Chambers et al., used the lattice T</a:t>
            </a:r>
            <a:r>
              <a:rPr lang="en-US" sz="2800" baseline="-25000" dirty="0" smtClean="0"/>
              <a:t>33 </a:t>
            </a:r>
            <a:r>
              <a:rPr lang="en-US" sz="2800" dirty="0" smtClean="0"/>
              <a:t>where </a:t>
            </a:r>
            <a:r>
              <a:rPr lang="en-US" sz="2800" dirty="0" err="1" smtClean="0"/>
              <a:t>ν</a:t>
            </a:r>
            <a:r>
              <a:rPr lang="en-US" sz="2800" dirty="0" smtClean="0"/>
              <a:t>=0 and E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&gt;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p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for a fixed q so that T</a:t>
            </a:r>
            <a:r>
              <a:rPr lang="en-US" sz="2800" baseline="-25000" dirty="0" smtClean="0"/>
              <a:t>33</a:t>
            </a:r>
            <a:r>
              <a:rPr lang="en-US" sz="2800" dirty="0" smtClean="0"/>
              <a:t> does not diverge, however, on the complex p plane, T</a:t>
            </a:r>
            <a:r>
              <a:rPr lang="en-US" sz="2800" baseline="-25000" dirty="0" smtClean="0"/>
              <a:t>33 </a:t>
            </a:r>
            <a:r>
              <a:rPr lang="en-US" sz="2800" dirty="0" smtClean="0"/>
              <a:t>diverges when</a:t>
            </a:r>
            <a:endParaRPr lang="en-US" sz="2800" baseline="-250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99402"/>
              </p:ext>
            </p:extLst>
          </p:nvPr>
        </p:nvGraphicFramePr>
        <p:xfrm>
          <a:off x="2286000" y="5029200"/>
          <a:ext cx="4572000" cy="121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17" name="Equation" r:id="rId3" imgW="2578100" imgH="685800" progId="Equation.DSMT4">
                  <p:embed/>
                </p:oleObj>
              </mc:Choice>
              <mc:Fallback>
                <p:oleObj name="Equation" r:id="rId3" imgW="25781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5029200"/>
                        <a:ext cx="4572000" cy="1216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04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774700"/>
          </a:xfrm>
        </p:spPr>
        <p:txBody>
          <a:bodyPr/>
          <a:lstStyle/>
          <a:p>
            <a:pPr algn="ctr"/>
            <a:r>
              <a:rPr lang="en-US" altLang="zh-TW" sz="2800" dirty="0" err="1">
                <a:solidFill>
                  <a:srgbClr val="FFFF00"/>
                </a:solidFill>
                <a:ea typeface="新細明體" pitchFamily="18" charset="-120"/>
              </a:rPr>
              <a:t>Hadronic</a:t>
            </a:r>
            <a:r>
              <a:rPr lang="en-US" altLang="zh-TW" sz="2800" dirty="0">
                <a:solidFill>
                  <a:srgbClr val="FFFF00"/>
                </a:solidFill>
                <a:ea typeface="新細明體" pitchFamily="18" charset="-120"/>
              </a:rPr>
              <a:t> Tensor in Euclidean Path-Integral Formalism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Deep inelastic scattering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In </a:t>
            </a:r>
            <a:r>
              <a:rPr lang="en-US" altLang="zh-TW" sz="2000" dirty="0" err="1">
                <a:ea typeface="新細明體" pitchFamily="18" charset="-120"/>
              </a:rPr>
              <a:t>Minkowski</a:t>
            </a:r>
            <a:r>
              <a:rPr lang="en-US" altLang="zh-TW" sz="2000" dirty="0">
                <a:ea typeface="新細明體" pitchFamily="18" charset="-120"/>
              </a:rPr>
              <a:t> space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000" dirty="0" smtClean="0">
                <a:ea typeface="新細明體" pitchFamily="18" charset="-120"/>
              </a:rPr>
              <a:t>Euclidean </a:t>
            </a:r>
            <a:r>
              <a:rPr lang="en-US" altLang="zh-TW" sz="2000" dirty="0">
                <a:ea typeface="新細明體" pitchFamily="18" charset="-120"/>
              </a:rPr>
              <a:t>path-integral</a:t>
            </a:r>
          </a:p>
        </p:txBody>
      </p:sp>
      <p:graphicFrame>
        <p:nvGraphicFramePr>
          <p:cNvPr id="6635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20753864"/>
              </p:ext>
            </p:extLst>
          </p:nvPr>
        </p:nvGraphicFramePr>
        <p:xfrm>
          <a:off x="4191000" y="1066800"/>
          <a:ext cx="24717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19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66800"/>
                        <a:ext cx="247173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19470125"/>
              </p:ext>
            </p:extLst>
          </p:nvPr>
        </p:nvGraphicFramePr>
        <p:xfrm>
          <a:off x="1295400" y="2133600"/>
          <a:ext cx="651515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20" name="Equation" r:id="rId5" imgW="4965700" imgH="939800" progId="Equation.DSMT4">
                  <p:embed/>
                </p:oleObj>
              </mc:Choice>
              <mc:Fallback>
                <p:oleObj name="Equation" r:id="rId5" imgW="4965700" imgH="93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515158" cy="1233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3598" name="Group 46"/>
          <p:cNvGrpSpPr>
            <a:grpSpLocks/>
          </p:cNvGrpSpPr>
          <p:nvPr/>
        </p:nvGrpSpPr>
        <p:grpSpPr bwMode="auto">
          <a:xfrm>
            <a:off x="914400" y="4343400"/>
            <a:ext cx="7686675" cy="2209800"/>
            <a:chOff x="568" y="2592"/>
            <a:chExt cx="4842" cy="1392"/>
          </a:xfrm>
        </p:grpSpPr>
        <p:sp>
          <p:nvSpPr>
            <p:cNvPr id="663575" name="Line 23"/>
            <p:cNvSpPr>
              <a:spLocks noChangeShapeType="1"/>
            </p:cNvSpPr>
            <p:nvPr/>
          </p:nvSpPr>
          <p:spPr bwMode="auto">
            <a:xfrm flipH="1">
              <a:off x="2448" y="2688"/>
              <a:ext cx="768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63597" name="Group 45"/>
            <p:cNvGrpSpPr>
              <a:grpSpLocks/>
            </p:cNvGrpSpPr>
            <p:nvPr/>
          </p:nvGrpSpPr>
          <p:grpSpPr bwMode="auto">
            <a:xfrm>
              <a:off x="3360" y="2928"/>
              <a:ext cx="2050" cy="935"/>
              <a:chOff x="3326" y="2788"/>
              <a:chExt cx="2050" cy="935"/>
            </a:xfrm>
          </p:grpSpPr>
          <p:sp>
            <p:nvSpPr>
              <p:cNvPr id="663578" name="AutoShape 26"/>
              <p:cNvSpPr>
                <a:spLocks noChangeArrowheads="1"/>
              </p:cNvSpPr>
              <p:nvPr/>
            </p:nvSpPr>
            <p:spPr bwMode="auto">
              <a:xfrm>
                <a:off x="3326" y="2943"/>
                <a:ext cx="201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79" name="AutoShape 27"/>
              <p:cNvSpPr>
                <a:spLocks noChangeArrowheads="1"/>
              </p:cNvSpPr>
              <p:nvPr/>
            </p:nvSpPr>
            <p:spPr bwMode="auto">
              <a:xfrm>
                <a:off x="4700" y="2984"/>
                <a:ext cx="402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0" name="Freeform 28"/>
              <p:cNvSpPr>
                <a:spLocks/>
              </p:cNvSpPr>
              <p:nvPr/>
            </p:nvSpPr>
            <p:spPr bwMode="auto">
              <a:xfrm>
                <a:off x="3494" y="2788"/>
                <a:ext cx="1323" cy="291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606" y="60"/>
                  </a:cxn>
                  <a:cxn ang="0">
                    <a:pos x="1338" y="66"/>
                  </a:cxn>
                  <a:cxn ang="0">
                    <a:pos x="1626" y="174"/>
                  </a:cxn>
                  <a:cxn ang="0">
                    <a:pos x="1896" y="364"/>
                  </a:cxn>
                </a:cxnLst>
                <a:rect l="0" t="0" r="r" b="b"/>
                <a:pathLst>
                  <a:path w="1896" h="364">
                    <a:moveTo>
                      <a:pt x="0" y="280"/>
                    </a:moveTo>
                    <a:cubicBezTo>
                      <a:pt x="101" y="243"/>
                      <a:pt x="383" y="96"/>
                      <a:pt x="606" y="60"/>
                    </a:cubicBezTo>
                    <a:cubicBezTo>
                      <a:pt x="829" y="21"/>
                      <a:pt x="1158" y="0"/>
                      <a:pt x="1338" y="66"/>
                    </a:cubicBezTo>
                    <a:cubicBezTo>
                      <a:pt x="1518" y="132"/>
                      <a:pt x="1533" y="124"/>
                      <a:pt x="1626" y="174"/>
                    </a:cubicBezTo>
                    <a:cubicBezTo>
                      <a:pt x="1719" y="224"/>
                      <a:pt x="1840" y="325"/>
                      <a:pt x="1896" y="36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1" name="Line 29"/>
              <p:cNvSpPr>
                <a:spLocks noChangeShapeType="1"/>
              </p:cNvSpPr>
              <p:nvPr/>
            </p:nvSpPr>
            <p:spPr bwMode="auto">
              <a:xfrm>
                <a:off x="3527" y="3189"/>
                <a:ext cx="117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2" name="Freeform 30"/>
              <p:cNvSpPr>
                <a:spLocks/>
              </p:cNvSpPr>
              <p:nvPr/>
            </p:nvSpPr>
            <p:spPr bwMode="auto">
              <a:xfrm>
                <a:off x="3494" y="3293"/>
                <a:ext cx="1340" cy="29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4" name="Line 32"/>
              <p:cNvSpPr>
                <a:spLocks noChangeShapeType="1"/>
              </p:cNvSpPr>
              <p:nvPr/>
            </p:nvSpPr>
            <p:spPr bwMode="auto">
              <a:xfrm flipV="1">
                <a:off x="4097" y="2813"/>
                <a:ext cx="10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5" name="Line 33"/>
              <p:cNvSpPr>
                <a:spLocks noChangeShapeType="1"/>
              </p:cNvSpPr>
              <p:nvPr/>
            </p:nvSpPr>
            <p:spPr bwMode="auto">
              <a:xfrm>
                <a:off x="4164" y="3189"/>
                <a:ext cx="3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6" name="Line 34"/>
              <p:cNvSpPr>
                <a:spLocks noChangeShapeType="1"/>
              </p:cNvSpPr>
              <p:nvPr/>
            </p:nvSpPr>
            <p:spPr bwMode="auto">
              <a:xfrm flipV="1">
                <a:off x="4097" y="3523"/>
                <a:ext cx="1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63592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953126"/>
                  </p:ext>
                </p:extLst>
              </p:nvPr>
            </p:nvGraphicFramePr>
            <p:xfrm>
              <a:off x="3352" y="3520"/>
              <a:ext cx="169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021" name="Equation" r:id="rId7" imgW="127000" imgH="152400" progId="Equation.DSMT4">
                      <p:embed/>
                    </p:oleObj>
                  </mc:Choice>
                  <mc:Fallback>
                    <p:oleObj name="Equation" r:id="rId7" imgW="127000" imgH="152400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2" y="3520"/>
                            <a:ext cx="169" cy="2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3593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4955348"/>
                  </p:ext>
                </p:extLst>
              </p:nvPr>
            </p:nvGraphicFramePr>
            <p:xfrm>
              <a:off x="4704" y="3424"/>
              <a:ext cx="672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022" name="Equation" r:id="rId9" imgW="673100" imgH="203200" progId="Equation.DSMT4">
                      <p:embed/>
                    </p:oleObj>
                  </mc:Choice>
                  <mc:Fallback>
                    <p:oleObj name="Equation" r:id="rId9" imgW="673100" imgH="203200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424"/>
                            <a:ext cx="672" cy="2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635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836259"/>
                </p:ext>
              </p:extLst>
            </p:nvPr>
          </p:nvGraphicFramePr>
          <p:xfrm>
            <a:off x="568" y="3569"/>
            <a:ext cx="16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3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3569"/>
                          <a:ext cx="169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3563" name="AutoShape 11"/>
            <p:cNvSpPr>
              <a:spLocks noChangeArrowheads="1"/>
            </p:cNvSpPr>
            <p:nvPr/>
          </p:nvSpPr>
          <p:spPr bwMode="auto">
            <a:xfrm>
              <a:off x="586" y="3063"/>
              <a:ext cx="228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4" name="AutoShape 12"/>
            <p:cNvSpPr>
              <a:spLocks noChangeArrowheads="1"/>
            </p:cNvSpPr>
            <p:nvPr/>
          </p:nvSpPr>
          <p:spPr bwMode="auto">
            <a:xfrm>
              <a:off x="2145" y="3100"/>
              <a:ext cx="457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5" name="Freeform 13"/>
            <p:cNvSpPr>
              <a:spLocks/>
            </p:cNvSpPr>
            <p:nvPr/>
          </p:nvSpPr>
          <p:spPr bwMode="auto">
            <a:xfrm>
              <a:off x="776" y="2935"/>
              <a:ext cx="1503" cy="291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6" name="Line 14"/>
            <p:cNvSpPr>
              <a:spLocks noChangeShapeType="1"/>
            </p:cNvSpPr>
            <p:nvPr/>
          </p:nvSpPr>
          <p:spPr bwMode="auto">
            <a:xfrm>
              <a:off x="816" y="3312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7" name="Freeform 15"/>
            <p:cNvSpPr>
              <a:spLocks/>
            </p:cNvSpPr>
            <p:nvPr/>
          </p:nvSpPr>
          <p:spPr bwMode="auto">
            <a:xfrm>
              <a:off x="776" y="3401"/>
              <a:ext cx="1522" cy="29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1068" y="301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0" name="Line 18"/>
            <p:cNvSpPr>
              <a:spLocks noChangeShapeType="1"/>
            </p:cNvSpPr>
            <p:nvPr/>
          </p:nvSpPr>
          <p:spPr bwMode="auto">
            <a:xfrm>
              <a:off x="1537" y="3305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1" name="Line 19"/>
            <p:cNvSpPr>
              <a:spLocks noChangeShapeType="1"/>
            </p:cNvSpPr>
            <p:nvPr/>
          </p:nvSpPr>
          <p:spPr bwMode="auto">
            <a:xfrm flipV="1">
              <a:off x="1461" y="3613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2" name="Line 20"/>
            <p:cNvSpPr>
              <a:spLocks noChangeShapeType="1"/>
            </p:cNvSpPr>
            <p:nvPr/>
          </p:nvSpPr>
          <p:spPr bwMode="auto">
            <a:xfrm>
              <a:off x="1988" y="305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6357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78049"/>
                </p:ext>
              </p:extLst>
            </p:nvPr>
          </p:nvGraphicFramePr>
          <p:xfrm>
            <a:off x="1200" y="2840"/>
            <a:ext cx="28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4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40"/>
                          <a:ext cx="288" cy="2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748053"/>
                </p:ext>
              </p:extLst>
            </p:nvPr>
          </p:nvGraphicFramePr>
          <p:xfrm>
            <a:off x="2292" y="346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5" name="Equation" r:id="rId15" imgW="101600" imgH="139700" progId="Equation.DSMT4">
                    <p:embed/>
                  </p:oleObj>
                </mc:Choice>
                <mc:Fallback>
                  <p:oleObj name="Equation" r:id="rId15" imgW="101600" imgH="1397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" y="3468"/>
                          <a:ext cx="19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827269"/>
                </p:ext>
              </p:extLst>
            </p:nvPr>
          </p:nvGraphicFramePr>
          <p:xfrm>
            <a:off x="1573" y="2832"/>
            <a:ext cx="29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6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" y="2832"/>
                          <a:ext cx="299" cy="2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940815"/>
                </p:ext>
              </p:extLst>
            </p:nvPr>
          </p:nvGraphicFramePr>
          <p:xfrm>
            <a:off x="1068" y="2592"/>
            <a:ext cx="46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7" name="Equation" r:id="rId19" imgW="457200" imgH="254000" progId="Equation.DSMT4">
                    <p:embed/>
                  </p:oleObj>
                </mc:Choice>
                <mc:Fallback>
                  <p:oleObj name="Equation" r:id="rId19" imgW="457200" imgH="25400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" y="2592"/>
                          <a:ext cx="463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568439"/>
                </p:ext>
              </p:extLst>
            </p:nvPr>
          </p:nvGraphicFramePr>
          <p:xfrm>
            <a:off x="1577" y="2592"/>
            <a:ext cx="475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028" name="Equation" r:id="rId21" imgW="469900" imgH="241300" progId="Equation.DSMT4">
                    <p:embed/>
                  </p:oleObj>
                </mc:Choice>
                <mc:Fallback>
                  <p:oleObj name="Equation" r:id="rId21" imgW="469900" imgH="2413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2592"/>
                          <a:ext cx="475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105400" y="3505200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KFL and S.J. Dong, PRL 72, 1790 (1994) </a:t>
            </a:r>
          </a:p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KFL, PRD 62, 074501 (2000) 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of Lattice Approaches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is questionable if the time-integrated current-current </a:t>
            </a:r>
            <a:r>
              <a:rPr lang="en-US" sz="2800" dirty="0" err="1" smtClean="0"/>
              <a:t>correlator</a:t>
            </a:r>
            <a:r>
              <a:rPr lang="en-US" sz="2800" dirty="0" smtClean="0"/>
              <a:t> on the lattice can be treated as the Compton amplitude.</a:t>
            </a:r>
          </a:p>
          <a:p>
            <a:endParaRPr lang="en-US" sz="2800" dirty="0" smtClean="0"/>
          </a:p>
          <a:p>
            <a:r>
              <a:rPr lang="en-US" sz="2800" dirty="0" smtClean="0"/>
              <a:t>Mapping the time-dependent </a:t>
            </a:r>
            <a:r>
              <a:rPr lang="en-US" sz="2800" dirty="0" err="1" smtClean="0"/>
              <a:t>correlator</a:t>
            </a:r>
            <a:r>
              <a:rPr lang="en-US" sz="2800" dirty="0" smtClean="0"/>
              <a:t> on the lattice to its spectral density to obtain the structure function is being tested numerically.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0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79" name="Object 31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592369567"/>
              </p:ext>
            </p:extLst>
          </p:nvPr>
        </p:nvGraphicFramePr>
        <p:xfrm>
          <a:off x="903288" y="1235075"/>
          <a:ext cx="7783512" cy="327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11" name="Equation" r:id="rId3" imgW="4978400" imgH="2095500" progId="Equation.DSMT4">
                  <p:embed/>
                </p:oleObj>
              </mc:Choice>
              <mc:Fallback>
                <p:oleObj name="Equation" r:id="rId3" imgW="4978400" imgH="20955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235075"/>
                        <a:ext cx="7783512" cy="32766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81" name="Object 3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4358780"/>
              </p:ext>
            </p:extLst>
          </p:nvPr>
        </p:nvGraphicFramePr>
        <p:xfrm>
          <a:off x="2057400" y="5154613"/>
          <a:ext cx="4652963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12" name="Equation" r:id="rId5" imgW="2324100" imgH="660400" progId="Equation.DSMT4">
                  <p:embed/>
                </p:oleObj>
              </mc:Choice>
              <mc:Fallback>
                <p:oleObj name="Equation" r:id="rId5" imgW="2324100" imgH="6604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54613"/>
                        <a:ext cx="4652963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724400"/>
            <a:ext cx="371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Laplace transform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W</a:t>
            </a:r>
            <a:r>
              <a:rPr lang="en-US" baseline="-25000" dirty="0" err="1" smtClean="0">
                <a:solidFill>
                  <a:srgbClr val="FFFF00"/>
                </a:solidFill>
              </a:rPr>
              <a:t>μν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 Euclidean Space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717" name="Object 93"/>
          <p:cNvGraphicFramePr>
            <a:graphicFrameLocks noChangeAspect="1"/>
          </p:cNvGraphicFramePr>
          <p:nvPr/>
        </p:nvGraphicFramePr>
        <p:xfrm>
          <a:off x="685800" y="152400"/>
          <a:ext cx="190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77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"/>
                        <a:ext cx="1905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8" name="Object 94"/>
          <p:cNvGraphicFramePr>
            <a:graphicFrameLocks noChangeAspect="1"/>
          </p:cNvGraphicFramePr>
          <p:nvPr/>
        </p:nvGraphicFramePr>
        <p:xfrm>
          <a:off x="4343400" y="1524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78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"/>
                        <a:ext cx="762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9" name="Object 95"/>
          <p:cNvGraphicFramePr>
            <a:graphicFrameLocks noChangeAspect="1"/>
          </p:cNvGraphicFramePr>
          <p:nvPr/>
        </p:nvGraphicFramePr>
        <p:xfrm>
          <a:off x="6691313" y="228600"/>
          <a:ext cx="2162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79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28600"/>
                        <a:ext cx="21621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33400" y="4191002"/>
            <a:ext cx="6781800" cy="1981201"/>
            <a:chOff x="336" y="2640"/>
            <a:chExt cx="4272" cy="1248"/>
          </a:xfrm>
        </p:grpSpPr>
        <p:graphicFrame>
          <p:nvGraphicFramePr>
            <p:cNvPr id="666721" name="Object 97"/>
            <p:cNvGraphicFramePr>
              <a:graphicFrameLocks noChangeAspect="1"/>
            </p:cNvGraphicFramePr>
            <p:nvPr/>
          </p:nvGraphicFramePr>
          <p:xfrm>
            <a:off x="336" y="3648"/>
            <a:ext cx="152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80" name="Equation" r:id="rId9" imgW="114120" imgH="177480" progId="Equation.DSMT4">
                    <p:embed/>
                  </p:oleObj>
                </mc:Choice>
                <mc:Fallback>
                  <p:oleObj name="Equation" r:id="rId9" imgW="114120" imgH="177480" progId="Equation.DSMT4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648"/>
                          <a:ext cx="152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722" name="AutoShape 98"/>
            <p:cNvSpPr>
              <a:spLocks noChangeArrowheads="1"/>
            </p:cNvSpPr>
            <p:nvPr/>
          </p:nvSpPr>
          <p:spPr bwMode="auto">
            <a:xfrm>
              <a:off x="336" y="3180"/>
              <a:ext cx="228" cy="4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3" name="AutoShape 99"/>
            <p:cNvSpPr>
              <a:spLocks noChangeArrowheads="1"/>
            </p:cNvSpPr>
            <p:nvPr/>
          </p:nvSpPr>
          <p:spPr bwMode="auto">
            <a:xfrm>
              <a:off x="1895" y="3352"/>
              <a:ext cx="457" cy="19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4" name="Freeform 100"/>
            <p:cNvSpPr>
              <a:spLocks/>
            </p:cNvSpPr>
            <p:nvPr/>
          </p:nvSpPr>
          <p:spPr bwMode="auto">
            <a:xfrm>
              <a:off x="526" y="3079"/>
              <a:ext cx="1503" cy="29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5" name="Line 101"/>
            <p:cNvSpPr>
              <a:spLocks noChangeShapeType="1"/>
            </p:cNvSpPr>
            <p:nvPr/>
          </p:nvSpPr>
          <p:spPr bwMode="auto">
            <a:xfrm>
              <a:off x="566" y="3456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6" name="Freeform 102"/>
            <p:cNvSpPr>
              <a:spLocks/>
            </p:cNvSpPr>
            <p:nvPr/>
          </p:nvSpPr>
          <p:spPr bwMode="auto">
            <a:xfrm>
              <a:off x="526" y="3545"/>
              <a:ext cx="1522" cy="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7" name="Line 103"/>
            <p:cNvSpPr>
              <a:spLocks noChangeShapeType="1"/>
            </p:cNvSpPr>
            <p:nvPr/>
          </p:nvSpPr>
          <p:spPr bwMode="auto">
            <a:xfrm flipV="1">
              <a:off x="818" y="316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8" name="Line 104"/>
            <p:cNvSpPr>
              <a:spLocks noChangeShapeType="1"/>
            </p:cNvSpPr>
            <p:nvPr/>
          </p:nvSpPr>
          <p:spPr bwMode="auto">
            <a:xfrm>
              <a:off x="1287" y="3449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9" name="Line 105"/>
            <p:cNvSpPr>
              <a:spLocks noChangeShapeType="1"/>
            </p:cNvSpPr>
            <p:nvPr/>
          </p:nvSpPr>
          <p:spPr bwMode="auto">
            <a:xfrm flipV="1">
              <a:off x="1211" y="3757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30" name="Line 106"/>
            <p:cNvSpPr>
              <a:spLocks noChangeShapeType="1"/>
            </p:cNvSpPr>
            <p:nvPr/>
          </p:nvSpPr>
          <p:spPr bwMode="auto">
            <a:xfrm>
              <a:off x="1738" y="320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31" name="Object 107"/>
            <p:cNvGraphicFramePr>
              <a:graphicFrameLocks noChangeAspect="1"/>
            </p:cNvGraphicFramePr>
            <p:nvPr/>
          </p:nvGraphicFramePr>
          <p:xfrm>
            <a:off x="912" y="2995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81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95"/>
                          <a:ext cx="28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2" name="Object 108"/>
            <p:cNvGraphicFramePr>
              <a:graphicFrameLocks noChangeAspect="1"/>
            </p:cNvGraphicFramePr>
            <p:nvPr/>
          </p:nvGraphicFramePr>
          <p:xfrm>
            <a:off x="2054" y="3600"/>
            <a:ext cx="16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82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" y="3600"/>
                          <a:ext cx="16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3" name="Object 109"/>
            <p:cNvGraphicFramePr>
              <a:graphicFrameLocks noChangeAspect="1"/>
            </p:cNvGraphicFramePr>
            <p:nvPr/>
          </p:nvGraphicFramePr>
          <p:xfrm>
            <a:off x="1370" y="331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83" name="Equation" r:id="rId15" imgW="126720" imgH="126720" progId="Equation.DSMT4">
                    <p:embed/>
                  </p:oleObj>
                </mc:Choice>
                <mc:Fallback>
                  <p:oleObj name="Equation" r:id="rId15" imgW="126720" imgH="126720" progId="Equation.DSMT4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" y="3312"/>
                          <a:ext cx="26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40"/>
            <p:cNvGrpSpPr>
              <a:grpSpLocks/>
            </p:cNvGrpSpPr>
            <p:nvPr/>
          </p:nvGrpSpPr>
          <p:grpSpPr bwMode="auto">
            <a:xfrm>
              <a:off x="2592" y="2640"/>
              <a:ext cx="2016" cy="1248"/>
              <a:chOff x="2592" y="2640"/>
              <a:chExt cx="2016" cy="1248"/>
            </a:xfrm>
          </p:grpSpPr>
          <p:graphicFrame>
            <p:nvGraphicFramePr>
              <p:cNvPr id="666737" name="Object 113"/>
              <p:cNvGraphicFramePr>
                <a:graphicFrameLocks noChangeAspect="1"/>
              </p:cNvGraphicFramePr>
              <p:nvPr/>
            </p:nvGraphicFramePr>
            <p:xfrm>
              <a:off x="2592" y="3648"/>
              <a:ext cx="152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984" name="Equation" r:id="rId17" imgW="114120" imgH="177480" progId="Equation.DSMT4">
                      <p:embed/>
                    </p:oleObj>
                  </mc:Choice>
                  <mc:Fallback>
                    <p:oleObj name="Equation" r:id="rId17" imgW="114120" imgH="177480" progId="Equation.DSMT4">
                      <p:embed/>
                      <p:pic>
                        <p:nvPicPr>
                          <p:cNvPr id="0" name="Object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3648"/>
                            <a:ext cx="152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9" name="Object 125"/>
              <p:cNvGraphicFramePr>
                <a:graphicFrameLocks noChangeAspect="1"/>
              </p:cNvGraphicFramePr>
              <p:nvPr/>
            </p:nvGraphicFramePr>
            <p:xfrm>
              <a:off x="3919" y="2640"/>
              <a:ext cx="2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985" name="Equation" r:id="rId19" imgW="126720" imgH="126720" progId="Equation.DSMT4">
                      <p:embed/>
                    </p:oleObj>
                  </mc:Choice>
                  <mc:Fallback>
                    <p:oleObj name="Equation" r:id="rId19" imgW="126720" imgH="126720" progId="Equation.DSMT4">
                      <p:embed/>
                      <p:pic>
                        <p:nvPicPr>
                          <p:cNvPr id="0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9" y="2640"/>
                            <a:ext cx="264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38" name="AutoShape 114"/>
              <p:cNvSpPr>
                <a:spLocks noChangeArrowheads="1"/>
              </p:cNvSpPr>
              <p:nvPr/>
            </p:nvSpPr>
            <p:spPr bwMode="auto">
              <a:xfrm>
                <a:off x="2592" y="3180"/>
                <a:ext cx="228" cy="46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39" name="AutoShape 115"/>
              <p:cNvSpPr>
                <a:spLocks noChangeArrowheads="1"/>
              </p:cNvSpPr>
              <p:nvPr/>
            </p:nvSpPr>
            <p:spPr bwMode="auto">
              <a:xfrm>
                <a:off x="4151" y="3352"/>
                <a:ext cx="457" cy="19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0" name="Freeform 116"/>
              <p:cNvSpPr>
                <a:spLocks/>
              </p:cNvSpPr>
              <p:nvPr/>
            </p:nvSpPr>
            <p:spPr bwMode="auto">
              <a:xfrm>
                <a:off x="2774" y="3130"/>
                <a:ext cx="1503" cy="234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1" name="Line 117"/>
              <p:cNvSpPr>
                <a:spLocks noChangeShapeType="1"/>
              </p:cNvSpPr>
              <p:nvPr/>
            </p:nvSpPr>
            <p:spPr bwMode="auto">
              <a:xfrm>
                <a:off x="2822" y="3456"/>
                <a:ext cx="133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2" name="Freeform 118"/>
              <p:cNvSpPr>
                <a:spLocks/>
              </p:cNvSpPr>
              <p:nvPr/>
            </p:nvSpPr>
            <p:spPr bwMode="auto">
              <a:xfrm>
                <a:off x="2782" y="3545"/>
                <a:ext cx="1522" cy="19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3" name="Line 119"/>
              <p:cNvSpPr>
                <a:spLocks noChangeShapeType="1"/>
              </p:cNvSpPr>
              <p:nvPr/>
            </p:nvSpPr>
            <p:spPr bwMode="auto">
              <a:xfrm flipV="1">
                <a:off x="3074" y="3160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4" name="Line 120"/>
              <p:cNvSpPr>
                <a:spLocks noChangeShapeType="1"/>
              </p:cNvSpPr>
              <p:nvPr/>
            </p:nvSpPr>
            <p:spPr bwMode="auto">
              <a:xfrm>
                <a:off x="3543" y="3449"/>
                <a:ext cx="3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5" name="Line 121"/>
              <p:cNvSpPr>
                <a:spLocks noChangeShapeType="1"/>
              </p:cNvSpPr>
              <p:nvPr/>
            </p:nvSpPr>
            <p:spPr bwMode="auto">
              <a:xfrm flipV="1">
                <a:off x="3467" y="3757"/>
                <a:ext cx="11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6" name="Line 122"/>
              <p:cNvSpPr>
                <a:spLocks noChangeShapeType="1"/>
              </p:cNvSpPr>
              <p:nvPr/>
            </p:nvSpPr>
            <p:spPr bwMode="auto">
              <a:xfrm>
                <a:off x="3974" y="3216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66747" name="Object 123"/>
              <p:cNvGraphicFramePr>
                <a:graphicFrameLocks noChangeAspect="1"/>
              </p:cNvGraphicFramePr>
              <p:nvPr/>
            </p:nvGraphicFramePr>
            <p:xfrm>
              <a:off x="3168" y="2995"/>
              <a:ext cx="28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986" name="Equation" r:id="rId21" imgW="126720" imgH="126720" progId="Equation.DSMT4">
                      <p:embed/>
                    </p:oleObj>
                  </mc:Choice>
                  <mc:Fallback>
                    <p:oleObj name="Equation" r:id="rId21" imgW="126720" imgH="126720" progId="Equation.DSMT4">
                      <p:embed/>
                      <p:pic>
                        <p:nvPicPr>
                          <p:cNvPr id="0" name="Object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95"/>
                            <a:ext cx="28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8" name="Object 124"/>
              <p:cNvGraphicFramePr>
                <a:graphicFrameLocks noChangeAspect="1"/>
              </p:cNvGraphicFramePr>
              <p:nvPr/>
            </p:nvGraphicFramePr>
            <p:xfrm>
              <a:off x="4320" y="3600"/>
              <a:ext cx="16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987" name="Equation" r:id="rId23" imgW="88560" imgH="152280" progId="Equation.DSMT4">
                      <p:embed/>
                    </p:oleObj>
                  </mc:Choice>
                  <mc:Fallback>
                    <p:oleObj name="Equation" r:id="rId23" imgW="88560" imgH="152280" progId="Equation.DSMT4">
                      <p:embed/>
                      <p:pic>
                        <p:nvPicPr>
                          <p:cNvPr id="0" name="Object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600"/>
                            <a:ext cx="168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52" name="Oval 128"/>
              <p:cNvSpPr>
                <a:spLocks noChangeArrowheads="1"/>
              </p:cNvSpPr>
              <p:nvPr/>
            </p:nvSpPr>
            <p:spPr bwMode="auto">
              <a:xfrm>
                <a:off x="3830" y="2736"/>
                <a:ext cx="384" cy="336"/>
              </a:xfrm>
              <a:prstGeom prst="ellipse">
                <a:avLst/>
              </a:prstGeom>
              <a:noFill/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66753" name="Object 129"/>
          <p:cNvGraphicFramePr>
            <a:graphicFrameLocks noChangeAspect="1"/>
          </p:cNvGraphicFramePr>
          <p:nvPr/>
        </p:nvGraphicFramePr>
        <p:xfrm>
          <a:off x="7361238" y="5181600"/>
          <a:ext cx="1781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88" name="Equation" r:id="rId25" imgW="419040" imgH="139680" progId="Equation.DSMT4">
                  <p:embed/>
                </p:oleObj>
              </mc:Choice>
              <mc:Fallback>
                <p:oleObj name="Equation" r:id="rId25" imgW="419040" imgH="1396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5181600"/>
                        <a:ext cx="17811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54" name="Text Box 130"/>
          <p:cNvSpPr txBox="1">
            <a:spLocks noChangeArrowheads="1"/>
          </p:cNvSpPr>
          <p:nvPr/>
        </p:nvSpPr>
        <p:spPr bwMode="auto">
          <a:xfrm>
            <a:off x="0" y="6248400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Cat’s ears diagrams are suppressed by O(1/Q</a:t>
            </a:r>
            <a:r>
              <a:rPr lang="en-US" altLang="zh-TW" b="1" baseline="30000" smtClean="0">
                <a:solidFill>
                  <a:srgbClr val="FFFFFF"/>
                </a:solidFill>
                <a:ea typeface="新細明體" pitchFamily="18" charset="-120"/>
              </a:rPr>
              <a:t>2</a:t>
            </a: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). </a:t>
            </a:r>
          </a:p>
        </p:txBody>
      </p:sp>
      <p:graphicFrame>
        <p:nvGraphicFramePr>
          <p:cNvPr id="666649" name="Object 25"/>
          <p:cNvGraphicFramePr>
            <a:graphicFrameLocks noChangeAspect="1"/>
          </p:cNvGraphicFramePr>
          <p:nvPr/>
        </p:nvGraphicFramePr>
        <p:xfrm>
          <a:off x="72390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89" name="Equation" r:id="rId27" imgW="203040" imgH="228600" progId="Equation.DSMT4">
                  <p:embed/>
                </p:oleObj>
              </mc:Choice>
              <mc:Fallback>
                <p:oleObj name="Equation" r:id="rId27" imgW="20304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6477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0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30" name="AutoShape 6"/>
          <p:cNvSpPr>
            <a:spLocks noChangeArrowheads="1"/>
          </p:cNvSpPr>
          <p:nvPr/>
        </p:nvSpPr>
        <p:spPr bwMode="auto">
          <a:xfrm>
            <a:off x="6477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1" name="AutoShape 7"/>
          <p:cNvSpPr>
            <a:spLocks noChangeArrowheads="1"/>
          </p:cNvSpPr>
          <p:nvPr/>
        </p:nvSpPr>
        <p:spPr bwMode="auto">
          <a:xfrm>
            <a:off x="8382000" y="2743200"/>
            <a:ext cx="7620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3" name="Line 9"/>
          <p:cNvSpPr>
            <a:spLocks noChangeShapeType="1"/>
          </p:cNvSpPr>
          <p:nvPr/>
        </p:nvSpPr>
        <p:spPr bwMode="auto">
          <a:xfrm flipV="1">
            <a:off x="6858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>
            <a:off x="6858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6" name="Line 12"/>
          <p:cNvSpPr>
            <a:spLocks noChangeShapeType="1"/>
          </p:cNvSpPr>
          <p:nvPr/>
        </p:nvSpPr>
        <p:spPr bwMode="auto">
          <a:xfrm>
            <a:off x="7696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7" name="Line 13"/>
          <p:cNvSpPr>
            <a:spLocks noChangeShapeType="1"/>
          </p:cNvSpPr>
          <p:nvPr/>
        </p:nvSpPr>
        <p:spPr bwMode="auto">
          <a:xfrm flipV="1">
            <a:off x="7620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39" name="Object 15"/>
          <p:cNvGraphicFramePr>
            <a:graphicFrameLocks noChangeAspect="1"/>
          </p:cNvGraphicFramePr>
          <p:nvPr/>
        </p:nvGraphicFramePr>
        <p:xfrm>
          <a:off x="7228272" y="1219200"/>
          <a:ext cx="42795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1" name="Equation" r:id="rId31" imgW="126720" imgH="126720" progId="Equation.DSMT4">
                  <p:embed/>
                </p:oleObj>
              </mc:Choice>
              <mc:Fallback>
                <p:oleObj name="Equation" r:id="rId31" imgW="126720" imgH="126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272" y="1219200"/>
                        <a:ext cx="427954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0" name="Object 16"/>
          <p:cNvGraphicFramePr>
            <a:graphicFrameLocks noChangeAspect="1"/>
          </p:cNvGraphicFramePr>
          <p:nvPr/>
        </p:nvGraphicFramePr>
        <p:xfrm>
          <a:off x="8686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2" name="Equation" r:id="rId33" imgW="88560" imgH="152280" progId="Equation.DSMT4">
                  <p:embed/>
                </p:oleObj>
              </mc:Choice>
              <mc:Fallback>
                <p:oleObj name="Equation" r:id="rId33" imgW="88560" imgH="152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1" name="Object 17"/>
          <p:cNvGraphicFramePr>
            <a:graphicFrameLocks noChangeAspect="1"/>
          </p:cNvGraphicFramePr>
          <p:nvPr/>
        </p:nvGraphicFramePr>
        <p:xfrm>
          <a:off x="7990898" y="1219200"/>
          <a:ext cx="424873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3" name="Equation" r:id="rId35" imgW="126720" imgH="126720" progId="Equation.DSMT4">
                  <p:embed/>
                </p:oleObj>
              </mc:Choice>
              <mc:Fallback>
                <p:oleObj name="Equation" r:id="rId35" imgW="1267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898" y="1219200"/>
                        <a:ext cx="424873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45" name="Line 21"/>
          <p:cNvSpPr>
            <a:spLocks noChangeShapeType="1"/>
          </p:cNvSpPr>
          <p:nvPr/>
        </p:nvSpPr>
        <p:spPr bwMode="auto">
          <a:xfrm>
            <a:off x="68580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>
            <a:off x="7391400" y="13716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51" name="Object 27"/>
          <p:cNvGraphicFramePr>
            <a:graphicFrameLocks noChangeAspect="1"/>
          </p:cNvGraphicFramePr>
          <p:nvPr/>
        </p:nvGraphicFramePr>
        <p:xfrm>
          <a:off x="8077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4" name="Equation" r:id="rId37" imgW="203040" imgH="228600" progId="Equation.DSMT4">
                  <p:embed/>
                </p:oleObj>
              </mc:Choice>
              <mc:Fallback>
                <p:oleObj name="Equation" r:id="rId37" imgW="2030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6" name="Object 32"/>
          <p:cNvGraphicFramePr>
            <a:graphicFrameLocks noChangeAspect="1"/>
          </p:cNvGraphicFramePr>
          <p:nvPr/>
        </p:nvGraphicFramePr>
        <p:xfrm>
          <a:off x="4267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5" name="Equation" r:id="rId39" imgW="203040" imgH="228600" progId="Equation.DSMT4">
                  <p:embed/>
                </p:oleObj>
              </mc:Choice>
              <mc:Fallback>
                <p:oleObj name="Equation" r:id="rId39" imgW="2030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7" name="Object 33"/>
          <p:cNvGraphicFramePr>
            <a:graphicFrameLocks noChangeAspect="1"/>
          </p:cNvGraphicFramePr>
          <p:nvPr/>
        </p:nvGraphicFramePr>
        <p:xfrm>
          <a:off x="3429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6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58" name="AutoShape 34"/>
          <p:cNvSpPr>
            <a:spLocks noChangeArrowheads="1"/>
          </p:cNvSpPr>
          <p:nvPr/>
        </p:nvSpPr>
        <p:spPr bwMode="auto">
          <a:xfrm>
            <a:off x="3429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59" name="AutoShape 35"/>
          <p:cNvSpPr>
            <a:spLocks noChangeArrowheads="1"/>
          </p:cNvSpPr>
          <p:nvPr/>
        </p:nvSpPr>
        <p:spPr bwMode="auto">
          <a:xfrm>
            <a:off x="5410200" y="27432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0" name="Line 36"/>
          <p:cNvSpPr>
            <a:spLocks noChangeShapeType="1"/>
          </p:cNvSpPr>
          <p:nvPr/>
        </p:nvSpPr>
        <p:spPr bwMode="auto">
          <a:xfrm flipV="1">
            <a:off x="3810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1" name="Freeform 37"/>
          <p:cNvSpPr>
            <a:spLocks/>
          </p:cNvSpPr>
          <p:nvPr/>
        </p:nvSpPr>
        <p:spPr bwMode="auto">
          <a:xfrm>
            <a:off x="3810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3" name="Line 39"/>
          <p:cNvSpPr>
            <a:spLocks noChangeShapeType="1"/>
          </p:cNvSpPr>
          <p:nvPr/>
        </p:nvSpPr>
        <p:spPr bwMode="auto">
          <a:xfrm>
            <a:off x="4648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 flipV="1">
            <a:off x="4572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67" name="Object 43"/>
          <p:cNvGraphicFramePr>
            <a:graphicFrameLocks noChangeAspect="1"/>
          </p:cNvGraphicFramePr>
          <p:nvPr/>
        </p:nvGraphicFramePr>
        <p:xfrm>
          <a:off x="5638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7" name="Equation" r:id="rId43" imgW="88560" imgH="152280" progId="Equation.DSMT4">
                  <p:embed/>
                </p:oleObj>
              </mc:Choice>
              <mc:Fallback>
                <p:oleObj name="Equation" r:id="rId43" imgW="88560" imgH="1522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3" name="Object 49"/>
          <p:cNvGraphicFramePr>
            <a:graphicFrameLocks noChangeAspect="1"/>
          </p:cNvGraphicFramePr>
          <p:nvPr/>
        </p:nvGraphicFramePr>
        <p:xfrm>
          <a:off x="5029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8" name="Equation" r:id="rId45" imgW="203040" imgH="228600" progId="Equation.DSMT4">
                  <p:embed/>
                </p:oleObj>
              </mc:Choice>
              <mc:Fallback>
                <p:oleObj name="Equation" r:id="rId45" imgW="20304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5" name="Object 51"/>
          <p:cNvGraphicFramePr>
            <a:graphicFrameLocks noChangeAspect="1"/>
          </p:cNvGraphicFramePr>
          <p:nvPr/>
        </p:nvGraphicFramePr>
        <p:xfrm>
          <a:off x="1219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99" name="Equation" r:id="rId47" imgW="203040" imgH="228600" progId="Equation.DSMT4">
                  <p:embed/>
                </p:oleObj>
              </mc:Choice>
              <mc:Fallback>
                <p:oleObj name="Equation" r:id="rId47" imgW="2030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6" name="Object 52"/>
          <p:cNvGraphicFramePr>
            <a:graphicFrameLocks noChangeAspect="1"/>
          </p:cNvGraphicFramePr>
          <p:nvPr/>
        </p:nvGraphicFramePr>
        <p:xfrm>
          <a:off x="457200" y="33274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0" name="Equation" r:id="rId49" imgW="114120" imgH="177480" progId="Equation.DSMT4">
                  <p:embed/>
                </p:oleObj>
              </mc:Choice>
              <mc:Fallback>
                <p:oleObj name="Equation" r:id="rId49" imgW="114120" imgH="177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274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77" name="AutoShape 53"/>
          <p:cNvSpPr>
            <a:spLocks noChangeArrowheads="1"/>
          </p:cNvSpPr>
          <p:nvPr/>
        </p:nvSpPr>
        <p:spPr bwMode="auto">
          <a:xfrm>
            <a:off x="457200" y="26670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8" name="AutoShape 54"/>
          <p:cNvSpPr>
            <a:spLocks noChangeArrowheads="1"/>
          </p:cNvSpPr>
          <p:nvPr/>
        </p:nvSpPr>
        <p:spPr bwMode="auto">
          <a:xfrm>
            <a:off x="2438400" y="28194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9" name="Line 55"/>
          <p:cNvSpPr>
            <a:spLocks noChangeShapeType="1"/>
          </p:cNvSpPr>
          <p:nvPr/>
        </p:nvSpPr>
        <p:spPr bwMode="auto">
          <a:xfrm flipV="1">
            <a:off x="838200" y="29718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0" name="Freeform 56"/>
          <p:cNvSpPr>
            <a:spLocks/>
          </p:cNvSpPr>
          <p:nvPr/>
        </p:nvSpPr>
        <p:spPr bwMode="auto">
          <a:xfrm>
            <a:off x="838200" y="31242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1" name="Line 57"/>
          <p:cNvSpPr>
            <a:spLocks noChangeShapeType="1"/>
          </p:cNvSpPr>
          <p:nvPr/>
        </p:nvSpPr>
        <p:spPr bwMode="auto">
          <a:xfrm flipV="1">
            <a:off x="990600" y="2133600"/>
            <a:ext cx="76200" cy="133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2" name="Line 58"/>
          <p:cNvSpPr>
            <a:spLocks noChangeShapeType="1"/>
          </p:cNvSpPr>
          <p:nvPr/>
        </p:nvSpPr>
        <p:spPr bwMode="auto">
          <a:xfrm>
            <a:off x="1676400" y="29718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3" name="Line 59"/>
          <p:cNvSpPr>
            <a:spLocks noChangeShapeType="1"/>
          </p:cNvSpPr>
          <p:nvPr/>
        </p:nvSpPr>
        <p:spPr bwMode="auto">
          <a:xfrm flipV="1">
            <a:off x="1600200" y="32766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4" name="Line 60"/>
          <p:cNvSpPr>
            <a:spLocks noChangeShapeType="1"/>
          </p:cNvSpPr>
          <p:nvPr/>
        </p:nvSpPr>
        <p:spPr bwMode="auto">
          <a:xfrm>
            <a:off x="2438400" y="2209800"/>
            <a:ext cx="762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85" name="Object 61"/>
          <p:cNvGraphicFramePr>
            <a:graphicFrameLocks noChangeAspect="1"/>
          </p:cNvGraphicFramePr>
          <p:nvPr/>
        </p:nvGraphicFramePr>
        <p:xfrm>
          <a:off x="1208474" y="1295400"/>
          <a:ext cx="427952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1" name="Equation" r:id="rId51" imgW="126720" imgH="126720" progId="Equation.DSMT4">
                  <p:embed/>
                </p:oleObj>
              </mc:Choice>
              <mc:Fallback>
                <p:oleObj name="Equation" r:id="rId51" imgW="126720" imgH="12672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74" y="1295400"/>
                        <a:ext cx="427952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6" name="Object 62"/>
          <p:cNvGraphicFramePr>
            <a:graphicFrameLocks noChangeAspect="1"/>
          </p:cNvGraphicFramePr>
          <p:nvPr/>
        </p:nvGraphicFramePr>
        <p:xfrm>
          <a:off x="2667000" y="32004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2" name="Equation" r:id="rId53" imgW="88560" imgH="152280" progId="Equation.DSMT4">
                  <p:embed/>
                </p:oleObj>
              </mc:Choice>
              <mc:Fallback>
                <p:oleObj name="Equation" r:id="rId53" imgW="88560" imgH="1522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7" name="Object 63"/>
          <p:cNvGraphicFramePr>
            <a:graphicFrameLocks noChangeAspect="1"/>
          </p:cNvGraphicFramePr>
          <p:nvPr/>
        </p:nvGraphicFramePr>
        <p:xfrm>
          <a:off x="1981200" y="1295400"/>
          <a:ext cx="490971" cy="35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3" name="Equation" r:id="rId55" imgW="126720" imgH="126720" progId="Equation.DSMT4">
                  <p:embed/>
                </p:oleObj>
              </mc:Choice>
              <mc:Fallback>
                <p:oleObj name="Equation" r:id="rId55" imgW="126720" imgH="12672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90971" cy="352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88" name="Line 64"/>
          <p:cNvSpPr>
            <a:spLocks noChangeShapeType="1"/>
          </p:cNvSpPr>
          <p:nvPr/>
        </p:nvSpPr>
        <p:spPr bwMode="auto">
          <a:xfrm>
            <a:off x="8382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H="1">
            <a:off x="762000" y="1447800"/>
            <a:ext cx="6096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0" name="Line 66"/>
          <p:cNvSpPr>
            <a:spLocks noChangeShapeType="1"/>
          </p:cNvSpPr>
          <p:nvPr/>
        </p:nvSpPr>
        <p:spPr bwMode="auto">
          <a:xfrm>
            <a:off x="1371600" y="14478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1" name="Line 67"/>
          <p:cNvSpPr>
            <a:spLocks noChangeShapeType="1"/>
          </p:cNvSpPr>
          <p:nvPr/>
        </p:nvSpPr>
        <p:spPr bwMode="auto">
          <a:xfrm>
            <a:off x="2133600" y="1447800"/>
            <a:ext cx="5334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92" name="Object 68"/>
          <p:cNvGraphicFramePr>
            <a:graphicFrameLocks noChangeAspect="1"/>
          </p:cNvGraphicFramePr>
          <p:nvPr/>
        </p:nvGraphicFramePr>
        <p:xfrm>
          <a:off x="1981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4" name="Equation" r:id="rId57" imgW="203040" imgH="228600" progId="Equation.DSMT4">
                  <p:embed/>
                </p:oleObj>
              </mc:Choice>
              <mc:Fallback>
                <p:oleObj name="Equation" r:id="rId57" imgW="20304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96" name="Line 72"/>
          <p:cNvSpPr>
            <a:spLocks noChangeShapeType="1"/>
          </p:cNvSpPr>
          <p:nvPr/>
        </p:nvSpPr>
        <p:spPr bwMode="auto">
          <a:xfrm flipV="1">
            <a:off x="1676400" y="14478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7" name="Line 73"/>
          <p:cNvSpPr>
            <a:spLocks noChangeShapeType="1"/>
          </p:cNvSpPr>
          <p:nvPr/>
        </p:nvSpPr>
        <p:spPr bwMode="auto">
          <a:xfrm>
            <a:off x="1676400" y="14478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8" name="Line 74"/>
          <p:cNvSpPr>
            <a:spLocks noChangeShapeType="1"/>
          </p:cNvSpPr>
          <p:nvPr/>
        </p:nvSpPr>
        <p:spPr bwMode="auto">
          <a:xfrm flipH="1" flipV="1">
            <a:off x="4572000" y="1371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0" name="Line 76"/>
          <p:cNvSpPr>
            <a:spLocks noChangeShapeType="1"/>
          </p:cNvSpPr>
          <p:nvPr/>
        </p:nvSpPr>
        <p:spPr bwMode="auto">
          <a:xfrm flipH="1" flipV="1">
            <a:off x="77724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1" name="Line 77"/>
          <p:cNvSpPr>
            <a:spLocks noChangeShapeType="1"/>
          </p:cNvSpPr>
          <p:nvPr/>
        </p:nvSpPr>
        <p:spPr bwMode="auto">
          <a:xfrm flipV="1">
            <a:off x="7543800" y="13716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2" name="Line 78"/>
          <p:cNvSpPr>
            <a:spLocks noChangeShapeType="1"/>
          </p:cNvSpPr>
          <p:nvPr/>
        </p:nvSpPr>
        <p:spPr bwMode="auto">
          <a:xfrm flipV="1">
            <a:off x="76962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4" name="Freeform 80"/>
          <p:cNvSpPr>
            <a:spLocks/>
          </p:cNvSpPr>
          <p:nvPr/>
        </p:nvSpPr>
        <p:spPr bwMode="auto">
          <a:xfrm>
            <a:off x="6956425" y="1363663"/>
            <a:ext cx="1579563" cy="720725"/>
          </a:xfrm>
          <a:custGeom>
            <a:avLst/>
            <a:gdLst/>
            <a:ahLst/>
            <a:cxnLst>
              <a:cxn ang="0">
                <a:pos x="220" y="8"/>
              </a:cxn>
              <a:cxn ang="0">
                <a:pos x="82" y="69"/>
              </a:cxn>
              <a:cxn ang="0">
                <a:pos x="5" y="191"/>
              </a:cxn>
              <a:cxn ang="0">
                <a:pos x="50" y="331"/>
              </a:cxn>
              <a:cxn ang="0">
                <a:pos x="162" y="405"/>
              </a:cxn>
              <a:cxn ang="0">
                <a:pos x="364" y="447"/>
              </a:cxn>
              <a:cxn ang="0">
                <a:pos x="588" y="447"/>
              </a:cxn>
              <a:cxn ang="0">
                <a:pos x="780" y="427"/>
              </a:cxn>
              <a:cxn ang="0">
                <a:pos x="914" y="370"/>
              </a:cxn>
              <a:cxn ang="0">
                <a:pos x="978" y="287"/>
              </a:cxn>
              <a:cxn ang="0">
                <a:pos x="984" y="159"/>
              </a:cxn>
              <a:cxn ang="0">
                <a:pos x="914" y="56"/>
              </a:cxn>
              <a:cxn ang="0">
                <a:pos x="796" y="8"/>
              </a:cxn>
              <a:cxn ang="0">
                <a:pos x="700" y="8"/>
              </a:cxn>
            </a:cxnLst>
            <a:rect l="0" t="0" r="r" b="b"/>
            <a:pathLst>
              <a:path w="995" h="454">
                <a:moveTo>
                  <a:pt x="220" y="8"/>
                </a:moveTo>
                <a:cubicBezTo>
                  <a:pt x="197" y="18"/>
                  <a:pt x="118" y="39"/>
                  <a:pt x="82" y="69"/>
                </a:cubicBezTo>
                <a:cubicBezTo>
                  <a:pt x="46" y="99"/>
                  <a:pt x="10" y="147"/>
                  <a:pt x="5" y="191"/>
                </a:cubicBezTo>
                <a:cubicBezTo>
                  <a:pt x="0" y="235"/>
                  <a:pt x="24" y="295"/>
                  <a:pt x="50" y="331"/>
                </a:cubicBezTo>
                <a:cubicBezTo>
                  <a:pt x="76" y="367"/>
                  <a:pt x="110" y="386"/>
                  <a:pt x="162" y="405"/>
                </a:cubicBezTo>
                <a:cubicBezTo>
                  <a:pt x="214" y="424"/>
                  <a:pt x="293" y="440"/>
                  <a:pt x="364" y="447"/>
                </a:cubicBezTo>
                <a:cubicBezTo>
                  <a:pt x="435" y="454"/>
                  <a:pt x="519" y="450"/>
                  <a:pt x="588" y="447"/>
                </a:cubicBezTo>
                <a:cubicBezTo>
                  <a:pt x="657" y="444"/>
                  <a:pt x="726" y="440"/>
                  <a:pt x="780" y="427"/>
                </a:cubicBezTo>
                <a:cubicBezTo>
                  <a:pt x="834" y="414"/>
                  <a:pt x="881" y="393"/>
                  <a:pt x="914" y="370"/>
                </a:cubicBezTo>
                <a:cubicBezTo>
                  <a:pt x="947" y="347"/>
                  <a:pt x="966" y="322"/>
                  <a:pt x="978" y="287"/>
                </a:cubicBezTo>
                <a:cubicBezTo>
                  <a:pt x="990" y="252"/>
                  <a:pt x="995" y="197"/>
                  <a:pt x="984" y="159"/>
                </a:cubicBezTo>
                <a:cubicBezTo>
                  <a:pt x="973" y="121"/>
                  <a:pt x="945" y="81"/>
                  <a:pt x="914" y="56"/>
                </a:cubicBezTo>
                <a:cubicBezTo>
                  <a:pt x="883" y="31"/>
                  <a:pt x="832" y="16"/>
                  <a:pt x="796" y="8"/>
                </a:cubicBezTo>
                <a:cubicBezTo>
                  <a:pt x="760" y="0"/>
                  <a:pt x="732" y="8"/>
                  <a:pt x="700" y="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6" name="Freeform 82"/>
          <p:cNvSpPr>
            <a:spLocks/>
          </p:cNvSpPr>
          <p:nvPr/>
        </p:nvSpPr>
        <p:spPr bwMode="auto">
          <a:xfrm>
            <a:off x="6862763" y="2516188"/>
            <a:ext cx="1849438" cy="23018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6" y="47"/>
              </a:cxn>
              <a:cxn ang="0">
                <a:pos x="429" y="9"/>
              </a:cxn>
              <a:cxn ang="0">
                <a:pos x="637" y="1"/>
              </a:cxn>
              <a:cxn ang="0">
                <a:pos x="800" y="15"/>
              </a:cxn>
              <a:cxn ang="0">
                <a:pos x="960" y="53"/>
              </a:cxn>
              <a:cxn ang="0">
                <a:pos x="1069" y="97"/>
              </a:cxn>
              <a:cxn ang="0">
                <a:pos x="1165" y="145"/>
              </a:cxn>
            </a:cxnLst>
            <a:rect l="0" t="0" r="r" b="b"/>
            <a:pathLst>
              <a:path w="1165" h="145">
                <a:moveTo>
                  <a:pt x="0" y="117"/>
                </a:moveTo>
                <a:cubicBezTo>
                  <a:pt x="31" y="105"/>
                  <a:pt x="115" y="65"/>
                  <a:pt x="186" y="47"/>
                </a:cubicBezTo>
                <a:cubicBezTo>
                  <a:pt x="257" y="29"/>
                  <a:pt x="354" y="17"/>
                  <a:pt x="429" y="9"/>
                </a:cubicBezTo>
                <a:cubicBezTo>
                  <a:pt x="504" y="1"/>
                  <a:pt x="575" y="0"/>
                  <a:pt x="637" y="1"/>
                </a:cubicBezTo>
                <a:cubicBezTo>
                  <a:pt x="699" y="2"/>
                  <a:pt x="746" y="6"/>
                  <a:pt x="800" y="15"/>
                </a:cubicBezTo>
                <a:cubicBezTo>
                  <a:pt x="854" y="24"/>
                  <a:pt x="915" y="39"/>
                  <a:pt x="960" y="53"/>
                </a:cubicBezTo>
                <a:cubicBezTo>
                  <a:pt x="1005" y="67"/>
                  <a:pt x="1035" y="82"/>
                  <a:pt x="1069" y="97"/>
                </a:cubicBezTo>
                <a:cubicBezTo>
                  <a:pt x="1103" y="112"/>
                  <a:pt x="1149" y="137"/>
                  <a:pt x="1165" y="14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7" name="Line 83"/>
          <p:cNvSpPr>
            <a:spLocks noChangeShapeType="1"/>
          </p:cNvSpPr>
          <p:nvPr/>
        </p:nvSpPr>
        <p:spPr bwMode="auto">
          <a:xfrm>
            <a:off x="7696200" y="25146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08" name="Object 84"/>
          <p:cNvGraphicFramePr>
            <a:graphicFrameLocks noChangeAspect="1"/>
          </p:cNvGraphicFramePr>
          <p:nvPr/>
        </p:nvGraphicFramePr>
        <p:xfrm>
          <a:off x="1219200" y="1433513"/>
          <a:ext cx="533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5" name="Equation" r:id="rId59" imgW="126720" imgH="228600" progId="Equation.DSMT4">
                  <p:embed/>
                </p:oleObj>
              </mc:Choice>
              <mc:Fallback>
                <p:oleObj name="Equation" r:id="rId59" imgW="126720" imgH="22860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33513"/>
                        <a:ext cx="5334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0" name="Object 86"/>
          <p:cNvGraphicFramePr>
            <a:graphicFrameLocks noChangeAspect="1"/>
          </p:cNvGraphicFramePr>
          <p:nvPr/>
        </p:nvGraphicFramePr>
        <p:xfrm>
          <a:off x="7162800" y="1355725"/>
          <a:ext cx="533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6" name="Equation" r:id="rId61" imgW="126720" imgH="228600" progId="Equation.DSMT4">
                  <p:embed/>
                </p:oleObj>
              </mc:Choice>
              <mc:Fallback>
                <p:oleObj name="Equation" r:id="rId61" imgW="126720" imgH="2286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55725"/>
                        <a:ext cx="5334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1" name="Object 87"/>
          <p:cNvGraphicFramePr>
            <a:graphicFrameLocks noChangeAspect="1"/>
          </p:cNvGraphicFramePr>
          <p:nvPr/>
        </p:nvGraphicFramePr>
        <p:xfrm>
          <a:off x="1905000" y="1433513"/>
          <a:ext cx="3444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07" name="Equation" r:id="rId63" imgW="139680" imgH="228600" progId="Equation.DSMT4">
                  <p:embed/>
                </p:oleObj>
              </mc:Choice>
              <mc:Fallback>
                <p:oleObj name="Equation" r:id="rId63" imgW="13968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3513"/>
                        <a:ext cx="344488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3810000" y="1166813"/>
            <a:ext cx="1930400" cy="1589088"/>
            <a:chOff x="2400" y="735"/>
            <a:chExt cx="1216" cy="1001"/>
          </a:xfrm>
        </p:grpSpPr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3408" y="1152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65" name="Line 41"/>
            <p:cNvSpPr>
              <a:spLocks noChangeShapeType="1"/>
            </p:cNvSpPr>
            <p:nvPr/>
          </p:nvSpPr>
          <p:spPr bwMode="auto">
            <a:xfrm>
              <a:off x="2640" y="1200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666" name="Object 42"/>
            <p:cNvGraphicFramePr>
              <a:graphicFrameLocks noChangeAspect="1"/>
            </p:cNvGraphicFramePr>
            <p:nvPr/>
          </p:nvGraphicFramePr>
          <p:xfrm>
            <a:off x="2688" y="735"/>
            <a:ext cx="288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08" name="Equation" r:id="rId65" imgW="126720" imgH="126720" progId="Equation.DSMT4">
                    <p:embed/>
                  </p:oleObj>
                </mc:Choice>
                <mc:Fallback>
                  <p:oleObj name="Equation" r:id="rId65" imgW="126720" imgH="12672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735"/>
                          <a:ext cx="288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668" name="Object 44"/>
            <p:cNvGraphicFramePr>
              <a:graphicFrameLocks noChangeAspect="1"/>
            </p:cNvGraphicFramePr>
            <p:nvPr/>
          </p:nvGraphicFramePr>
          <p:xfrm>
            <a:off x="3113" y="768"/>
            <a:ext cx="27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09" name="Equation" r:id="rId67" imgW="126720" imgH="126720" progId="Equation.DSMT4">
                    <p:embed/>
                  </p:oleObj>
                </mc:Choice>
                <mc:Fallback>
                  <p:oleObj name="Equation" r:id="rId67" imgW="126720" imgH="12672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" y="768"/>
                          <a:ext cx="27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669" name="Line 45"/>
            <p:cNvSpPr>
              <a:spLocks noChangeShapeType="1"/>
            </p:cNvSpPr>
            <p:nvPr/>
          </p:nvSpPr>
          <p:spPr bwMode="auto">
            <a:xfrm>
              <a:off x="2400" y="163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71" name="Line 47"/>
            <p:cNvSpPr>
              <a:spLocks noChangeShapeType="1"/>
            </p:cNvSpPr>
            <p:nvPr/>
          </p:nvSpPr>
          <p:spPr bwMode="auto">
            <a:xfrm>
              <a:off x="2784" y="8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4" name="Freeform 70"/>
            <p:cNvSpPr>
              <a:spLocks/>
            </p:cNvSpPr>
            <p:nvPr/>
          </p:nvSpPr>
          <p:spPr bwMode="auto">
            <a:xfrm>
              <a:off x="2504" y="869"/>
              <a:ext cx="1112" cy="867"/>
            </a:xfrm>
            <a:custGeom>
              <a:avLst/>
              <a:gdLst/>
              <a:ahLst/>
              <a:cxnLst>
                <a:cxn ang="0">
                  <a:pos x="251" y="1"/>
                </a:cxn>
                <a:cxn ang="0">
                  <a:pos x="110" y="14"/>
                </a:cxn>
                <a:cxn ang="0">
                  <a:pos x="27" y="85"/>
                </a:cxn>
                <a:cxn ang="0">
                  <a:pos x="8" y="147"/>
                </a:cxn>
                <a:cxn ang="0">
                  <a:pos x="75" y="272"/>
                </a:cxn>
                <a:cxn ang="0">
                  <a:pos x="238" y="424"/>
                </a:cxn>
                <a:cxn ang="0">
                  <a:pos x="475" y="558"/>
                </a:cxn>
                <a:cxn ang="0">
                  <a:pos x="693" y="654"/>
                </a:cxn>
                <a:cxn ang="0">
                  <a:pos x="872" y="737"/>
                </a:cxn>
                <a:cxn ang="0">
                  <a:pos x="1064" y="819"/>
                </a:cxn>
                <a:cxn ang="0">
                  <a:pos x="1112" y="867"/>
                </a:cxn>
              </a:cxnLst>
              <a:rect l="0" t="0" r="r" b="b"/>
              <a:pathLst>
                <a:path w="1112" h="867">
                  <a:moveTo>
                    <a:pt x="251" y="1"/>
                  </a:moveTo>
                  <a:cubicBezTo>
                    <a:pt x="226" y="2"/>
                    <a:pt x="147" y="0"/>
                    <a:pt x="110" y="14"/>
                  </a:cubicBezTo>
                  <a:cubicBezTo>
                    <a:pt x="73" y="28"/>
                    <a:pt x="44" y="63"/>
                    <a:pt x="27" y="85"/>
                  </a:cubicBezTo>
                  <a:cubicBezTo>
                    <a:pt x="10" y="107"/>
                    <a:pt x="0" y="116"/>
                    <a:pt x="8" y="147"/>
                  </a:cubicBezTo>
                  <a:cubicBezTo>
                    <a:pt x="16" y="178"/>
                    <a:pt x="37" y="226"/>
                    <a:pt x="75" y="272"/>
                  </a:cubicBezTo>
                  <a:cubicBezTo>
                    <a:pt x="113" y="318"/>
                    <a:pt x="171" y="376"/>
                    <a:pt x="238" y="424"/>
                  </a:cubicBezTo>
                  <a:cubicBezTo>
                    <a:pt x="305" y="472"/>
                    <a:pt x="399" y="520"/>
                    <a:pt x="475" y="558"/>
                  </a:cubicBezTo>
                  <a:cubicBezTo>
                    <a:pt x="551" y="596"/>
                    <a:pt x="627" y="624"/>
                    <a:pt x="693" y="654"/>
                  </a:cubicBezTo>
                  <a:cubicBezTo>
                    <a:pt x="759" y="684"/>
                    <a:pt x="810" y="710"/>
                    <a:pt x="872" y="737"/>
                  </a:cubicBezTo>
                  <a:cubicBezTo>
                    <a:pt x="934" y="764"/>
                    <a:pt x="1024" y="797"/>
                    <a:pt x="1064" y="819"/>
                  </a:cubicBezTo>
                  <a:cubicBezTo>
                    <a:pt x="1104" y="841"/>
                    <a:pt x="1104" y="859"/>
                    <a:pt x="1112" y="867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9" name="Freeform 75"/>
            <p:cNvSpPr>
              <a:spLocks/>
            </p:cNvSpPr>
            <p:nvPr/>
          </p:nvSpPr>
          <p:spPr bwMode="auto">
            <a:xfrm>
              <a:off x="2400" y="864"/>
              <a:ext cx="1121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221" y="736"/>
                </a:cxn>
                <a:cxn ang="0">
                  <a:pos x="413" y="653"/>
                </a:cxn>
                <a:cxn ang="0">
                  <a:pos x="560" y="589"/>
                </a:cxn>
                <a:cxn ang="0">
                  <a:pos x="771" y="506"/>
                </a:cxn>
                <a:cxn ang="0">
                  <a:pos x="918" y="429"/>
                </a:cxn>
                <a:cxn ang="0">
                  <a:pos x="1027" y="339"/>
                </a:cxn>
                <a:cxn ang="0">
                  <a:pos x="1110" y="224"/>
                </a:cxn>
                <a:cxn ang="0">
                  <a:pos x="1091" y="115"/>
                </a:cxn>
                <a:cxn ang="0">
                  <a:pos x="1027" y="58"/>
                </a:cxn>
                <a:cxn ang="0">
                  <a:pos x="925" y="19"/>
                </a:cxn>
                <a:cxn ang="0">
                  <a:pos x="816" y="0"/>
                </a:cxn>
              </a:cxnLst>
              <a:rect l="0" t="0" r="r" b="b"/>
              <a:pathLst>
                <a:path w="1121" h="816">
                  <a:moveTo>
                    <a:pt x="0" y="816"/>
                  </a:moveTo>
                  <a:cubicBezTo>
                    <a:pt x="37" y="803"/>
                    <a:pt x="152" y="763"/>
                    <a:pt x="221" y="736"/>
                  </a:cubicBezTo>
                  <a:cubicBezTo>
                    <a:pt x="290" y="709"/>
                    <a:pt x="356" y="678"/>
                    <a:pt x="413" y="653"/>
                  </a:cubicBezTo>
                  <a:cubicBezTo>
                    <a:pt x="470" y="628"/>
                    <a:pt x="500" y="614"/>
                    <a:pt x="560" y="589"/>
                  </a:cubicBezTo>
                  <a:cubicBezTo>
                    <a:pt x="620" y="564"/>
                    <a:pt x="711" y="533"/>
                    <a:pt x="771" y="506"/>
                  </a:cubicBezTo>
                  <a:cubicBezTo>
                    <a:pt x="831" y="479"/>
                    <a:pt x="875" y="457"/>
                    <a:pt x="918" y="429"/>
                  </a:cubicBezTo>
                  <a:cubicBezTo>
                    <a:pt x="961" y="401"/>
                    <a:pt x="995" y="373"/>
                    <a:pt x="1027" y="339"/>
                  </a:cubicBezTo>
                  <a:cubicBezTo>
                    <a:pt x="1059" y="305"/>
                    <a:pt x="1099" y="261"/>
                    <a:pt x="1110" y="224"/>
                  </a:cubicBezTo>
                  <a:cubicBezTo>
                    <a:pt x="1121" y="187"/>
                    <a:pt x="1105" y="142"/>
                    <a:pt x="1091" y="115"/>
                  </a:cubicBezTo>
                  <a:cubicBezTo>
                    <a:pt x="1077" y="88"/>
                    <a:pt x="1055" y="74"/>
                    <a:pt x="1027" y="58"/>
                  </a:cubicBezTo>
                  <a:cubicBezTo>
                    <a:pt x="999" y="42"/>
                    <a:pt x="960" y="29"/>
                    <a:pt x="925" y="19"/>
                  </a:cubicBezTo>
                  <a:cubicBezTo>
                    <a:pt x="890" y="9"/>
                    <a:pt x="839" y="4"/>
                    <a:pt x="816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09" name="Object 85"/>
            <p:cNvGraphicFramePr>
              <a:graphicFrameLocks noChangeAspect="1"/>
            </p:cNvGraphicFramePr>
            <p:nvPr/>
          </p:nvGraphicFramePr>
          <p:xfrm>
            <a:off x="2640" y="854"/>
            <a:ext cx="33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10" name="Equation" r:id="rId69" imgW="126720" imgH="228600" progId="Equation.DSMT4">
                    <p:embed/>
                  </p:oleObj>
                </mc:Choice>
                <mc:Fallback>
                  <p:oleObj name="Equation" r:id="rId69" imgW="126720" imgH="228600" progId="Equation.DSMT4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854"/>
                          <a:ext cx="336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12" name="Object 88"/>
            <p:cNvGraphicFramePr>
              <a:graphicFrameLocks noChangeAspect="1"/>
            </p:cNvGraphicFramePr>
            <p:nvPr/>
          </p:nvGraphicFramePr>
          <p:xfrm>
            <a:off x="3120" y="854"/>
            <a:ext cx="217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11" name="Equation" r:id="rId71" imgW="139680" imgH="228600" progId="Equation.DSMT4">
                    <p:embed/>
                  </p:oleObj>
                </mc:Choice>
                <mc:Fallback>
                  <p:oleObj name="Equation" r:id="rId71" imgW="139680" imgH="228600" progId="Equation.DSMT4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854"/>
                          <a:ext cx="217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6713" name="Object 89"/>
          <p:cNvGraphicFramePr>
            <a:graphicFrameLocks noChangeAspect="1"/>
          </p:cNvGraphicFramePr>
          <p:nvPr/>
        </p:nvGraphicFramePr>
        <p:xfrm>
          <a:off x="8001000" y="1355725"/>
          <a:ext cx="344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2" name="Equation" r:id="rId73" imgW="139680" imgH="228600" progId="Equation.DSMT4">
                  <p:embed/>
                </p:oleObj>
              </mc:Choice>
              <mc:Fallback>
                <p:oleObj name="Equation" r:id="rId73" imgW="139680" imgH="2286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355725"/>
                        <a:ext cx="34448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14" name="Line 90"/>
          <p:cNvSpPr>
            <a:spLocks noChangeShapeType="1"/>
          </p:cNvSpPr>
          <p:nvPr/>
        </p:nvSpPr>
        <p:spPr bwMode="auto">
          <a:xfrm>
            <a:off x="1295400" y="38862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15" name="Object 91"/>
          <p:cNvGraphicFramePr>
            <a:graphicFrameLocks noChangeAspect="1"/>
          </p:cNvGraphicFramePr>
          <p:nvPr/>
        </p:nvGraphicFramePr>
        <p:xfrm>
          <a:off x="7162800" y="36576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3" name="Equation" r:id="rId75" imgW="88560" imgH="152280" progId="Equation.DSMT4">
                  <p:embed/>
                </p:oleObj>
              </mc:Choice>
              <mc:Fallback>
                <p:oleObj name="Equation" r:id="rId75" imgW="88560" imgH="1522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7" name="Object 133"/>
          <p:cNvGraphicFramePr>
            <a:graphicFrameLocks noChangeAspect="1"/>
          </p:cNvGraphicFramePr>
          <p:nvPr/>
        </p:nvGraphicFramePr>
        <p:xfrm>
          <a:off x="1371600" y="3352800"/>
          <a:ext cx="654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4" name="Equation" r:id="rId77" imgW="241200" imgH="203040" progId="Equation.DSMT4">
                  <p:embed/>
                </p:oleObj>
              </mc:Choice>
              <mc:Fallback>
                <p:oleObj name="Equation" r:id="rId77" imgW="241200" imgH="20304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6540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8" name="Object 134"/>
          <p:cNvGraphicFramePr>
            <a:graphicFrameLocks noChangeAspect="1"/>
          </p:cNvGraphicFramePr>
          <p:nvPr/>
        </p:nvGraphicFramePr>
        <p:xfrm>
          <a:off x="4495800" y="3352800"/>
          <a:ext cx="571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5" name="Equation" r:id="rId79" imgW="228600" imgH="203040" progId="Equation.DSMT4">
                  <p:embed/>
                </p:oleObj>
              </mc:Choice>
              <mc:Fallback>
                <p:oleObj name="Equation" r:id="rId79" imgW="228600" imgH="20304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5715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9" name="Object 135"/>
          <p:cNvGraphicFramePr>
            <a:graphicFrameLocks noChangeAspect="1"/>
          </p:cNvGraphicFramePr>
          <p:nvPr/>
        </p:nvGraphicFramePr>
        <p:xfrm>
          <a:off x="7696200" y="342900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6" name="方程式" r:id="rId81" imgW="228600" imgH="203040" progId="Equation.3">
                  <p:embed/>
                </p:oleObj>
              </mc:Choice>
              <mc:Fallback>
                <p:oleObj name="方程式" r:id="rId81" imgW="228600" imgH="20304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2286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60" name="Object 136"/>
          <p:cNvGraphicFramePr>
            <a:graphicFrameLocks noChangeAspect="1"/>
          </p:cNvGraphicFramePr>
          <p:nvPr/>
        </p:nvGraphicFramePr>
        <p:xfrm>
          <a:off x="7543800" y="3352800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17" name="Equation" r:id="rId83" imgW="228600" imgH="203040" progId="Equation.DSMT4">
                  <p:embed/>
                </p:oleObj>
              </mc:Choice>
              <mc:Fallback>
                <p:oleObj name="Equation" r:id="rId83" imgW="228600" imgH="20304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352800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7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 smtClean="0">
                <a:ea typeface="新細明體" pitchFamily="18" charset="-120"/>
              </a:rPr>
              <a:t>  </a:t>
            </a:r>
            <a:r>
              <a:rPr lang="en-US" altLang="zh-TW" sz="2000" dirty="0">
                <a:latin typeface="Arial"/>
                <a:ea typeface="新細明體" pitchFamily="18" charset="-120"/>
                <a:cs typeface="Arial"/>
              </a:rPr>
              <a:t>Gottfried Sum Rule Violation</a:t>
            </a: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NMC: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two flavor traces (            )       one flavor trace (            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  <a:r>
              <a:rPr lang="en-US" altLang="zh-TW" sz="2000" dirty="0">
                <a:solidFill>
                  <a:schemeClr val="hlink"/>
                </a:solidFill>
                <a:ea typeface="新細明體" pitchFamily="18" charset="-120"/>
              </a:rPr>
              <a:t>K.F. Liu and S.J. Dong, PRL 72, 1790 (1994)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solidFill>
                <a:schemeClr val="hlink"/>
              </a:solidFill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</a:t>
            </a:r>
          </a:p>
        </p:txBody>
      </p:sp>
      <p:graphicFrame>
        <p:nvGraphicFramePr>
          <p:cNvPr id="71373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0772074"/>
              </p:ext>
            </p:extLst>
          </p:nvPr>
        </p:nvGraphicFramePr>
        <p:xfrm>
          <a:off x="1447800" y="676275"/>
          <a:ext cx="7315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40" name="Equation" r:id="rId3" imgW="4787900" imgH="660400" progId="Equation.DSMT4">
                  <p:embed/>
                </p:oleObj>
              </mc:Choice>
              <mc:Fallback>
                <p:oleObj name="Equation" r:id="rId3" imgW="47879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76275"/>
                        <a:ext cx="73152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25473671"/>
              </p:ext>
            </p:extLst>
          </p:nvPr>
        </p:nvGraphicFramePr>
        <p:xfrm>
          <a:off x="2438400" y="1385888"/>
          <a:ext cx="4419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41" name="Equation" r:id="rId5" imgW="2997200" imgH="228600" progId="Equation.DSMT4">
                  <p:embed/>
                </p:oleObj>
              </mc:Choice>
              <mc:Fallback>
                <p:oleObj name="Equation" r:id="rId5" imgW="299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85888"/>
                        <a:ext cx="44196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57314" y="1828800"/>
            <a:ext cx="2611438" cy="2209800"/>
            <a:chOff x="3971" y="528"/>
            <a:chExt cx="1645" cy="1581"/>
          </a:xfrm>
        </p:grpSpPr>
        <p:graphicFrame>
          <p:nvGraphicFramePr>
            <p:cNvPr id="71373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97284"/>
                </p:ext>
              </p:extLst>
            </p:nvPr>
          </p:nvGraphicFramePr>
          <p:xfrm>
            <a:off x="4448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2" name="Equation" r:id="rId7" imgW="203200" imgH="228600" progId="Equation.DSMT4">
                    <p:embed/>
                  </p:oleObj>
                </mc:Choice>
                <mc:Fallback>
                  <p:oleObj name="Equation" r:id="rId7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037016"/>
                </p:ext>
              </p:extLst>
            </p:nvPr>
          </p:nvGraphicFramePr>
          <p:xfrm>
            <a:off x="3971" y="1908"/>
            <a:ext cx="18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3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" y="1908"/>
                          <a:ext cx="188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41" name="AutoShape 13"/>
            <p:cNvSpPr>
              <a:spLocks noChangeArrowheads="1"/>
            </p:cNvSpPr>
            <p:nvPr/>
          </p:nvSpPr>
          <p:spPr bwMode="auto">
            <a:xfrm>
              <a:off x="3980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2" name="AutoShape 14"/>
            <p:cNvSpPr>
              <a:spLocks noChangeArrowheads="1"/>
            </p:cNvSpPr>
            <p:nvPr/>
          </p:nvSpPr>
          <p:spPr bwMode="auto">
            <a:xfrm>
              <a:off x="5149" y="1606"/>
              <a:ext cx="467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3" name="Line 15"/>
            <p:cNvSpPr>
              <a:spLocks noChangeShapeType="1"/>
            </p:cNvSpPr>
            <p:nvPr/>
          </p:nvSpPr>
          <p:spPr bwMode="auto">
            <a:xfrm flipV="1">
              <a:off x="4214" y="1692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4" name="Freeform 16"/>
            <p:cNvSpPr>
              <a:spLocks/>
            </p:cNvSpPr>
            <p:nvPr/>
          </p:nvSpPr>
          <p:spPr bwMode="auto">
            <a:xfrm>
              <a:off x="4214" y="1779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5" name="Line 17"/>
            <p:cNvSpPr>
              <a:spLocks noChangeShapeType="1"/>
            </p:cNvSpPr>
            <p:nvPr/>
          </p:nvSpPr>
          <p:spPr bwMode="auto">
            <a:xfrm>
              <a:off x="4728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6" name="Line 18"/>
            <p:cNvSpPr>
              <a:spLocks noChangeShapeType="1"/>
            </p:cNvSpPr>
            <p:nvPr/>
          </p:nvSpPr>
          <p:spPr bwMode="auto">
            <a:xfrm flipV="1">
              <a:off x="4681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893269"/>
                </p:ext>
              </p:extLst>
            </p:nvPr>
          </p:nvGraphicFramePr>
          <p:xfrm>
            <a:off x="4412" y="692"/>
            <a:ext cx="33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4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" y="692"/>
                          <a:ext cx="330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719302"/>
                </p:ext>
              </p:extLst>
            </p:nvPr>
          </p:nvGraphicFramePr>
          <p:xfrm>
            <a:off x="5323" y="1831"/>
            <a:ext cx="21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5" name="Equation" r:id="rId13" imgW="101600" imgH="139700" progId="Equation.DSMT4">
                    <p:embed/>
                  </p:oleObj>
                </mc:Choice>
                <mc:Fallback>
                  <p:oleObj name="Equation" r:id="rId13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3" y="1831"/>
                          <a:ext cx="21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348845"/>
                </p:ext>
              </p:extLst>
            </p:nvPr>
          </p:nvGraphicFramePr>
          <p:xfrm>
            <a:off x="4830" y="692"/>
            <a:ext cx="32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6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692"/>
                          <a:ext cx="329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>
              <a:off x="4214" y="152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1" name="Line 23"/>
            <p:cNvSpPr>
              <a:spLocks noChangeShapeType="1"/>
            </p:cNvSpPr>
            <p:nvPr/>
          </p:nvSpPr>
          <p:spPr bwMode="auto">
            <a:xfrm>
              <a:off x="4541" y="830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995854"/>
                </p:ext>
              </p:extLst>
            </p:nvPr>
          </p:nvGraphicFramePr>
          <p:xfrm>
            <a:off x="496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7" name="Equation" r:id="rId17" imgW="203200" imgH="228600" progId="Equation.DSMT4">
                    <p:embed/>
                  </p:oleObj>
                </mc:Choice>
                <mc:Fallback>
                  <p:oleObj name="Equation" r:id="rId17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3" name="Line 25"/>
            <p:cNvSpPr>
              <a:spLocks noChangeShapeType="1"/>
            </p:cNvSpPr>
            <p:nvPr/>
          </p:nvSpPr>
          <p:spPr bwMode="auto">
            <a:xfrm flipH="1" flipV="1">
              <a:off x="4775" y="830"/>
              <a:ext cx="4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4" name="Line 26"/>
            <p:cNvSpPr>
              <a:spLocks noChangeShapeType="1"/>
            </p:cNvSpPr>
            <p:nvPr/>
          </p:nvSpPr>
          <p:spPr bwMode="auto">
            <a:xfrm flipV="1">
              <a:off x="4635" y="830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5" name="Line 27"/>
            <p:cNvSpPr>
              <a:spLocks noChangeShapeType="1"/>
            </p:cNvSpPr>
            <p:nvPr/>
          </p:nvSpPr>
          <p:spPr bwMode="auto">
            <a:xfrm flipV="1">
              <a:off x="4728" y="830"/>
              <a:ext cx="4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6" name="Freeform 28"/>
            <p:cNvSpPr>
              <a:spLocks/>
            </p:cNvSpPr>
            <p:nvPr/>
          </p:nvSpPr>
          <p:spPr bwMode="auto">
            <a:xfrm>
              <a:off x="4274" y="825"/>
              <a:ext cx="969" cy="408"/>
            </a:xfrm>
            <a:custGeom>
              <a:avLst/>
              <a:gdLst/>
              <a:ahLst/>
              <a:cxnLst>
                <a:cxn ang="0">
                  <a:pos x="220" y="8"/>
                </a:cxn>
                <a:cxn ang="0">
                  <a:pos x="82" y="69"/>
                </a:cxn>
                <a:cxn ang="0">
                  <a:pos x="5" y="191"/>
                </a:cxn>
                <a:cxn ang="0">
                  <a:pos x="50" y="331"/>
                </a:cxn>
                <a:cxn ang="0">
                  <a:pos x="162" y="405"/>
                </a:cxn>
                <a:cxn ang="0">
                  <a:pos x="364" y="447"/>
                </a:cxn>
                <a:cxn ang="0">
                  <a:pos x="588" y="447"/>
                </a:cxn>
                <a:cxn ang="0">
                  <a:pos x="780" y="427"/>
                </a:cxn>
                <a:cxn ang="0">
                  <a:pos x="914" y="370"/>
                </a:cxn>
                <a:cxn ang="0">
                  <a:pos x="978" y="287"/>
                </a:cxn>
                <a:cxn ang="0">
                  <a:pos x="984" y="159"/>
                </a:cxn>
                <a:cxn ang="0">
                  <a:pos x="914" y="56"/>
                </a:cxn>
                <a:cxn ang="0">
                  <a:pos x="796" y="8"/>
                </a:cxn>
                <a:cxn ang="0">
                  <a:pos x="700" y="8"/>
                </a:cxn>
              </a:cxnLst>
              <a:rect l="0" t="0" r="r" b="b"/>
              <a:pathLst>
                <a:path w="995" h="454">
                  <a:moveTo>
                    <a:pt x="220" y="8"/>
                  </a:moveTo>
                  <a:cubicBezTo>
                    <a:pt x="197" y="18"/>
                    <a:pt x="118" y="39"/>
                    <a:pt x="82" y="69"/>
                  </a:cubicBezTo>
                  <a:cubicBezTo>
                    <a:pt x="46" y="99"/>
                    <a:pt x="10" y="147"/>
                    <a:pt x="5" y="191"/>
                  </a:cubicBezTo>
                  <a:cubicBezTo>
                    <a:pt x="0" y="235"/>
                    <a:pt x="24" y="295"/>
                    <a:pt x="50" y="331"/>
                  </a:cubicBezTo>
                  <a:cubicBezTo>
                    <a:pt x="76" y="367"/>
                    <a:pt x="110" y="386"/>
                    <a:pt x="162" y="405"/>
                  </a:cubicBezTo>
                  <a:cubicBezTo>
                    <a:pt x="214" y="424"/>
                    <a:pt x="293" y="440"/>
                    <a:pt x="364" y="447"/>
                  </a:cubicBezTo>
                  <a:cubicBezTo>
                    <a:pt x="435" y="454"/>
                    <a:pt x="519" y="450"/>
                    <a:pt x="588" y="447"/>
                  </a:cubicBezTo>
                  <a:cubicBezTo>
                    <a:pt x="657" y="444"/>
                    <a:pt x="726" y="440"/>
                    <a:pt x="780" y="427"/>
                  </a:cubicBezTo>
                  <a:cubicBezTo>
                    <a:pt x="834" y="414"/>
                    <a:pt x="881" y="393"/>
                    <a:pt x="914" y="370"/>
                  </a:cubicBezTo>
                  <a:cubicBezTo>
                    <a:pt x="947" y="347"/>
                    <a:pt x="966" y="322"/>
                    <a:pt x="978" y="287"/>
                  </a:cubicBezTo>
                  <a:cubicBezTo>
                    <a:pt x="990" y="252"/>
                    <a:pt x="995" y="197"/>
                    <a:pt x="984" y="159"/>
                  </a:cubicBezTo>
                  <a:cubicBezTo>
                    <a:pt x="973" y="121"/>
                    <a:pt x="945" y="81"/>
                    <a:pt x="914" y="56"/>
                  </a:cubicBezTo>
                  <a:cubicBezTo>
                    <a:pt x="883" y="31"/>
                    <a:pt x="832" y="16"/>
                    <a:pt x="796" y="8"/>
                  </a:cubicBezTo>
                  <a:cubicBezTo>
                    <a:pt x="760" y="0"/>
                    <a:pt x="732" y="8"/>
                    <a:pt x="700" y="8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7" name="Freeform 29"/>
            <p:cNvSpPr>
              <a:spLocks/>
            </p:cNvSpPr>
            <p:nvPr/>
          </p:nvSpPr>
          <p:spPr bwMode="auto">
            <a:xfrm>
              <a:off x="4217" y="1478"/>
              <a:ext cx="1134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6" y="47"/>
                </a:cxn>
                <a:cxn ang="0">
                  <a:pos x="429" y="9"/>
                </a:cxn>
                <a:cxn ang="0">
                  <a:pos x="637" y="1"/>
                </a:cxn>
                <a:cxn ang="0">
                  <a:pos x="800" y="15"/>
                </a:cxn>
                <a:cxn ang="0">
                  <a:pos x="960" y="53"/>
                </a:cxn>
                <a:cxn ang="0">
                  <a:pos x="1069" y="97"/>
                </a:cxn>
                <a:cxn ang="0">
                  <a:pos x="1165" y="145"/>
                </a:cxn>
              </a:cxnLst>
              <a:rect l="0" t="0" r="r" b="b"/>
              <a:pathLst>
                <a:path w="1165" h="145">
                  <a:moveTo>
                    <a:pt x="0" y="117"/>
                  </a:moveTo>
                  <a:cubicBezTo>
                    <a:pt x="31" y="105"/>
                    <a:pt x="115" y="65"/>
                    <a:pt x="186" y="47"/>
                  </a:cubicBezTo>
                  <a:cubicBezTo>
                    <a:pt x="257" y="29"/>
                    <a:pt x="354" y="17"/>
                    <a:pt x="429" y="9"/>
                  </a:cubicBezTo>
                  <a:cubicBezTo>
                    <a:pt x="504" y="1"/>
                    <a:pt x="575" y="0"/>
                    <a:pt x="637" y="1"/>
                  </a:cubicBezTo>
                  <a:cubicBezTo>
                    <a:pt x="699" y="2"/>
                    <a:pt x="746" y="6"/>
                    <a:pt x="800" y="15"/>
                  </a:cubicBezTo>
                  <a:cubicBezTo>
                    <a:pt x="854" y="24"/>
                    <a:pt x="915" y="39"/>
                    <a:pt x="960" y="53"/>
                  </a:cubicBezTo>
                  <a:cubicBezTo>
                    <a:pt x="1005" y="67"/>
                    <a:pt x="1035" y="82"/>
                    <a:pt x="1069" y="97"/>
                  </a:cubicBezTo>
                  <a:cubicBezTo>
                    <a:pt x="1103" y="112"/>
                    <a:pt x="1149" y="137"/>
                    <a:pt x="1165" y="145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8" name="Line 30"/>
            <p:cNvSpPr>
              <a:spLocks noChangeShapeType="1"/>
            </p:cNvSpPr>
            <p:nvPr/>
          </p:nvSpPr>
          <p:spPr bwMode="auto">
            <a:xfrm>
              <a:off x="4728" y="1477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605840"/>
                </p:ext>
              </p:extLst>
            </p:nvPr>
          </p:nvGraphicFramePr>
          <p:xfrm>
            <a:off x="4401" y="839"/>
            <a:ext cx="32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8" name="Equation" r:id="rId19" imgW="127000" imgH="203200" progId="Equation.DSMT4">
                    <p:embed/>
                  </p:oleObj>
                </mc:Choice>
                <mc:Fallback>
                  <p:oleObj name="Equation" r:id="rId19" imgW="127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839"/>
                          <a:ext cx="327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27735"/>
                </p:ext>
              </p:extLst>
            </p:nvPr>
          </p:nvGraphicFramePr>
          <p:xfrm>
            <a:off x="4915" y="839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49" name="Equation" r:id="rId21" imgW="139700" imgH="203200" progId="Equation.DSMT4">
                    <p:embed/>
                  </p:oleObj>
                </mc:Choice>
                <mc:Fallback>
                  <p:oleObj name="Equation" r:id="rId21" imgW="1397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" y="839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1" name="Object 33"/>
            <p:cNvGraphicFramePr>
              <a:graphicFrameLocks noChangeAspect="1"/>
            </p:cNvGraphicFramePr>
            <p:nvPr/>
          </p:nvGraphicFramePr>
          <p:xfrm>
            <a:off x="4728" y="1994"/>
            <a:ext cx="140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50" name="方程式" r:id="rId23" imgW="228600" imgH="203040" progId="Equation.3">
                    <p:embed/>
                  </p:oleObj>
                </mc:Choice>
                <mc:Fallback>
                  <p:oleObj name="方程式" r:id="rId2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8" y="1994"/>
                          <a:ext cx="140" cy="1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43513" y="1752600"/>
            <a:ext cx="2746376" cy="2115740"/>
            <a:chOff x="2102" y="528"/>
            <a:chExt cx="1730" cy="1540"/>
          </a:xfrm>
        </p:grpSpPr>
        <p:graphicFrame>
          <p:nvGraphicFramePr>
            <p:cNvPr id="713763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593099"/>
                </p:ext>
              </p:extLst>
            </p:nvPr>
          </p:nvGraphicFramePr>
          <p:xfrm>
            <a:off x="2625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51" name="Equation" r:id="rId25" imgW="203200" imgH="228600" progId="Equation.DSMT4">
                    <p:embed/>
                  </p:oleObj>
                </mc:Choice>
                <mc:Fallback>
                  <p:oleObj name="Equation" r:id="rId25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625733"/>
                </p:ext>
              </p:extLst>
            </p:nvPr>
          </p:nvGraphicFramePr>
          <p:xfrm>
            <a:off x="2102" y="1907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52" name="Equation" r:id="rId27" imgW="127000" imgH="152400" progId="Equation.DSMT4">
                    <p:embed/>
                  </p:oleObj>
                </mc:Choice>
                <mc:Fallback>
                  <p:oleObj name="Equation" r:id="rId27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1907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65" name="AutoShape 37"/>
            <p:cNvSpPr>
              <a:spLocks noChangeArrowheads="1"/>
            </p:cNvSpPr>
            <p:nvPr/>
          </p:nvSpPr>
          <p:spPr bwMode="auto">
            <a:xfrm>
              <a:off x="2111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6" name="AutoShape 38"/>
            <p:cNvSpPr>
              <a:spLocks noChangeArrowheads="1"/>
            </p:cNvSpPr>
            <p:nvPr/>
          </p:nvSpPr>
          <p:spPr bwMode="auto">
            <a:xfrm>
              <a:off x="3326" y="1606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7" name="Line 39"/>
            <p:cNvSpPr>
              <a:spLocks noChangeShapeType="1"/>
            </p:cNvSpPr>
            <p:nvPr/>
          </p:nvSpPr>
          <p:spPr bwMode="auto">
            <a:xfrm flipV="1">
              <a:off x="2344" y="1692"/>
              <a:ext cx="9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8" name="Freeform 40"/>
            <p:cNvSpPr>
              <a:spLocks/>
            </p:cNvSpPr>
            <p:nvPr/>
          </p:nvSpPr>
          <p:spPr bwMode="auto">
            <a:xfrm>
              <a:off x="2344" y="1779"/>
              <a:ext cx="1169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9" name="Line 41"/>
            <p:cNvSpPr>
              <a:spLocks noChangeShapeType="1"/>
            </p:cNvSpPr>
            <p:nvPr/>
          </p:nvSpPr>
          <p:spPr bwMode="auto">
            <a:xfrm>
              <a:off x="2859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70" name="Line 42"/>
            <p:cNvSpPr>
              <a:spLocks noChangeShapeType="1"/>
            </p:cNvSpPr>
            <p:nvPr/>
          </p:nvSpPr>
          <p:spPr bwMode="auto">
            <a:xfrm flipV="1">
              <a:off x="2812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7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169247"/>
                </p:ext>
              </p:extLst>
            </p:nvPr>
          </p:nvGraphicFramePr>
          <p:xfrm>
            <a:off x="3453" y="1831"/>
            <a:ext cx="21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53" name="Equation" r:id="rId29" imgW="101600" imgH="139700" progId="Equation.DSMT4">
                    <p:embed/>
                  </p:oleObj>
                </mc:Choice>
                <mc:Fallback>
                  <p:oleObj name="Equation" r:id="rId29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1831"/>
                          <a:ext cx="21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72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312997"/>
                </p:ext>
              </p:extLst>
            </p:nvPr>
          </p:nvGraphicFramePr>
          <p:xfrm>
            <a:off x="309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54" name="Equation" r:id="rId31" imgW="203200" imgH="228600" progId="Equation.DSMT4">
                    <p:embed/>
                  </p:oleObj>
                </mc:Choice>
                <mc:Fallback>
                  <p:oleObj name="Equation" r:id="rId31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73" name="Line 45"/>
            <p:cNvSpPr>
              <a:spLocks noChangeShapeType="1"/>
            </p:cNvSpPr>
            <p:nvPr/>
          </p:nvSpPr>
          <p:spPr bwMode="auto">
            <a:xfrm flipH="1" flipV="1">
              <a:off x="2812" y="830"/>
              <a:ext cx="18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344" y="694"/>
              <a:ext cx="1184" cy="918"/>
              <a:chOff x="2400" y="713"/>
              <a:chExt cx="1216" cy="1023"/>
            </a:xfrm>
          </p:grpSpPr>
          <p:sp>
            <p:nvSpPr>
              <p:cNvPr id="713775" name="Line 47"/>
              <p:cNvSpPr>
                <a:spLocks noChangeShapeType="1"/>
              </p:cNvSpPr>
              <p:nvPr/>
            </p:nvSpPr>
            <p:spPr bwMode="auto">
              <a:xfrm flipV="1">
                <a:off x="3408" y="1152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76" name="Line 48"/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77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4755478"/>
                  </p:ext>
                </p:extLst>
              </p:nvPr>
            </p:nvGraphicFramePr>
            <p:xfrm>
              <a:off x="2601" y="713"/>
              <a:ext cx="438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755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1" y="713"/>
                            <a:ext cx="438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78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399442"/>
                  </p:ext>
                </p:extLst>
              </p:nvPr>
            </p:nvGraphicFramePr>
            <p:xfrm>
              <a:off x="3037" y="713"/>
              <a:ext cx="434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756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7" y="713"/>
                            <a:ext cx="434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3779" name="Line 51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0" name="Line 52"/>
              <p:cNvSpPr>
                <a:spLocks noChangeShapeType="1"/>
              </p:cNvSpPr>
              <p:nvPr/>
            </p:nvSpPr>
            <p:spPr bwMode="auto">
              <a:xfrm>
                <a:off x="2784" y="86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1" name="Freeform 53"/>
              <p:cNvSpPr>
                <a:spLocks/>
              </p:cNvSpPr>
              <p:nvPr/>
            </p:nvSpPr>
            <p:spPr bwMode="auto">
              <a:xfrm>
                <a:off x="2504" y="869"/>
                <a:ext cx="1112" cy="867"/>
              </a:xfrm>
              <a:custGeom>
                <a:avLst/>
                <a:gdLst/>
                <a:ahLst/>
                <a:cxnLst>
                  <a:cxn ang="0">
                    <a:pos x="251" y="1"/>
                  </a:cxn>
                  <a:cxn ang="0">
                    <a:pos x="110" y="14"/>
                  </a:cxn>
                  <a:cxn ang="0">
                    <a:pos x="27" y="85"/>
                  </a:cxn>
                  <a:cxn ang="0">
                    <a:pos x="8" y="147"/>
                  </a:cxn>
                  <a:cxn ang="0">
                    <a:pos x="75" y="272"/>
                  </a:cxn>
                  <a:cxn ang="0">
                    <a:pos x="238" y="424"/>
                  </a:cxn>
                  <a:cxn ang="0">
                    <a:pos x="475" y="558"/>
                  </a:cxn>
                  <a:cxn ang="0">
                    <a:pos x="693" y="654"/>
                  </a:cxn>
                  <a:cxn ang="0">
                    <a:pos x="872" y="737"/>
                  </a:cxn>
                  <a:cxn ang="0">
                    <a:pos x="1064" y="819"/>
                  </a:cxn>
                  <a:cxn ang="0">
                    <a:pos x="1112" y="867"/>
                  </a:cxn>
                </a:cxnLst>
                <a:rect l="0" t="0" r="r" b="b"/>
                <a:pathLst>
                  <a:path w="1112" h="867">
                    <a:moveTo>
                      <a:pt x="251" y="1"/>
                    </a:moveTo>
                    <a:cubicBezTo>
                      <a:pt x="226" y="2"/>
                      <a:pt x="147" y="0"/>
                      <a:pt x="110" y="14"/>
                    </a:cubicBezTo>
                    <a:cubicBezTo>
                      <a:pt x="73" y="28"/>
                      <a:pt x="44" y="63"/>
                      <a:pt x="27" y="85"/>
                    </a:cubicBezTo>
                    <a:cubicBezTo>
                      <a:pt x="10" y="107"/>
                      <a:pt x="0" y="116"/>
                      <a:pt x="8" y="147"/>
                    </a:cubicBezTo>
                    <a:cubicBezTo>
                      <a:pt x="16" y="178"/>
                      <a:pt x="37" y="226"/>
                      <a:pt x="75" y="272"/>
                    </a:cubicBezTo>
                    <a:cubicBezTo>
                      <a:pt x="113" y="318"/>
                      <a:pt x="171" y="376"/>
                      <a:pt x="238" y="424"/>
                    </a:cubicBezTo>
                    <a:cubicBezTo>
                      <a:pt x="305" y="472"/>
                      <a:pt x="399" y="520"/>
                      <a:pt x="475" y="558"/>
                    </a:cubicBezTo>
                    <a:cubicBezTo>
                      <a:pt x="551" y="596"/>
                      <a:pt x="627" y="624"/>
                      <a:pt x="693" y="654"/>
                    </a:cubicBezTo>
                    <a:cubicBezTo>
                      <a:pt x="759" y="684"/>
                      <a:pt x="810" y="710"/>
                      <a:pt x="872" y="737"/>
                    </a:cubicBezTo>
                    <a:cubicBezTo>
                      <a:pt x="934" y="764"/>
                      <a:pt x="1024" y="797"/>
                      <a:pt x="1064" y="819"/>
                    </a:cubicBezTo>
                    <a:cubicBezTo>
                      <a:pt x="1104" y="841"/>
                      <a:pt x="1104" y="859"/>
                      <a:pt x="1112" y="867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2" name="Freeform 54"/>
              <p:cNvSpPr>
                <a:spLocks/>
              </p:cNvSpPr>
              <p:nvPr/>
            </p:nvSpPr>
            <p:spPr bwMode="auto">
              <a:xfrm>
                <a:off x="2400" y="864"/>
                <a:ext cx="1121" cy="816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221" y="736"/>
                  </a:cxn>
                  <a:cxn ang="0">
                    <a:pos x="413" y="653"/>
                  </a:cxn>
                  <a:cxn ang="0">
                    <a:pos x="560" y="589"/>
                  </a:cxn>
                  <a:cxn ang="0">
                    <a:pos x="771" y="506"/>
                  </a:cxn>
                  <a:cxn ang="0">
                    <a:pos x="918" y="429"/>
                  </a:cxn>
                  <a:cxn ang="0">
                    <a:pos x="1027" y="339"/>
                  </a:cxn>
                  <a:cxn ang="0">
                    <a:pos x="1110" y="224"/>
                  </a:cxn>
                  <a:cxn ang="0">
                    <a:pos x="1091" y="115"/>
                  </a:cxn>
                  <a:cxn ang="0">
                    <a:pos x="1027" y="58"/>
                  </a:cxn>
                  <a:cxn ang="0">
                    <a:pos x="925" y="19"/>
                  </a:cxn>
                  <a:cxn ang="0">
                    <a:pos x="816" y="0"/>
                  </a:cxn>
                </a:cxnLst>
                <a:rect l="0" t="0" r="r" b="b"/>
                <a:pathLst>
                  <a:path w="1121" h="816">
                    <a:moveTo>
                      <a:pt x="0" y="816"/>
                    </a:moveTo>
                    <a:cubicBezTo>
                      <a:pt x="37" y="803"/>
                      <a:pt x="152" y="763"/>
                      <a:pt x="221" y="736"/>
                    </a:cubicBezTo>
                    <a:cubicBezTo>
                      <a:pt x="290" y="709"/>
                      <a:pt x="356" y="678"/>
                      <a:pt x="413" y="653"/>
                    </a:cubicBezTo>
                    <a:cubicBezTo>
                      <a:pt x="470" y="628"/>
                      <a:pt x="500" y="614"/>
                      <a:pt x="560" y="589"/>
                    </a:cubicBezTo>
                    <a:cubicBezTo>
                      <a:pt x="620" y="564"/>
                      <a:pt x="711" y="533"/>
                      <a:pt x="771" y="506"/>
                    </a:cubicBezTo>
                    <a:cubicBezTo>
                      <a:pt x="831" y="479"/>
                      <a:pt x="875" y="457"/>
                      <a:pt x="918" y="429"/>
                    </a:cubicBezTo>
                    <a:cubicBezTo>
                      <a:pt x="961" y="401"/>
                      <a:pt x="995" y="373"/>
                      <a:pt x="1027" y="339"/>
                    </a:cubicBezTo>
                    <a:cubicBezTo>
                      <a:pt x="1059" y="305"/>
                      <a:pt x="1099" y="261"/>
                      <a:pt x="1110" y="224"/>
                    </a:cubicBezTo>
                    <a:cubicBezTo>
                      <a:pt x="1121" y="187"/>
                      <a:pt x="1105" y="142"/>
                      <a:pt x="1091" y="115"/>
                    </a:cubicBezTo>
                    <a:cubicBezTo>
                      <a:pt x="1077" y="88"/>
                      <a:pt x="1055" y="74"/>
                      <a:pt x="1027" y="58"/>
                    </a:cubicBezTo>
                    <a:cubicBezTo>
                      <a:pt x="999" y="42"/>
                      <a:pt x="960" y="29"/>
                      <a:pt x="925" y="19"/>
                    </a:cubicBezTo>
                    <a:cubicBezTo>
                      <a:pt x="890" y="9"/>
                      <a:pt x="839" y="4"/>
                      <a:pt x="81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83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743260"/>
                  </p:ext>
                </p:extLst>
              </p:nvPr>
            </p:nvGraphicFramePr>
            <p:xfrm>
              <a:off x="2640" y="875"/>
              <a:ext cx="336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757" name="Equation" r:id="rId37" imgW="127000" imgH="203200" progId="Equation.DSMT4">
                      <p:embed/>
                    </p:oleObj>
                  </mc:Choice>
                  <mc:Fallback>
                    <p:oleObj name="Equation" r:id="rId37" imgW="1270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875"/>
                            <a:ext cx="336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84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8777177"/>
                  </p:ext>
                </p:extLst>
              </p:nvPr>
            </p:nvGraphicFramePr>
            <p:xfrm>
              <a:off x="3120" y="875"/>
              <a:ext cx="217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758" name="Equation" r:id="rId39" imgW="139700" imgH="203200" progId="Equation.DSMT4">
                      <p:embed/>
                    </p:oleObj>
                  </mc:Choice>
                  <mc:Fallback>
                    <p:oleObj name="Equation" r:id="rId39" imgW="1397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875"/>
                            <a:ext cx="217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1378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97781"/>
              </p:ext>
            </p:extLst>
          </p:nvPr>
        </p:nvGraphicFramePr>
        <p:xfrm>
          <a:off x="3590925" y="3973513"/>
          <a:ext cx="9699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59" name="Equation" r:id="rId41" imgW="596900" imgH="228600" progId="Equation.DSMT4">
                  <p:embed/>
                </p:oleObj>
              </mc:Choice>
              <mc:Fallback>
                <p:oleObj name="Equation" r:id="rId41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973513"/>
                        <a:ext cx="96996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08023"/>
              </p:ext>
            </p:extLst>
          </p:nvPr>
        </p:nvGraphicFramePr>
        <p:xfrm>
          <a:off x="7172325" y="3973513"/>
          <a:ext cx="949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60" name="Equation" r:id="rId43" imgW="584200" imgH="228600" progId="Equation.DSMT4">
                  <p:embed/>
                </p:oleObj>
              </mc:Choice>
              <mc:Fallback>
                <p:oleObj name="Equation" r:id="rId43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973513"/>
                        <a:ext cx="9493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86466"/>
              </p:ext>
            </p:extLst>
          </p:nvPr>
        </p:nvGraphicFramePr>
        <p:xfrm>
          <a:off x="2181225" y="5105400"/>
          <a:ext cx="53927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61" name="Equation" r:id="rId45" imgW="2628720" imgH="888840" progId="Equation.DSMT4">
                  <p:embed/>
                </p:oleObj>
              </mc:Choice>
              <mc:Fallback>
                <p:oleObj name="Equation" r:id="rId45" imgW="2628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105400"/>
                        <a:ext cx="539273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09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077200" cy="41148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l"/>
            </a:pPr>
            <a:r>
              <a:rPr lang="zh-TW" altLang="en-US" sz="2800" dirty="0">
                <a:ea typeface="新細明體" pitchFamily="18" charset="-120"/>
              </a:rPr>
              <a:t> </a:t>
            </a:r>
          </a:p>
          <a:p>
            <a:endParaRPr lang="zh-TW" altLang="en-US" sz="2800" dirty="0">
              <a:ea typeface="新細明體" pitchFamily="18" charset="-120"/>
            </a:endParaRPr>
          </a:p>
          <a:p>
            <a:r>
              <a:rPr lang="zh-TW" altLang="en-US" sz="2800" dirty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Large momentum frame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400" dirty="0">
                <a:ea typeface="新細明體" pitchFamily="18" charset="-120"/>
              </a:rPr>
              <a:t>Parton degrees of freedom: valence, connected sea and disconnected sea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    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</p:txBody>
      </p:sp>
      <p:graphicFrame>
        <p:nvGraphicFramePr>
          <p:cNvPr id="674825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6258422"/>
              </p:ext>
            </p:extLst>
          </p:nvPr>
        </p:nvGraphicFramePr>
        <p:xfrm>
          <a:off x="1035050" y="1839913"/>
          <a:ext cx="66151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3" name="Equation" r:id="rId3" imgW="4152900" imgH="444500" progId="Equation.DSMT4">
                  <p:embed/>
                </p:oleObj>
              </mc:Choice>
              <mc:Fallback>
                <p:oleObj name="Equation" r:id="rId3" imgW="4152900" imgH="444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839913"/>
                        <a:ext cx="66151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079161"/>
              </p:ext>
            </p:extLst>
          </p:nvPr>
        </p:nvGraphicFramePr>
        <p:xfrm>
          <a:off x="990600" y="185738"/>
          <a:ext cx="8001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4" name="Equation" r:id="rId5" imgW="4470400" imgH="431800" progId="Equation.DSMT4">
                  <p:embed/>
                </p:oleObj>
              </mc:Choice>
              <mc:Fallback>
                <p:oleObj name="Equation" r:id="rId5" imgW="44704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5738"/>
                        <a:ext cx="80010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2" name="Group 66"/>
          <p:cNvGraphicFramePr>
            <a:graphicFrameLocks noGrp="1"/>
          </p:cNvGraphicFramePr>
          <p:nvPr>
            <p:ph sz="quarter" idx="3"/>
          </p:nvPr>
        </p:nvGraphicFramePr>
        <p:xfrm>
          <a:off x="1524000" y="3657600"/>
          <a:ext cx="6705600" cy="279654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       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u                   d                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7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1331"/>
              </p:ext>
            </p:extLst>
          </p:nvPr>
        </p:nvGraphicFramePr>
        <p:xfrm>
          <a:off x="1925638" y="4287838"/>
          <a:ext cx="14811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5" name="Equation" r:id="rId7" imgW="889000" imgH="203200" progId="Equation.DSMT4">
                  <p:embed/>
                </p:oleObj>
              </mc:Choice>
              <mc:Fallback>
                <p:oleObj name="Equation" r:id="rId7" imgW="889000" imgH="2032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287838"/>
                        <a:ext cx="148113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60252"/>
              </p:ext>
            </p:extLst>
          </p:nvPr>
        </p:nvGraphicFramePr>
        <p:xfrm>
          <a:off x="4222750" y="4287838"/>
          <a:ext cx="15033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6" name="Equation" r:id="rId9" imgW="901700" imgH="203200" progId="Equation.DSMT4">
                  <p:embed/>
                </p:oleObj>
              </mc:Choice>
              <mc:Fallback>
                <p:oleObj name="Equation" r:id="rId9" imgW="901700" imgH="2032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287838"/>
                        <a:ext cx="15033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17537"/>
              </p:ext>
            </p:extLst>
          </p:nvPr>
        </p:nvGraphicFramePr>
        <p:xfrm>
          <a:off x="2220913" y="4897438"/>
          <a:ext cx="739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7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4897438"/>
                        <a:ext cx="7397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8257"/>
              </p:ext>
            </p:extLst>
          </p:nvPr>
        </p:nvGraphicFramePr>
        <p:xfrm>
          <a:off x="4583113" y="4859338"/>
          <a:ext cx="8143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8" name="Equation" r:id="rId13" imgW="431800" imgH="228600" progId="Equation.DSMT4">
                  <p:embed/>
                </p:oleObj>
              </mc:Choice>
              <mc:Fallback>
                <p:oleObj name="Equation" r:id="rId13" imgW="431800" imgH="2286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4859338"/>
                        <a:ext cx="8143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2418"/>
              </p:ext>
            </p:extLst>
          </p:nvPr>
        </p:nvGraphicFramePr>
        <p:xfrm>
          <a:off x="1863725" y="5432425"/>
          <a:ext cx="17573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69" name="Equation" r:id="rId15" imgW="952500" imgH="203200" progId="Equation.DSMT4">
                  <p:embed/>
                </p:oleObj>
              </mc:Choice>
              <mc:Fallback>
                <p:oleObj name="Equation" r:id="rId15" imgW="952500" imgH="2032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432425"/>
                        <a:ext cx="17573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8401"/>
              </p:ext>
            </p:extLst>
          </p:nvPr>
        </p:nvGraphicFramePr>
        <p:xfrm>
          <a:off x="4149725" y="5421313"/>
          <a:ext cx="1781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70" name="Equation" r:id="rId17" imgW="965200" imgH="228600" progId="Equation.DSMT4">
                  <p:embed/>
                </p:oleObj>
              </mc:Choice>
              <mc:Fallback>
                <p:oleObj name="Equation" r:id="rId17" imgW="9652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5421313"/>
                        <a:ext cx="1781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6040"/>
              </p:ext>
            </p:extLst>
          </p:nvPr>
        </p:nvGraphicFramePr>
        <p:xfrm>
          <a:off x="6359525" y="5432425"/>
          <a:ext cx="17097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71" name="Equation" r:id="rId19" imgW="927100" imgH="203200" progId="Equation.DSMT4">
                  <p:embed/>
                </p:oleObj>
              </mc:Choice>
              <mc:Fallback>
                <p:oleObj name="Equation" r:id="rId19" imgW="927100" imgH="203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5432425"/>
                        <a:ext cx="17097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Properties of this separation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001000" cy="45720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No renormalization 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Gauge invariant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Topologically distinct as far as the quark lines are concerned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W</a:t>
            </a:r>
            <a:r>
              <a:rPr lang="en-US" altLang="zh-TW" sz="2400" baseline="-25000" dirty="0" smtClean="0">
                <a:ea typeface="新細明體" pitchFamily="18" charset="-120"/>
              </a:rPr>
              <a:t>1</a:t>
            </a:r>
            <a:r>
              <a:rPr lang="en-US" altLang="zh-TW" sz="2400" dirty="0" smtClean="0">
                <a:ea typeface="新細明體" pitchFamily="18" charset="-120"/>
              </a:rPr>
              <a:t>(x, Q</a:t>
            </a:r>
            <a:r>
              <a:rPr lang="en-US" altLang="zh-TW" sz="2400" baseline="30000" dirty="0" smtClean="0">
                <a:ea typeface="新細明體" pitchFamily="18" charset="-120"/>
              </a:rPr>
              <a:t>2)</a:t>
            </a:r>
            <a:r>
              <a:rPr lang="en-US" altLang="zh-TW" sz="2400" dirty="0" smtClean="0">
                <a:ea typeface="新細明體" pitchFamily="18" charset="-120"/>
              </a:rPr>
              <a:t> and W</a:t>
            </a:r>
            <a:r>
              <a:rPr lang="en-US" altLang="zh-TW" sz="2400" baseline="-25000" dirty="0" smtClean="0">
                <a:ea typeface="新細明體" pitchFamily="18" charset="-120"/>
              </a:rPr>
              <a:t>2</a:t>
            </a:r>
            <a:r>
              <a:rPr lang="en-US" altLang="zh-TW" sz="2400" dirty="0" smtClean="0">
                <a:ea typeface="新細明體" pitchFamily="18" charset="-120"/>
              </a:rPr>
              <a:t>(x, Q</a:t>
            </a:r>
            <a:r>
              <a:rPr lang="en-US" altLang="zh-TW" sz="2400" baseline="30000" dirty="0" smtClean="0">
                <a:ea typeface="新細明體" pitchFamily="18" charset="-120"/>
              </a:rPr>
              <a:t>2</a:t>
            </a:r>
            <a:r>
              <a:rPr lang="en-US" altLang="zh-TW" sz="2400" dirty="0" smtClean="0">
                <a:ea typeface="新細明體" pitchFamily="18" charset="-120"/>
              </a:rPr>
              <a:t>) are frame independent.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Small x behavior of CS and DS are different.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 smtClean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Short distance expansion (Taylor expansion)         </a:t>
            </a:r>
            <a:r>
              <a:rPr lang="en-US" altLang="zh-TW" sz="2400" dirty="0" smtClean="0">
                <a:ea typeface="新細明體" pitchFamily="18" charset="-120"/>
              </a:rPr>
              <a:t>OPE</a:t>
            </a:r>
            <a:endParaRPr lang="en-US" altLang="zh-TW" sz="2400" dirty="0" smtClean="0">
              <a:ea typeface="新細明體" pitchFamily="18" charset="-12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14022"/>
              </p:ext>
            </p:extLst>
          </p:nvPr>
        </p:nvGraphicFramePr>
        <p:xfrm>
          <a:off x="1524000" y="43434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09" name="Equation" r:id="rId3" imgW="1841500" imgH="228600" progId="Equation.DSMT4">
                  <p:embed/>
                </p:oleObj>
              </mc:Choice>
              <mc:Fallback>
                <p:oleObj name="Equation" r:id="rId3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34713"/>
              </p:ext>
            </p:extLst>
          </p:nvPr>
        </p:nvGraphicFramePr>
        <p:xfrm>
          <a:off x="2057400" y="5105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10" name="Equation" r:id="rId5" imgW="1168400" imgH="228600" progId="Equation.DSMT4">
                  <p:embed/>
                </p:oleObj>
              </mc:Choice>
              <mc:Fallback>
                <p:oleObj name="Equation" r:id="rId5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7010400" y="5715000"/>
            <a:ext cx="609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aida_2100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CHIR~C4X</Template>
  <TotalTime>24264</TotalTime>
  <Words>1317</Words>
  <Application>Microsoft Macintosh PowerPoint</Application>
  <PresentationFormat>On-screen Show (4:3)</PresentationFormat>
  <Paragraphs>268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Taida_2100</vt:lpstr>
      <vt:lpstr>4_Custom Design</vt:lpstr>
      <vt:lpstr>1_Custom Design</vt:lpstr>
      <vt:lpstr>Custom Design</vt:lpstr>
      <vt:lpstr>1_Beam</vt:lpstr>
      <vt:lpstr>5_Custom Design</vt:lpstr>
      <vt:lpstr>3_Custom Design</vt:lpstr>
      <vt:lpstr>2_Custom Design</vt:lpstr>
      <vt:lpstr>7_fin_den_mesonium</vt:lpstr>
      <vt:lpstr>5_fin_den_mesonium</vt:lpstr>
      <vt:lpstr>12_fin_den_mesonium</vt:lpstr>
      <vt:lpstr>1_fin_den_mesonium</vt:lpstr>
      <vt:lpstr>Equation</vt:lpstr>
      <vt:lpstr>方程式</vt:lpstr>
      <vt:lpstr>圖片</vt:lpstr>
      <vt:lpstr>MathType 6.0 Equation</vt:lpstr>
      <vt:lpstr>PowerPoint Presentation</vt:lpstr>
      <vt:lpstr>Experimental Data</vt:lpstr>
      <vt:lpstr>Possible Explanation</vt:lpstr>
      <vt:lpstr>Hadronic Tensor in Euclidean Path-Integral Formalism</vt:lpstr>
      <vt:lpstr>PowerPoint Presentation</vt:lpstr>
      <vt:lpstr>PowerPoint Presentation</vt:lpstr>
      <vt:lpstr>PowerPoint Presentation</vt:lpstr>
      <vt:lpstr>PowerPoint Presentation</vt:lpstr>
      <vt:lpstr>Properties of this separation</vt:lpstr>
      <vt:lpstr>PowerPoint Presentation</vt:lpstr>
      <vt:lpstr>PowerPoint Presentation</vt:lpstr>
      <vt:lpstr>PowerPoint Presentation</vt:lpstr>
      <vt:lpstr>Operator Product Expansion  Taylor Expansion</vt:lpstr>
      <vt:lpstr>PowerPoint Presentation</vt:lpstr>
      <vt:lpstr>Comments</vt:lpstr>
      <vt:lpstr>PowerPoint Presentation</vt:lpstr>
      <vt:lpstr>PowerPoint Presentation</vt:lpstr>
      <vt:lpstr>PowerPoint Presentation</vt:lpstr>
      <vt:lpstr>PowerPoint Presentation</vt:lpstr>
      <vt:lpstr>&lt;x&gt;s= 0.050(16), &lt;x&gt;u/d (DI=0.060(17)    &lt;x&gt;s /&lt;x&gt;u/d(DI) = 0.83(7)</vt:lpstr>
      <vt:lpstr>&lt;x&gt;s /&lt;x&gt;u/d(DI) 0.83(7)</vt:lpstr>
      <vt:lpstr>Operator Mixing</vt:lpstr>
      <vt:lpstr>PowerPoint Presentation</vt:lpstr>
      <vt:lpstr>PowerPoint Presentation</vt:lpstr>
      <vt:lpstr>Conclusions (so far)</vt:lpstr>
      <vt:lpstr>Hadronic Tensor on the Lattice --- Numerical Challenge of Inverse Laplace Transform </vt:lpstr>
      <vt:lpstr>Improved Maximum Entropy Method</vt:lpstr>
      <vt:lpstr>PowerPoint Presentation</vt:lpstr>
      <vt:lpstr>Photo-proton Inclusive X-section</vt:lpstr>
      <vt:lpstr>Backus-Gilbert reconstruction test</vt:lpstr>
      <vt:lpstr>More realistic spectral density</vt:lpstr>
      <vt:lpstr>PowerPoint Presentation</vt:lpstr>
      <vt:lpstr>PowerPoint Presentation</vt:lpstr>
      <vt:lpstr>PowerPoint Presentation</vt:lpstr>
      <vt:lpstr> OPE w/o OPE</vt:lpstr>
      <vt:lpstr>PowerPoint Presentation</vt:lpstr>
      <vt:lpstr> OPE w/o OPE</vt:lpstr>
      <vt:lpstr>PowerPoint Presentation</vt:lpstr>
      <vt:lpstr>PowerPoint Presentation</vt:lpstr>
      <vt:lpstr>Summary of Lattice Approaches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Symmetry, Hadron Physics, and Lattice QCD</dc:title>
  <dc:creator>Brian C. Doyle</dc:creator>
  <cp:lastModifiedBy>Keh-Fei Liu</cp:lastModifiedBy>
  <cp:revision>314</cp:revision>
  <cp:lastPrinted>2017-07-15T02:28:48Z</cp:lastPrinted>
  <dcterms:created xsi:type="dcterms:W3CDTF">2004-09-14T00:09:16Z</dcterms:created>
  <dcterms:modified xsi:type="dcterms:W3CDTF">2017-10-09T05:22:16Z</dcterms:modified>
</cp:coreProperties>
</file>