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6.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7.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48"/>
  </p:notesMasterIdLst>
  <p:handoutMasterIdLst>
    <p:handoutMasterId r:id="rId49"/>
  </p:handoutMasterIdLst>
  <p:sldIdLst>
    <p:sldId id="1192" r:id="rId2"/>
    <p:sldId id="1285" r:id="rId3"/>
    <p:sldId id="1253" r:id="rId4"/>
    <p:sldId id="1295" r:id="rId5"/>
    <p:sldId id="1230" r:id="rId6"/>
    <p:sldId id="1193" r:id="rId7"/>
    <p:sldId id="1264" r:id="rId8"/>
    <p:sldId id="1197" r:id="rId9"/>
    <p:sldId id="1314" r:id="rId10"/>
    <p:sldId id="1315" r:id="rId11"/>
    <p:sldId id="1198" r:id="rId12"/>
    <p:sldId id="1200" r:id="rId13"/>
    <p:sldId id="1201" r:id="rId14"/>
    <p:sldId id="1294" r:id="rId15"/>
    <p:sldId id="1296" r:id="rId16"/>
    <p:sldId id="1300" r:id="rId17"/>
    <p:sldId id="1301" r:id="rId18"/>
    <p:sldId id="1297" r:id="rId19"/>
    <p:sldId id="1288" r:id="rId20"/>
    <p:sldId id="1303" r:id="rId21"/>
    <p:sldId id="1289" r:id="rId22"/>
    <p:sldId id="1302" r:id="rId23"/>
    <p:sldId id="1306" r:id="rId24"/>
    <p:sldId id="1307" r:id="rId25"/>
    <p:sldId id="1308" r:id="rId26"/>
    <p:sldId id="1309" r:id="rId27"/>
    <p:sldId id="1312" r:id="rId28"/>
    <p:sldId id="1313" r:id="rId29"/>
    <p:sldId id="1237" r:id="rId30"/>
    <p:sldId id="1291" r:id="rId31"/>
    <p:sldId id="1239" r:id="rId32"/>
    <p:sldId id="1292" r:id="rId33"/>
    <p:sldId id="1304" r:id="rId34"/>
    <p:sldId id="1305" r:id="rId35"/>
    <p:sldId id="1278" r:id="rId36"/>
    <p:sldId id="1221" r:id="rId37"/>
    <p:sldId id="1258" r:id="rId38"/>
    <p:sldId id="1286" r:id="rId39"/>
    <p:sldId id="1273" r:id="rId40"/>
    <p:sldId id="1194" r:id="rId41"/>
    <p:sldId id="1275" r:id="rId42"/>
    <p:sldId id="1276" r:id="rId43"/>
    <p:sldId id="1310" r:id="rId44"/>
    <p:sldId id="1311" r:id="rId45"/>
    <p:sldId id="1211" r:id="rId46"/>
    <p:sldId id="1250" r:id="rId47"/>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000FF"/>
    <a:srgbClr val="FFCC66"/>
    <a:srgbClr val="FF8000"/>
    <a:srgbClr val="FFFF66"/>
    <a:srgbClr val="008000"/>
    <a:srgbClr val="FF00FF"/>
    <a:srgbClr val="00FF00"/>
    <a:srgbClr val="D1F2FF"/>
    <a:srgbClr val="B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5" autoAdjust="0"/>
    <p:restoredTop sz="99880" autoAdjust="0"/>
  </p:normalViewPr>
  <p:slideViewPr>
    <p:cSldViewPr snapToGrid="0">
      <p:cViewPr>
        <p:scale>
          <a:sx n="115" d="100"/>
          <a:sy n="115" d="100"/>
        </p:scale>
        <p:origin x="-456" y="-232"/>
      </p:cViewPr>
      <p:guideLst>
        <p:guide orient="horz" pos="917"/>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12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8.emf"/><Relationship Id="rId2" Type="http://schemas.openxmlformats.org/officeDocument/2006/relationships/image" Target="../media/image1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60.emf"/><Relationship Id="rId8" Type="http://schemas.openxmlformats.org/officeDocument/2006/relationships/image" Target="../media/image61.emf"/><Relationship Id="rId9" Type="http://schemas.openxmlformats.org/officeDocument/2006/relationships/image" Target="../media/image62.emf"/><Relationship Id="rId10" Type="http://schemas.openxmlformats.org/officeDocument/2006/relationships/image" Target="../media/image63.emf"/><Relationship Id="rId11" Type="http://schemas.openxmlformats.org/officeDocument/2006/relationships/image" Target="../media/image64.emf"/><Relationship Id="rId1" Type="http://schemas.openxmlformats.org/officeDocument/2006/relationships/image" Target="../media/image54.emf"/><Relationship Id="rId2"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10/10/17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slide before this explaining</a:t>
            </a:r>
            <a:r>
              <a:rPr lang="en-US" baseline="0" dirty="0" smtClean="0"/>
              <a:t> Q2 </a:t>
            </a:r>
          </a:p>
          <a:p>
            <a:r>
              <a:rPr lang="en-US" baseline="0" dirty="0" smtClean="0"/>
              <a:t>x momentum fraction</a:t>
            </a:r>
          </a:p>
          <a:p>
            <a:endParaRPr lang="en-US" dirty="0"/>
          </a:p>
        </p:txBody>
      </p:sp>
      <p:sp>
        <p:nvSpPr>
          <p:cNvPr id="4" name="Slide Number Placeholder 3"/>
          <p:cNvSpPr>
            <a:spLocks noGrp="1"/>
          </p:cNvSpPr>
          <p:nvPr>
            <p:ph type="sldNum" sz="quarter" idx="10"/>
          </p:nvPr>
        </p:nvSpPr>
        <p:spPr/>
        <p:txBody>
          <a:bodyPr/>
          <a:lstStyle/>
          <a:p>
            <a:fld id="{1BE08EBF-2233-CE4E-A001-2D4667C35E4C}" type="slidenum">
              <a:rPr lang="en-US" smtClean="0"/>
              <a:t>3</a:t>
            </a:fld>
            <a:endParaRPr lang="en-US"/>
          </a:p>
        </p:txBody>
      </p:sp>
    </p:spTree>
    <p:extLst>
      <p:ext uri="{BB962C8B-B14F-4D97-AF65-F5344CB8AC3E}">
        <p14:creationId xmlns:p14="http://schemas.microsoft.com/office/powerpoint/2010/main" val="362285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3AE8D9-433E-C844-96A5-CB2F0AAB8605}" type="slidenum">
              <a:rPr lang="en-US" altLang="zh-CN"/>
              <a:pPr>
                <a:defRPr/>
              </a:pPr>
              <a:t>26</a:t>
            </a:fld>
            <a:endParaRPr lang="en-US" altLang="zh-CN"/>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p:txBody>
          <a:bodyPr/>
          <a:lstStyle/>
          <a:p>
            <a:pPr eaLnBrk="1" hangingPunct="1">
              <a:defRPr/>
            </a:pPr>
            <a:endParaRPr lang="en-US" altLang="zh-CN"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400" dirty="0">
                <a:latin typeface="Lucida Grande" pitchFamily="-109" charset="0"/>
                <a:ea typeface="Lucida Grande" pitchFamily="-109" charset="0"/>
                <a:cs typeface="Lucida Grande" pitchFamily="-109" charset="0"/>
                <a:sym typeface="Lucida Grande" pitchFamily="-109" charset="0"/>
              </a:rPr>
              <a:t>Example here is DIS in vacuum</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Propagating quark is colored, thus emits gluons. “Free.” “Lifetime of </a:t>
            </a:r>
            <a:r>
              <a:rPr lang="en-US" sz="2400" dirty="0" err="1">
                <a:latin typeface="Lucida Grande" pitchFamily="-109" charset="0"/>
                <a:ea typeface="Lucida Grande" pitchFamily="-109" charset="0"/>
                <a:cs typeface="Lucida Grande" pitchFamily="-109" charset="0"/>
                <a:sym typeface="Lucida Grande" pitchFamily="-109" charset="0"/>
              </a:rPr>
              <a:t>deconfined</a:t>
            </a:r>
            <a:r>
              <a:rPr lang="en-US" sz="2400" dirty="0">
                <a:latin typeface="Lucida Grande" pitchFamily="-109" charset="0"/>
                <a:ea typeface="Lucida Grande" pitchFamily="-109" charset="0"/>
                <a:cs typeface="Lucida Grande" pitchFamily="-109" charset="0"/>
                <a:sym typeface="Lucida Grande" pitchFamily="-109" charset="0"/>
              </a:rPr>
              <a:t> quark.” Universal for light quarks?</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Dipole is a color singlet object, thus no gluon emission. “</a:t>
            </a:r>
            <a:r>
              <a:rPr lang="en-US" sz="2400" dirty="0" err="1">
                <a:latin typeface="Lucida Grande" pitchFamily="-109" charset="0"/>
                <a:ea typeface="Lucida Grande" pitchFamily="-109" charset="0"/>
                <a:cs typeface="Lucida Grande" pitchFamily="-109" charset="0"/>
                <a:sym typeface="Lucida Grande" pitchFamily="-109" charset="0"/>
              </a:rPr>
              <a:t>Prehadron</a:t>
            </a:r>
            <a:r>
              <a:rPr lang="en-US" sz="2400" dirty="0">
                <a:latin typeface="Lucida Grande" pitchFamily="-109" charset="0"/>
                <a:ea typeface="Lucida Grande" pitchFamily="-109" charset="0"/>
                <a:cs typeface="Lucida Grande" pitchFamily="-109" charset="0"/>
                <a:sym typeface="Lucida Grande" pitchFamily="-109" charset="0"/>
              </a:rPr>
              <a:t>.” Formation time depends on hadron formed.</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Heuristic arguments and models: Formation time is longer, ~ 1 order of magnitude for </a:t>
            </a:r>
            <a:r>
              <a:rPr lang="en-US" sz="2400" dirty="0" err="1">
                <a:latin typeface="Lucida Grande" pitchFamily="-109" charset="0"/>
                <a:ea typeface="Lucida Grande" pitchFamily="-109" charset="0"/>
                <a:cs typeface="Lucida Grande" pitchFamily="-109" charset="0"/>
                <a:sym typeface="Lucida Grande" pitchFamily="-109" charset="0"/>
              </a:rPr>
              <a:t>pions</a:t>
            </a:r>
            <a:r>
              <a:rPr lang="en-US" sz="2400" dirty="0">
                <a:latin typeface="Lucida Grande" pitchFamily="-109" charset="0"/>
                <a:ea typeface="Lucida Grande" pitchFamily="-109" charset="0"/>
                <a:cs typeface="Lucida Grande" pitchFamily="-109" charset="0"/>
                <a:sym typeface="Lucida Grande" pitchFamily="-109" charset="0"/>
              </a:rPr>
              <a:t>.</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One of the goals of the studies I will be describing is to directly measure these two time parameters. Another is to understand the detailed mechanisms of how the hadron gets formed. The method of determining these quantities consists of studying this process embedded in a nuclear medium of well-known properties such as size and density. </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Make point here - whole process is hadronization? or make that point later?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Moved this slide</a:t>
            </a:r>
            <a:r>
              <a:rPr lang="en-US" baseline="0" dirty="0" smtClean="0"/>
              <a:t> before DIS facility animation to tie it more to the physics intro</a:t>
            </a:r>
            <a:endParaRPr lang="en-US" dirty="0"/>
          </a:p>
        </p:txBody>
      </p:sp>
      <p:sp>
        <p:nvSpPr>
          <p:cNvPr id="4" name="Slide Number Placeholder 3"/>
          <p:cNvSpPr>
            <a:spLocks noGrp="1"/>
          </p:cNvSpPr>
          <p:nvPr>
            <p:ph type="sldNum" sz="quarter" idx="10"/>
          </p:nvPr>
        </p:nvSpPr>
        <p:spPr/>
        <p:txBody>
          <a:bodyPr/>
          <a:lstStyle/>
          <a:p>
            <a:fld id="{43AF3760-1076-4CB8-8782-B43A7E5A2C18}" type="slidenum">
              <a:rPr lang="en-US" smtClean="0"/>
              <a:t>37</a:t>
            </a:fld>
            <a:endParaRPr lang="en-US"/>
          </a:p>
        </p:txBody>
      </p:sp>
    </p:spTree>
    <p:extLst>
      <p:ext uri="{BB962C8B-B14F-4D97-AF65-F5344CB8AC3E}">
        <p14:creationId xmlns:p14="http://schemas.microsoft.com/office/powerpoint/2010/main" val="78426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from intrinsic</a:t>
            </a:r>
            <a:r>
              <a:rPr lang="en-US" baseline="0" dirty="0" smtClean="0"/>
              <a:t> part can separate </a:t>
            </a:r>
            <a:r>
              <a:rPr lang="en-US" baseline="0" dirty="0" err="1" smtClean="0"/>
              <a:t>inteaction</a:t>
            </a:r>
            <a:r>
              <a:rPr lang="en-US" baseline="0" dirty="0" smtClean="0"/>
              <a:t> by universality</a:t>
            </a:r>
          </a:p>
          <a:p>
            <a:r>
              <a:rPr lang="en-US" baseline="0" dirty="0" smtClean="0"/>
              <a:t>real time phenomena </a:t>
            </a:r>
            <a:endParaRPr lang="en-US" dirty="0"/>
          </a:p>
        </p:txBody>
      </p:sp>
      <p:sp>
        <p:nvSpPr>
          <p:cNvPr id="4" name="Slide Number Placeholder 3"/>
          <p:cNvSpPr>
            <a:spLocks noGrp="1"/>
          </p:cNvSpPr>
          <p:nvPr>
            <p:ph type="sldNum" sz="quarter" idx="10"/>
          </p:nvPr>
        </p:nvSpPr>
        <p:spPr/>
        <p:txBody>
          <a:bodyPr/>
          <a:lstStyle/>
          <a:p>
            <a:fld id="{1BE08EBF-2233-CE4E-A001-2D4667C35E4C}" type="slidenum">
              <a:rPr lang="en-US" smtClean="0"/>
              <a:t>38</a:t>
            </a:fld>
            <a:endParaRPr lang="en-US"/>
          </a:p>
        </p:txBody>
      </p:sp>
    </p:spTree>
    <p:extLst>
      <p:ext uri="{BB962C8B-B14F-4D97-AF65-F5344CB8AC3E}">
        <p14:creationId xmlns:p14="http://schemas.microsoft.com/office/powerpoint/2010/main" val="95547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in backup</a:t>
            </a:r>
          </a:p>
          <a:p>
            <a:r>
              <a:rPr lang="en-US" dirty="0" smtClean="0"/>
              <a:t>picture</a:t>
            </a:r>
            <a:r>
              <a:rPr lang="en-US" baseline="0" dirty="0" smtClean="0"/>
              <a:t> much more schematic / carton </a:t>
            </a:r>
            <a:endParaRPr lang="en-US" dirty="0"/>
          </a:p>
        </p:txBody>
      </p:sp>
      <p:sp>
        <p:nvSpPr>
          <p:cNvPr id="4" name="Slide Number Placeholder 3"/>
          <p:cNvSpPr>
            <a:spLocks noGrp="1"/>
          </p:cNvSpPr>
          <p:nvPr>
            <p:ph type="sldNum" sz="quarter" idx="10"/>
          </p:nvPr>
        </p:nvSpPr>
        <p:spPr/>
        <p:txBody>
          <a:bodyPr/>
          <a:lstStyle/>
          <a:p>
            <a:fld id="{1BE08EBF-2233-CE4E-A001-2D4667C35E4C}" type="slidenum">
              <a:rPr lang="en-US" smtClean="0"/>
              <a:t>42</a:t>
            </a:fld>
            <a:endParaRPr lang="en-US"/>
          </a:p>
        </p:txBody>
      </p:sp>
    </p:spTree>
    <p:extLst>
      <p:ext uri="{BB962C8B-B14F-4D97-AF65-F5344CB8AC3E}">
        <p14:creationId xmlns:p14="http://schemas.microsoft.com/office/powerpoint/2010/main" val="294639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lvl="0">
              <a:defRPr sz="1800"/>
            </a:pPr>
            <a:r>
              <a:rPr lang="en-US" sz="2300" dirty="0" smtClean="0"/>
              <a:t>spatial</a:t>
            </a:r>
            <a:r>
              <a:rPr lang="en-US" sz="2300" baseline="0" dirty="0" smtClean="0"/>
              <a:t> </a:t>
            </a:r>
            <a:r>
              <a:rPr sz="2300" dirty="0" smtClean="0"/>
              <a:t>gluon distribution</a:t>
            </a:r>
            <a:r>
              <a:rPr lang="en-US" sz="2300" dirty="0" smtClean="0"/>
              <a:t> only done in </a:t>
            </a:r>
            <a:r>
              <a:rPr lang="en-US" sz="2300" dirty="0" err="1" smtClean="0"/>
              <a:t>eA</a:t>
            </a:r>
            <a:r>
              <a:rPr lang="en-US" sz="2300" baseline="0" dirty="0" smtClean="0"/>
              <a:t> / </a:t>
            </a:r>
            <a:r>
              <a:rPr lang="en-US" sz="2300" baseline="0" dirty="0" err="1" smtClean="0"/>
              <a:t>ep</a:t>
            </a:r>
            <a:r>
              <a:rPr lang="en-US" sz="2300" baseline="0" dirty="0" smtClean="0"/>
              <a:t> focus on lumpiness and source</a:t>
            </a:r>
          </a:p>
          <a:p>
            <a:pPr lvl="0">
              <a:defRPr sz="1800"/>
            </a:pPr>
            <a:endParaRPr sz="23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INT-2017 The Flavor Structure of Nucleon Sea </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59588"/>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101981"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b="1">
                <a:solidFill>
                  <a:srgbClr val="000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000" b="1">
                <a:solidFill>
                  <a:srgbClr val="000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343712" y="6483346"/>
            <a:ext cx="4470389"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000" b="1">
                <a:solidFill>
                  <a:srgbClr val="0000FF"/>
                </a:solidFill>
                <a:latin typeface="Comic Sans MS"/>
                <a:cs typeface="Comic Sans MS"/>
              </a:defRPr>
            </a:lvl1pPr>
          </a:lstStyle>
          <a:p>
            <a:r>
              <a:rPr lang="en-US" smtClean="0"/>
              <a:t>INT-2017 The Flavor Structure of Nucleon Sea </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jpg"/><Relationship Id="rId1" Type="http://schemas.openxmlformats.org/officeDocument/2006/relationships/slideLayout" Target="../slideLayouts/slideLayout5.xml"/><Relationship Id="rId2"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5.xml"/><Relationship Id="rId2" Type="http://schemas.openxmlformats.org/officeDocument/2006/relationships/image" Target="../media/image3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png"/><Relationship Id="rId5" Type="http://schemas.openxmlformats.org/officeDocument/2006/relationships/image" Target="../media/image42.emf"/><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oleObject" Target="../embeddings/oleObject2.bin"/><Relationship Id="rId5" Type="http://schemas.openxmlformats.org/officeDocument/2006/relationships/image" Target="../media/image43.emf"/><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17.jpg"/><Relationship Id="rId1" Type="http://schemas.openxmlformats.org/officeDocument/2006/relationships/slideLayout" Target="../slideLayouts/slideLayout5.xml"/><Relationship Id="rId2"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oleObject" Target="../embeddings/oleObject3.bin"/><Relationship Id="rId7" Type="http://schemas.openxmlformats.org/officeDocument/2006/relationships/image" Target="../media/image46.emf"/><Relationship Id="rId8" Type="http://schemas.openxmlformats.org/officeDocument/2006/relationships/oleObject" Target="../embeddings/oleObject4.bin"/><Relationship Id="rId9" Type="http://schemas.openxmlformats.org/officeDocument/2006/relationships/image" Target="../media/image47.emf"/><Relationship Id="rId10" Type="http://schemas.openxmlformats.org/officeDocument/2006/relationships/hyperlink" Target="http://arxiv.org/pdf/1309.5327.pdf" TargetMode="External"/><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8.bin"/><Relationship Id="rId20" Type="http://schemas.openxmlformats.org/officeDocument/2006/relationships/oleObject" Target="../embeddings/oleObject12.bin"/><Relationship Id="rId21" Type="http://schemas.openxmlformats.org/officeDocument/2006/relationships/image" Target="../media/image61.emf"/><Relationship Id="rId22" Type="http://schemas.openxmlformats.org/officeDocument/2006/relationships/oleObject" Target="../embeddings/oleObject13.bin"/><Relationship Id="rId23" Type="http://schemas.openxmlformats.org/officeDocument/2006/relationships/image" Target="../media/image62.emf"/><Relationship Id="rId24" Type="http://schemas.openxmlformats.org/officeDocument/2006/relationships/oleObject" Target="../embeddings/oleObject14.bin"/><Relationship Id="rId25" Type="http://schemas.openxmlformats.org/officeDocument/2006/relationships/image" Target="../media/image63.emf"/><Relationship Id="rId26" Type="http://schemas.openxmlformats.org/officeDocument/2006/relationships/oleObject" Target="../embeddings/oleObject15.bin"/><Relationship Id="rId27" Type="http://schemas.openxmlformats.org/officeDocument/2006/relationships/image" Target="../media/image64.emf"/><Relationship Id="rId10" Type="http://schemas.openxmlformats.org/officeDocument/2006/relationships/image" Target="../media/image57.emf"/><Relationship Id="rId11" Type="http://schemas.openxmlformats.org/officeDocument/2006/relationships/oleObject" Target="../embeddings/oleObject9.bin"/><Relationship Id="rId12" Type="http://schemas.openxmlformats.org/officeDocument/2006/relationships/image" Target="../media/image58.emf"/><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oleObject" Target="../embeddings/oleObject10.bin"/><Relationship Id="rId17" Type="http://schemas.openxmlformats.org/officeDocument/2006/relationships/image" Target="../media/image59.emf"/><Relationship Id="rId18" Type="http://schemas.openxmlformats.org/officeDocument/2006/relationships/oleObject" Target="../embeddings/oleObject11.bin"/><Relationship Id="rId19" Type="http://schemas.openxmlformats.org/officeDocument/2006/relationships/image" Target="../media/image60.emf"/><Relationship Id="rId1" Type="http://schemas.openxmlformats.org/officeDocument/2006/relationships/vmlDrawing" Target="../drawings/vmlDrawing4.vml"/><Relationship Id="rId2" Type="http://schemas.openxmlformats.org/officeDocument/2006/relationships/slideLayout" Target="../slideLayouts/slideLayout5.xml"/><Relationship Id="rId3" Type="http://schemas.openxmlformats.org/officeDocument/2006/relationships/oleObject" Target="../embeddings/oleObject5.bin"/><Relationship Id="rId4" Type="http://schemas.openxmlformats.org/officeDocument/2006/relationships/image" Target="../media/image54.emf"/><Relationship Id="rId5" Type="http://schemas.openxmlformats.org/officeDocument/2006/relationships/oleObject" Target="../embeddings/oleObject6.bin"/><Relationship Id="rId6" Type="http://schemas.openxmlformats.org/officeDocument/2006/relationships/image" Target="../media/image55.emf"/><Relationship Id="rId7" Type="http://schemas.openxmlformats.org/officeDocument/2006/relationships/oleObject" Target="../embeddings/oleObject7.bin"/><Relationship Id="rId8"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hyperlink" Target="http://arxiv.org/abs/arXiv:1304.0077" TargetMode="External"/><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png"/><Relationship Id="rId1" Type="http://schemas.openxmlformats.org/officeDocument/2006/relationships/slideLayout" Target="../slideLayouts/slideLayout5.xml"/><Relationship Id="rId2"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5.xml"/><Relationship Id="rId2" Type="http://schemas.openxmlformats.org/officeDocument/2006/relationships/image" Target="../media/image7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81.png"/><Relationship Id="rId6" Type="http://schemas.openxmlformats.org/officeDocument/2006/relationships/image" Target="../media/image82.emf"/><Relationship Id="rId7" Type="http://schemas.openxmlformats.org/officeDocument/2006/relationships/image" Target="../media/image83.em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emf"/><Relationship Id="rId3" Type="http://schemas.openxmlformats.org/officeDocument/2006/relationships/image" Target="../media/image8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emf"/><Relationship Id="rId3" Type="http://schemas.openxmlformats.org/officeDocument/2006/relationships/image" Target="../media/image8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1" Type="http://schemas.openxmlformats.org/officeDocument/2006/relationships/slideLayout" Target="../slideLayouts/slideLayout5.xml"/><Relationship Id="rId2" Type="http://schemas.openxmlformats.org/officeDocument/2006/relationships/image" Target="../media/image89.emf"/></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gif"/><Relationship Id="rId1" Type="http://schemas.openxmlformats.org/officeDocument/2006/relationships/slideLayout" Target="../slideLayouts/slideLayout5.xml"/><Relationship Id="rId2" Type="http://schemas.openxmlformats.org/officeDocument/2006/relationships/image" Target="../media/image9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5.emf"/><Relationship Id="rId3" Type="http://schemas.openxmlformats.org/officeDocument/2006/relationships/image" Target="../media/image96.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6.bin"/><Relationship Id="rId5" Type="http://schemas.openxmlformats.org/officeDocument/2006/relationships/image" Target="../media/image97.emf"/><Relationship Id="rId6" Type="http://schemas.openxmlformats.org/officeDocument/2006/relationships/image" Target="../media/image98.jpeg"/><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emf"/><Relationship Id="rId1" Type="http://schemas.openxmlformats.org/officeDocument/2006/relationships/slideLayout" Target="../slideLayouts/slideLayout5.xml"/><Relationship Id="rId2" Type="http://schemas.openxmlformats.org/officeDocument/2006/relationships/image" Target="../media/image99.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02.png"/><Relationship Id="rId5" Type="http://schemas.openxmlformats.org/officeDocument/2006/relationships/image" Target="../media/image103.png"/><Relationship Id="rId1" Type="http://schemas.microsoft.com/office/2007/relationships/media" Target="../media/media1.WAV"/><Relationship Id="rId2" Type="http://schemas.openxmlformats.org/officeDocument/2006/relationships/audio" Target="../media/media1.WA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emf"/><Relationship Id="rId5" Type="http://schemas.openxmlformats.org/officeDocument/2006/relationships/image" Target="../media/image107.emf"/><Relationship Id="rId6" Type="http://schemas.openxmlformats.org/officeDocument/2006/relationships/image" Target="../media/image108.emf"/><Relationship Id="rId7" Type="http://schemas.openxmlformats.org/officeDocument/2006/relationships/image" Target="../media/image109.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oleObject" Target="../embeddings/oleObject17.bin"/><Relationship Id="rId7" Type="http://schemas.openxmlformats.org/officeDocument/2006/relationships/image" Target="../media/image110.emf"/><Relationship Id="rId8" Type="http://schemas.openxmlformats.org/officeDocument/2006/relationships/image" Target="../media/image113.png"/><Relationship Id="rId9" Type="http://schemas.openxmlformats.org/officeDocument/2006/relationships/image" Target="../media/image114.png"/><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15.emf"/><Relationship Id="rId5" Type="http://schemas.openxmlformats.org/officeDocument/2006/relationships/image" Target="../media/image116.emf"/><Relationship Id="rId6" Type="http://schemas.openxmlformats.org/officeDocument/2006/relationships/image" Target="../media/image117.gif"/><Relationship Id="rId1" Type="http://schemas.openxmlformats.org/officeDocument/2006/relationships/vmlDrawing" Target="../drawings/vmlDrawing7.vml"/><Relationship Id="rId2"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image" Target="../media/image16.emf"/></Relationships>
</file>

<file path=ppt/slides/_rels/slide40.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oleObject" Target="../embeddings/oleObject19.bin"/><Relationship Id="rId5" Type="http://schemas.openxmlformats.org/officeDocument/2006/relationships/image" Target="../media/image118.emf"/><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15.emf"/><Relationship Id="rId5" Type="http://schemas.openxmlformats.org/officeDocument/2006/relationships/image" Target="../media/image94.gif"/><Relationship Id="rId6" Type="http://schemas.openxmlformats.org/officeDocument/2006/relationships/image" Target="../media/image120.jpeg"/><Relationship Id="rId7" Type="http://schemas.openxmlformats.org/officeDocument/2006/relationships/image" Target="../media/image121.emf"/><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oleObject" Target="../embeddings/oleObject21.bin"/><Relationship Id="rId5" Type="http://schemas.openxmlformats.org/officeDocument/2006/relationships/image" Target="../media/image124.png"/><Relationship Id="rId6" Type="http://schemas.openxmlformats.org/officeDocument/2006/relationships/oleObject" Target="../embeddings/oleObject22.bin"/><Relationship Id="rId7" Type="http://schemas.openxmlformats.org/officeDocument/2006/relationships/image" Target="../media/image125.png"/><Relationship Id="rId8" Type="http://schemas.openxmlformats.org/officeDocument/2006/relationships/image" Target="../media/image127.emf"/><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135.emf"/><Relationship Id="rId14" Type="http://schemas.openxmlformats.org/officeDocument/2006/relationships/image" Target="../media/image136.emf"/><Relationship Id="rId15" Type="http://schemas.openxmlformats.org/officeDocument/2006/relationships/image" Target="../media/image137.emf"/><Relationship Id="rId16" Type="http://schemas.openxmlformats.org/officeDocument/2006/relationships/image" Target="../media/image138.emf"/><Relationship Id="rId17" Type="http://schemas.openxmlformats.org/officeDocument/2006/relationships/image" Target="../media/image139.emf"/><Relationship Id="rId1" Type="http://schemas.openxmlformats.org/officeDocument/2006/relationships/vmlDrawing" Target="../drawings/vmlDrawing11.vml"/><Relationship Id="rId2" Type="http://schemas.openxmlformats.org/officeDocument/2006/relationships/slideLayout" Target="../slideLayouts/slideLayout5.xml"/><Relationship Id="rId3" Type="http://schemas.openxmlformats.org/officeDocument/2006/relationships/image" Target="../media/image119.emf"/><Relationship Id="rId4" Type="http://schemas.openxmlformats.org/officeDocument/2006/relationships/oleObject" Target="../embeddings/oleObject23.bin"/><Relationship Id="rId5" Type="http://schemas.openxmlformats.org/officeDocument/2006/relationships/image" Target="../media/image128.emf"/><Relationship Id="rId6" Type="http://schemas.openxmlformats.org/officeDocument/2006/relationships/oleObject" Target="../embeddings/oleObject24.bin"/><Relationship Id="rId7" Type="http://schemas.openxmlformats.org/officeDocument/2006/relationships/image" Target="../media/image129.emf"/><Relationship Id="rId8" Type="http://schemas.openxmlformats.org/officeDocument/2006/relationships/image" Target="../media/image130.emf"/><Relationship Id="rId9" Type="http://schemas.openxmlformats.org/officeDocument/2006/relationships/image" Target="../media/image131.png"/><Relationship Id="rId10"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oleObject" Target="../embeddings/oleObject25.bin"/><Relationship Id="rId5" Type="http://schemas.openxmlformats.org/officeDocument/2006/relationships/image" Target="../media/image140.emf"/><Relationship Id="rId1" Type="http://schemas.openxmlformats.org/officeDocument/2006/relationships/vmlDrawing" Target="../drawings/vmlDrawing12.vml"/><Relationship Id="rId2"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emf"/><Relationship Id="rId5" Type="http://schemas.openxmlformats.org/officeDocument/2006/relationships/image" Target="../media/image53.emf"/><Relationship Id="rId6" Type="http://schemas.openxmlformats.org/officeDocument/2006/relationships/image" Target="../media/image143.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emf"/><Relationship Id="rId3"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txBox="1">
            <a:spLocks/>
          </p:cNvSpPr>
          <p:nvPr/>
        </p:nvSpPr>
        <p:spPr bwMode="auto">
          <a:xfrm>
            <a:off x="0" y="1132299"/>
            <a:ext cx="9144000" cy="921774"/>
          </a:xfrm>
          <a:prstGeom prst="rect">
            <a:avLst/>
          </a:prstGeom>
          <a:noFill/>
          <a:ln w="9525">
            <a:noFill/>
            <a:miter lim="800000"/>
            <a:headEnd/>
            <a:tailEnd/>
          </a:ln>
        </p:spPr>
        <p:txBody>
          <a:bodyPr vert="horz" wrap="square" lIns="91440" tIns="45720" rIns="91440" bIns="45720" numCol="1" anchor="b"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3800" b="1" i="1" cap="all" spc="0">
                <a:ln w="0"/>
                <a:solidFill>
                  <a:schemeClr val="bg1"/>
                </a:solidFill>
                <a:effectLst>
                  <a:outerShdw blurRad="50800" dist="38100" dir="2700000" algn="tl" rotWithShape="0">
                    <a:srgbClr val="000000">
                      <a:alpha val="43000"/>
                    </a:srgbClr>
                  </a:outerShdw>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sz="3200" i="0" dirty="0"/>
              <a:t>Probes of the Nucleon Sea </a:t>
            </a:r>
            <a:endParaRPr lang="en-US" sz="3200" i="0" dirty="0" smtClean="0"/>
          </a:p>
          <a:p>
            <a:endParaRPr lang="en-US" sz="3200" i="0" dirty="0"/>
          </a:p>
          <a:p>
            <a:r>
              <a:rPr lang="en-US" sz="3200" i="0" dirty="0" smtClean="0"/>
              <a:t>at </a:t>
            </a:r>
            <a:r>
              <a:rPr lang="en-US" sz="3200" i="0" dirty="0"/>
              <a:t>the EIC</a:t>
            </a:r>
            <a:endParaRPr lang="en-US" sz="3200" dirty="0" smtClean="0"/>
          </a:p>
        </p:txBody>
      </p:sp>
      <p:sp>
        <p:nvSpPr>
          <p:cNvPr id="14" name="Subtitle 9"/>
          <p:cNvSpPr>
            <a:spLocks noGrp="1"/>
          </p:cNvSpPr>
          <p:nvPr>
            <p:ph type="subTitle" idx="1"/>
          </p:nvPr>
        </p:nvSpPr>
        <p:spPr>
          <a:xfrm>
            <a:off x="0" y="2873917"/>
            <a:ext cx="9144000" cy="872583"/>
          </a:xfrm>
        </p:spPr>
        <p:txBody>
          <a:bodyPr/>
          <a:lstStyle/>
          <a:p>
            <a:pPr>
              <a:lnSpc>
                <a:spcPct val="80000"/>
              </a:lnSpc>
            </a:pPr>
            <a:r>
              <a:rPr lang="en-US" sz="2400" dirty="0" smtClean="0"/>
              <a:t>E.C. Aschenauer </a:t>
            </a:r>
            <a:endParaRPr lang="en-US" sz="24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601788"/>
            <a:ext cx="3048000" cy="441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140000">
            <a:off x="491334" y="5239699"/>
            <a:ext cx="1301633" cy="246221"/>
          </a:xfrm>
          <a:prstGeom prst="rect">
            <a:avLst/>
          </a:prstGeom>
        </p:spPr>
        <p:txBody>
          <a:bodyPr wrap="none">
            <a:spAutoFit/>
          </a:bodyPr>
          <a:lstStyle/>
          <a:p>
            <a:r>
              <a:rPr lang="da-DK" sz="1000" dirty="0" err="1" smtClean="0">
                <a:solidFill>
                  <a:schemeClr val="bg1"/>
                </a:solidFill>
              </a:rPr>
              <a:t>arXiv</a:t>
            </a:r>
            <a:r>
              <a:rPr lang="da-DK" sz="1000" dirty="0" smtClean="0">
                <a:solidFill>
                  <a:schemeClr val="bg1"/>
                </a:solidFill>
              </a:rPr>
              <a:t>: 1212.1701</a:t>
            </a:r>
            <a:endParaRPr lang="en-US" sz="1000" dirty="0">
              <a:solidFill>
                <a:srgbClr val="FFFFFF"/>
              </a:solidFill>
            </a:endParaRPr>
          </a:p>
        </p:txBody>
      </p:sp>
      <p:pic>
        <p:nvPicPr>
          <p:cNvPr id="2" name="Picture 1" descr="cov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26" y="2419027"/>
            <a:ext cx="2782957" cy="3601474"/>
          </a:xfrm>
          <a:prstGeom prst="rect">
            <a:avLst/>
          </a:prstGeom>
        </p:spPr>
      </p:pic>
      <p:sp>
        <p:nvSpPr>
          <p:cNvPr id="7" name="Rectangle 6"/>
          <p:cNvSpPr/>
          <p:nvPr/>
        </p:nvSpPr>
        <p:spPr>
          <a:xfrm>
            <a:off x="3276440" y="5767599"/>
            <a:ext cx="1379905" cy="246221"/>
          </a:xfrm>
          <a:prstGeom prst="rect">
            <a:avLst/>
          </a:prstGeom>
        </p:spPr>
        <p:txBody>
          <a:bodyPr wrap="none">
            <a:spAutoFit/>
          </a:bodyPr>
          <a:lstStyle/>
          <a:p>
            <a:r>
              <a:rPr lang="da-DK" sz="1000" dirty="0" err="1" smtClean="0">
                <a:solidFill>
                  <a:schemeClr val="bg1"/>
                </a:solidFill>
              </a:rPr>
              <a:t>arXiv</a:t>
            </a:r>
            <a:r>
              <a:rPr lang="da-DK" sz="1000" dirty="0" smtClean="0">
                <a:solidFill>
                  <a:schemeClr val="bg1"/>
                </a:solidFill>
              </a:rPr>
              <a:t>: </a:t>
            </a:r>
            <a:r>
              <a:rPr lang="en-US" sz="1000" dirty="0">
                <a:solidFill>
                  <a:schemeClr val="bg1"/>
                </a:solidFill>
              </a:rPr>
              <a:t>1708.01527</a:t>
            </a:r>
          </a:p>
        </p:txBody>
      </p:sp>
      <p:sp>
        <p:nvSpPr>
          <p:cNvPr id="3" name="TextBox 2"/>
          <p:cNvSpPr txBox="1"/>
          <p:nvPr/>
        </p:nvSpPr>
        <p:spPr>
          <a:xfrm>
            <a:off x="0" y="6427301"/>
            <a:ext cx="8289950" cy="338554"/>
          </a:xfrm>
          <a:prstGeom prst="rect">
            <a:avLst/>
          </a:prstGeom>
          <a:noFill/>
        </p:spPr>
        <p:txBody>
          <a:bodyPr wrap="none" rtlCol="0">
            <a:spAutoFit/>
          </a:bodyPr>
          <a:lstStyle/>
          <a:p>
            <a:r>
              <a:rPr lang="en-US" sz="1600" dirty="0">
                <a:solidFill>
                  <a:srgbClr val="FFFFFF"/>
                </a:solidFill>
              </a:rPr>
              <a:t>and </a:t>
            </a:r>
            <a:r>
              <a:rPr lang="en-US" sz="1600" dirty="0" smtClean="0">
                <a:solidFill>
                  <a:srgbClr val="FFFFFF"/>
                </a:solidFill>
              </a:rPr>
              <a:t>publications at https</a:t>
            </a:r>
            <a:r>
              <a:rPr lang="en-US" sz="1600" dirty="0">
                <a:solidFill>
                  <a:srgbClr val="FFFFFF"/>
                </a:solidFill>
              </a:rPr>
              <a:t>://</a:t>
            </a:r>
            <a:r>
              <a:rPr lang="en-US" sz="1600" dirty="0" err="1">
                <a:solidFill>
                  <a:srgbClr val="FFFFFF"/>
                </a:solidFill>
              </a:rPr>
              <a:t>wiki.bnl.gov</a:t>
            </a:r>
            <a:r>
              <a:rPr lang="en-US" sz="1600" dirty="0">
                <a:solidFill>
                  <a:srgbClr val="FFFFFF"/>
                </a:solidFill>
              </a:rPr>
              <a:t>/</a:t>
            </a:r>
            <a:r>
              <a:rPr lang="en-US" sz="1600" dirty="0" err="1">
                <a:solidFill>
                  <a:srgbClr val="FFFFFF"/>
                </a:solidFill>
              </a:rPr>
              <a:t>eic</a:t>
            </a:r>
            <a:r>
              <a:rPr lang="en-US" sz="1600" dirty="0">
                <a:solidFill>
                  <a:srgbClr val="FFFFFF"/>
                </a:solidFill>
              </a:rPr>
              <a:t>/</a:t>
            </a:r>
            <a:r>
              <a:rPr lang="en-US" sz="1600" dirty="0" err="1">
                <a:solidFill>
                  <a:srgbClr val="FFFFFF"/>
                </a:solidFill>
              </a:rPr>
              <a:t>index.php</a:t>
            </a:r>
            <a:r>
              <a:rPr lang="en-US" sz="1600" dirty="0">
                <a:solidFill>
                  <a:srgbClr val="FFFFFF"/>
                </a:solidFill>
              </a:rPr>
              <a:t>/</a:t>
            </a:r>
            <a:r>
              <a:rPr lang="en-US" sz="1600" dirty="0" err="1">
                <a:solidFill>
                  <a:srgbClr val="FFFFFF"/>
                </a:solidFill>
              </a:rPr>
              <a:t>Presentations#Publications</a:t>
            </a:r>
            <a:endParaRPr lang="en-US" sz="1600" dirty="0">
              <a:solidFill>
                <a:srgbClr val="FFFFFF"/>
              </a:solidFill>
            </a:endParaRPr>
          </a:p>
        </p:txBody>
      </p:sp>
    </p:spTree>
    <p:extLst>
      <p:ext uri="{BB962C8B-B14F-4D97-AF65-F5344CB8AC3E}">
        <p14:creationId xmlns:p14="http://schemas.microsoft.com/office/powerpoint/2010/main" val="12138449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UnpolariZed</a:t>
            </a:r>
            <a:r>
              <a:rPr lang="en-US" dirty="0"/>
              <a:t> SIDIS</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10</a:t>
            </a:fld>
            <a:endParaRPr lang="en-US"/>
          </a:p>
        </p:txBody>
      </p:sp>
      <p:pic>
        <p:nvPicPr>
          <p:cNvPr id="6" name="Picture 5"/>
          <p:cNvPicPr>
            <a:picLocks noChangeAspect="1"/>
          </p:cNvPicPr>
          <p:nvPr/>
        </p:nvPicPr>
        <p:blipFill>
          <a:blip r:embed="rId2"/>
          <a:stretch>
            <a:fillRect/>
          </a:stretch>
        </p:blipFill>
        <p:spPr>
          <a:xfrm>
            <a:off x="1238184" y="684688"/>
            <a:ext cx="6642766" cy="6198100"/>
          </a:xfrm>
          <a:prstGeom prst="rect">
            <a:avLst/>
          </a:prstGeom>
        </p:spPr>
      </p:pic>
      <p:sp>
        <p:nvSpPr>
          <p:cNvPr id="7" name="TextBox 6"/>
          <p:cNvSpPr txBox="1"/>
          <p:nvPr/>
        </p:nvSpPr>
        <p:spPr>
          <a:xfrm rot="20400000">
            <a:off x="1030225" y="2867508"/>
            <a:ext cx="7178886" cy="923330"/>
          </a:xfrm>
          <a:prstGeom prst="rect">
            <a:avLst/>
          </a:prstGeom>
          <a:solidFill>
            <a:schemeClr val="bg1">
              <a:lumMod val="8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smtClean="0">
                <a:latin typeface="Comic Sans MS"/>
                <a:cs typeface="Comic Sans MS"/>
              </a:rPr>
              <a:t>Same precision and kinematic coverage for </a:t>
            </a:r>
            <a:r>
              <a:rPr lang="en-US" dirty="0" smtClean="0">
                <a:latin typeface="Symbol" charset="2"/>
                <a:cs typeface="Symbol" charset="2"/>
              </a:rPr>
              <a:t>p</a:t>
            </a:r>
            <a:r>
              <a:rPr lang="en-US" dirty="0" smtClean="0">
                <a:latin typeface="Comic Sans MS"/>
                <a:cs typeface="Comic Sans MS"/>
              </a:rPr>
              <a:t>±</a:t>
            </a:r>
            <a:r>
              <a:rPr lang="en-US" dirty="0">
                <a:latin typeface="Comic Sans MS"/>
                <a:cs typeface="Comic Sans MS"/>
              </a:rPr>
              <a:t>, K</a:t>
            </a:r>
            <a:r>
              <a:rPr lang="en-US" dirty="0" smtClean="0">
                <a:latin typeface="Comic Sans MS"/>
                <a:cs typeface="Comic Sans MS"/>
              </a:rPr>
              <a:t>±, p±</a:t>
            </a:r>
          </a:p>
          <a:p>
            <a:pPr algn="ctr"/>
            <a:r>
              <a:rPr lang="en-US" dirty="0" smtClean="0">
                <a:latin typeface="Comic Sans MS"/>
                <a:cs typeface="Comic Sans MS"/>
              </a:rPr>
              <a:t>should provide great input to simultaneously constrain</a:t>
            </a:r>
          </a:p>
          <a:p>
            <a:pPr algn="ctr"/>
            <a:r>
              <a:rPr lang="en-US" dirty="0" smtClean="0">
                <a:latin typeface="Comic Sans MS"/>
                <a:cs typeface="Comic Sans MS"/>
              </a:rPr>
              <a:t>TMD PDFs and FFs </a:t>
            </a:r>
          </a:p>
        </p:txBody>
      </p:sp>
      <p:sp>
        <p:nvSpPr>
          <p:cNvPr id="8" name="TextBox 7"/>
          <p:cNvSpPr txBox="1"/>
          <p:nvPr/>
        </p:nvSpPr>
        <p:spPr>
          <a:xfrm>
            <a:off x="0" y="108209"/>
            <a:ext cx="1837049" cy="738664"/>
          </a:xfrm>
          <a:prstGeom prst="rect">
            <a:avLst/>
          </a:prstGeom>
          <a:noFill/>
        </p:spPr>
        <p:txBody>
          <a:bodyPr wrap="none" rtlCol="0">
            <a:spAutoFit/>
          </a:bodyPr>
          <a:lstStyle/>
          <a:p>
            <a:r>
              <a:rPr lang="en-US" sz="1400" dirty="0" smtClean="0">
                <a:solidFill>
                  <a:srgbClr val="0000FF"/>
                </a:solidFill>
              </a:rPr>
              <a:t>Both:</a:t>
            </a:r>
          </a:p>
          <a:p>
            <a:r>
              <a:rPr lang="en-US" sz="1400" dirty="0" smtClean="0">
                <a:solidFill>
                  <a:srgbClr val="0000FF"/>
                </a:solidFill>
              </a:rPr>
              <a:t> 5 </a:t>
            </a:r>
            <a:r>
              <a:rPr lang="en-US" sz="1400" dirty="0" err="1">
                <a:solidFill>
                  <a:srgbClr val="0000FF"/>
                </a:solidFill>
              </a:rPr>
              <a:t>GeV</a:t>
            </a:r>
            <a:r>
              <a:rPr lang="en-US" sz="1400" dirty="0">
                <a:solidFill>
                  <a:srgbClr val="0000FF"/>
                </a:solidFill>
              </a:rPr>
              <a:t> x </a:t>
            </a:r>
            <a:r>
              <a:rPr lang="en-US" sz="1400" dirty="0" smtClean="0">
                <a:solidFill>
                  <a:srgbClr val="0000FF"/>
                </a:solidFill>
              </a:rPr>
              <a:t>100 </a:t>
            </a:r>
            <a:r>
              <a:rPr lang="en-US" sz="1400" dirty="0" err="1" smtClean="0">
                <a:solidFill>
                  <a:srgbClr val="0000FF"/>
                </a:solidFill>
              </a:rPr>
              <a:t>GeV</a:t>
            </a:r>
            <a:endParaRPr lang="en-US" sz="1400" dirty="0">
              <a:solidFill>
                <a:srgbClr val="0000FF"/>
              </a:solidFill>
            </a:endParaRPr>
          </a:p>
          <a:p>
            <a:r>
              <a:rPr lang="en-US" sz="1400" dirty="0" smtClean="0">
                <a:solidFill>
                  <a:srgbClr val="0000FF"/>
                </a:solidFill>
              </a:rPr>
              <a:t>20 </a:t>
            </a:r>
            <a:r>
              <a:rPr lang="en-US" sz="1400" dirty="0" err="1" smtClean="0">
                <a:solidFill>
                  <a:srgbClr val="0000FF"/>
                </a:solidFill>
              </a:rPr>
              <a:t>GeV</a:t>
            </a:r>
            <a:r>
              <a:rPr lang="en-US" sz="1400" dirty="0" smtClean="0">
                <a:solidFill>
                  <a:srgbClr val="0000FF"/>
                </a:solidFill>
              </a:rPr>
              <a:t> x 250 </a:t>
            </a:r>
            <a:r>
              <a:rPr lang="en-US" sz="1400" dirty="0" err="1" smtClean="0">
                <a:solidFill>
                  <a:srgbClr val="0000FF"/>
                </a:solidFill>
              </a:rPr>
              <a:t>GeV</a:t>
            </a:r>
            <a:endParaRPr lang="en-US" sz="1400" dirty="0">
              <a:solidFill>
                <a:srgbClr val="0000FF"/>
              </a:solidFill>
            </a:endParaRPr>
          </a:p>
        </p:txBody>
      </p:sp>
    </p:spTree>
    <p:extLst>
      <p:ext uri="{BB962C8B-B14F-4D97-AF65-F5344CB8AC3E}">
        <p14:creationId xmlns:p14="http://schemas.microsoft.com/office/powerpoint/2010/main" val="196736617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forms the Spin of the Proton</a:t>
            </a:r>
          </a:p>
        </p:txBody>
      </p:sp>
      <p:sp>
        <p:nvSpPr>
          <p:cNvPr id="4" name="Slide Number Placeholder 3"/>
          <p:cNvSpPr>
            <a:spLocks noGrp="1"/>
          </p:cNvSpPr>
          <p:nvPr>
            <p:ph type="sldNum" sz="quarter" idx="12"/>
          </p:nvPr>
        </p:nvSpPr>
        <p:spPr/>
        <p:txBody>
          <a:bodyPr/>
          <a:lstStyle/>
          <a:p>
            <a:fld id="{E7C2DFF1-6A7E-5841-980E-96BA788216E4}" type="slidenum">
              <a:rPr lang="en-US" smtClean="0"/>
              <a:pPr/>
              <a:t>11</a:t>
            </a:fld>
            <a:endParaRPr lang="en-US"/>
          </a:p>
        </p:txBody>
      </p:sp>
      <p:sp>
        <p:nvSpPr>
          <p:cNvPr id="6" name="TextBox 5"/>
          <p:cNvSpPr txBox="1"/>
          <p:nvPr/>
        </p:nvSpPr>
        <p:spPr>
          <a:xfrm>
            <a:off x="1538187" y="468837"/>
            <a:ext cx="6061275" cy="1323439"/>
          </a:xfrm>
          <a:prstGeom prst="rect">
            <a:avLst/>
          </a:prstGeom>
          <a:noFill/>
        </p:spPr>
        <p:txBody>
          <a:bodyPr wrap="none" rtlCol="0">
            <a:spAutoFit/>
          </a:bodyPr>
          <a:lstStyle/>
          <a:p>
            <a:pPr algn="ctr"/>
            <a:r>
              <a:rPr lang="en-US" sz="1600" dirty="0" smtClean="0">
                <a:solidFill>
                  <a:srgbClr val="FF00FF"/>
                </a:solidFill>
              </a:rPr>
              <a:t>SPIN is one of the fundamental properties of matter</a:t>
            </a:r>
          </a:p>
          <a:p>
            <a:pPr algn="ctr"/>
            <a:r>
              <a:rPr lang="en-US" sz="1600" dirty="0" smtClean="0">
                <a:solidFill>
                  <a:srgbClr val="0000FF"/>
                </a:solidFill>
              </a:rPr>
              <a:t>all elementary particles, but the Higgs carry spin</a:t>
            </a:r>
          </a:p>
          <a:p>
            <a:pPr algn="ctr"/>
            <a:r>
              <a:rPr lang="en-US" sz="1600" dirty="0" smtClean="0">
                <a:solidFill>
                  <a:srgbClr val="00FF00"/>
                </a:solidFill>
              </a:rPr>
              <a:t>Studying Spin revealed many surprises in physics</a:t>
            </a:r>
          </a:p>
          <a:p>
            <a:pPr marL="285750" indent="-285750" algn="ctr">
              <a:buFont typeface="Wingdings" charset="0"/>
              <a:buChar char="à"/>
            </a:pPr>
            <a:r>
              <a:rPr lang="en-US" sz="1600" dirty="0" smtClean="0">
                <a:solidFill>
                  <a:srgbClr val="0000FF"/>
                </a:solidFill>
                <a:sym typeface="Wingdings"/>
              </a:rPr>
              <a:t>proton anomalous magnetic moment  substructure</a:t>
            </a:r>
            <a:endParaRPr lang="en-US" sz="1600" dirty="0" smtClean="0">
              <a:solidFill>
                <a:srgbClr val="0000FF"/>
              </a:solidFill>
            </a:endParaRPr>
          </a:p>
          <a:p>
            <a:pPr algn="ctr"/>
            <a:r>
              <a:rPr lang="en-US" sz="1600" dirty="0" smtClean="0"/>
              <a:t>Spin cannot be explained by a static picture of the proton</a:t>
            </a:r>
          </a:p>
        </p:txBody>
      </p:sp>
      <p:sp>
        <p:nvSpPr>
          <p:cNvPr id="13" name="TextBox 12"/>
          <p:cNvSpPr txBox="1"/>
          <p:nvPr/>
        </p:nvSpPr>
        <p:spPr>
          <a:xfrm>
            <a:off x="1042969" y="1784358"/>
            <a:ext cx="7070753" cy="646331"/>
          </a:xfrm>
          <a:prstGeom prst="rect">
            <a:avLst/>
          </a:prstGeom>
          <a:noFill/>
        </p:spPr>
        <p:txBody>
          <a:bodyPr wrap="none" rtlCol="0">
            <a:spAutoFit/>
          </a:bodyPr>
          <a:lstStyle/>
          <a:p>
            <a:pPr algn="ctr"/>
            <a:r>
              <a:rPr lang="en-US" dirty="0" smtClean="0"/>
              <a:t>It </a:t>
            </a:r>
            <a:r>
              <a:rPr lang="en-US" dirty="0"/>
              <a:t>is more than the number </a:t>
            </a:r>
            <a:r>
              <a:rPr lang="en-US" dirty="0" smtClean="0">
                <a:solidFill>
                  <a:srgbClr val="FF00FF"/>
                </a:solidFill>
              </a:rPr>
              <a:t>½</a:t>
            </a:r>
            <a:r>
              <a:rPr lang="en-US" dirty="0" smtClean="0"/>
              <a:t> ! </a:t>
            </a:r>
            <a:r>
              <a:rPr lang="en-US" dirty="0"/>
              <a:t>It is the interplay between</a:t>
            </a:r>
          </a:p>
          <a:p>
            <a:pPr algn="ctr"/>
            <a:r>
              <a:rPr lang="en-US" dirty="0"/>
              <a:t>the intrinsic properties and interactions of quarks and </a:t>
            </a:r>
            <a:r>
              <a:rPr lang="en-US" dirty="0" smtClean="0"/>
              <a:t>gluons</a:t>
            </a:r>
          </a:p>
        </p:txBody>
      </p:sp>
      <p:sp>
        <p:nvSpPr>
          <p:cNvPr id="14" name="AutoShape 14"/>
          <p:cNvSpPr>
            <a:spLocks noChangeArrowheads="1"/>
          </p:cNvSpPr>
          <p:nvPr/>
        </p:nvSpPr>
        <p:spPr bwMode="auto">
          <a:xfrm>
            <a:off x="414861" y="1744580"/>
            <a:ext cx="643480" cy="32128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749533655"/>
              </p:ext>
            </p:extLst>
          </p:nvPr>
        </p:nvGraphicFramePr>
        <p:xfrm>
          <a:off x="1562100" y="2960688"/>
          <a:ext cx="6007100" cy="533400"/>
        </p:xfrm>
        <a:graphic>
          <a:graphicData uri="http://schemas.openxmlformats.org/presentationml/2006/ole">
            <mc:AlternateContent xmlns:mc="http://schemas.openxmlformats.org/markup-compatibility/2006">
              <mc:Choice xmlns:v="urn:schemas-microsoft-com:vml" Requires="v">
                <p:oleObj spid="_x0000_s2128" name="Equation" r:id="rId3" imgW="6007100" imgH="533400" progId="Equation.DSMT4">
                  <p:embed/>
                </p:oleObj>
              </mc:Choice>
              <mc:Fallback>
                <p:oleObj name="Equation" r:id="rId3" imgW="6007100" imgH="533400" progId="Equation.DSMT4">
                  <p:embed/>
                  <p:pic>
                    <p:nvPicPr>
                      <p:cNvPr id="0" name=""/>
                      <p:cNvPicPr>
                        <a:picLocks noChangeAspect="1" noChangeArrowheads="1"/>
                      </p:cNvPicPr>
                      <p:nvPr/>
                    </p:nvPicPr>
                    <p:blipFill>
                      <a:blip r:embed="rId4"/>
                      <a:srcRect/>
                      <a:stretch>
                        <a:fillRect/>
                      </a:stretch>
                    </p:blipFill>
                    <p:spPr bwMode="auto">
                      <a:xfrm>
                        <a:off x="1562100" y="2960688"/>
                        <a:ext cx="60071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AutoShape 9"/>
          <p:cNvSpPr>
            <a:spLocks noChangeAspect="1"/>
          </p:cNvSpPr>
          <p:nvPr/>
        </p:nvSpPr>
        <p:spPr bwMode="auto">
          <a:xfrm rot="5400000" flipH="1">
            <a:off x="6794856" y="2360816"/>
            <a:ext cx="236723" cy="1258957"/>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2" name="TextBox 21"/>
          <p:cNvSpPr txBox="1"/>
          <p:nvPr/>
        </p:nvSpPr>
        <p:spPr>
          <a:xfrm>
            <a:off x="3639847" y="2389433"/>
            <a:ext cx="965286" cy="461665"/>
          </a:xfrm>
          <a:prstGeom prst="rect">
            <a:avLst/>
          </a:prstGeom>
          <a:noFill/>
        </p:spPr>
        <p:txBody>
          <a:bodyPr wrap="square" rtlCol="0">
            <a:spAutoFit/>
          </a:bodyPr>
          <a:lstStyle/>
          <a:p>
            <a:pPr algn="ctr"/>
            <a:r>
              <a:rPr lang="en-US" sz="1200" dirty="0" smtClean="0">
                <a:solidFill>
                  <a:srgbClr val="008040"/>
                </a:solidFill>
              </a:rPr>
              <a:t>total</a:t>
            </a:r>
          </a:p>
          <a:p>
            <a:pPr algn="ctr"/>
            <a:r>
              <a:rPr lang="en-US" sz="1200" dirty="0" smtClean="0">
                <a:solidFill>
                  <a:srgbClr val="008040"/>
                </a:solidFill>
              </a:rPr>
              <a:t>quark spin</a:t>
            </a:r>
            <a:endParaRPr lang="en-US" sz="1200" dirty="0">
              <a:solidFill>
                <a:srgbClr val="008040"/>
              </a:solidFill>
            </a:endParaRPr>
          </a:p>
        </p:txBody>
      </p:sp>
      <p:sp>
        <p:nvSpPr>
          <p:cNvPr id="23" name="TextBox 22"/>
          <p:cNvSpPr txBox="1"/>
          <p:nvPr/>
        </p:nvSpPr>
        <p:spPr>
          <a:xfrm>
            <a:off x="6433734" y="2448610"/>
            <a:ext cx="943362" cy="461665"/>
          </a:xfrm>
          <a:prstGeom prst="rect">
            <a:avLst/>
          </a:prstGeom>
          <a:noFill/>
        </p:spPr>
        <p:txBody>
          <a:bodyPr wrap="none" rtlCol="0">
            <a:spAutoFit/>
          </a:bodyPr>
          <a:lstStyle/>
          <a:p>
            <a:pPr algn="ctr"/>
            <a:r>
              <a:rPr lang="en-US" sz="1200" dirty="0" smtClean="0">
                <a:solidFill>
                  <a:srgbClr val="3366FF"/>
                </a:solidFill>
              </a:rPr>
              <a:t>angular </a:t>
            </a:r>
          </a:p>
          <a:p>
            <a:pPr algn="ctr"/>
            <a:r>
              <a:rPr lang="en-US" sz="1200" dirty="0" smtClean="0">
                <a:solidFill>
                  <a:srgbClr val="FF00FF"/>
                </a:solidFill>
              </a:rPr>
              <a:t>momentum</a:t>
            </a:r>
          </a:p>
        </p:txBody>
      </p:sp>
      <p:sp>
        <p:nvSpPr>
          <p:cNvPr id="25" name="TextBox 24"/>
          <p:cNvSpPr txBox="1"/>
          <p:nvPr/>
        </p:nvSpPr>
        <p:spPr>
          <a:xfrm>
            <a:off x="5252570" y="2404899"/>
            <a:ext cx="550000" cy="461665"/>
          </a:xfrm>
          <a:prstGeom prst="rect">
            <a:avLst/>
          </a:prstGeom>
          <a:noFill/>
        </p:spPr>
        <p:txBody>
          <a:bodyPr wrap="none" rtlCol="0">
            <a:spAutoFit/>
          </a:bodyPr>
          <a:lstStyle/>
          <a:p>
            <a:pPr algn="ctr"/>
            <a:r>
              <a:rPr lang="en-US" sz="1200" dirty="0" smtClean="0">
                <a:solidFill>
                  <a:srgbClr val="0000FF"/>
                </a:solidFill>
              </a:rPr>
              <a:t>gluon</a:t>
            </a:r>
          </a:p>
          <a:p>
            <a:pPr algn="ctr"/>
            <a:r>
              <a:rPr lang="en-US" sz="1200" dirty="0" smtClean="0">
                <a:solidFill>
                  <a:srgbClr val="0000FF"/>
                </a:solidFill>
              </a:rPr>
              <a:t>spin</a:t>
            </a:r>
            <a:endParaRPr lang="en-US" sz="1200" dirty="0">
              <a:solidFill>
                <a:srgbClr val="0000FF"/>
              </a:solidFill>
            </a:endParaRPr>
          </a:p>
        </p:txBody>
      </p:sp>
      <p:sp>
        <p:nvSpPr>
          <p:cNvPr id="3" name="TextBox 2"/>
          <p:cNvSpPr txBox="1"/>
          <p:nvPr/>
        </p:nvSpPr>
        <p:spPr>
          <a:xfrm>
            <a:off x="160867" y="2565398"/>
            <a:ext cx="2050799" cy="369332"/>
          </a:xfrm>
          <a:prstGeom prst="rect">
            <a:avLst/>
          </a:prstGeom>
          <a:noFill/>
        </p:spPr>
        <p:txBody>
          <a:bodyPr wrap="none" rtlCol="0">
            <a:spAutoFit/>
          </a:bodyPr>
          <a:lstStyle/>
          <a:p>
            <a:r>
              <a:rPr lang="en-US" dirty="0" smtClean="0">
                <a:solidFill>
                  <a:srgbClr val="0000FF"/>
                </a:solidFill>
                <a:latin typeface="Times New Roman"/>
                <a:cs typeface="Times New Roman"/>
              </a:rPr>
              <a:t>What do we know:</a:t>
            </a:r>
          </a:p>
        </p:txBody>
      </p:sp>
      <p:sp>
        <p:nvSpPr>
          <p:cNvPr id="29" name="TextBox 28"/>
          <p:cNvSpPr txBox="1"/>
          <p:nvPr/>
        </p:nvSpPr>
        <p:spPr>
          <a:xfrm>
            <a:off x="1477164" y="5988149"/>
            <a:ext cx="1142661" cy="523220"/>
          </a:xfrm>
          <a:prstGeom prst="rect">
            <a:avLst/>
          </a:prstGeom>
          <a:noFill/>
        </p:spPr>
        <p:txBody>
          <a:bodyPr wrap="none" rtlCol="0">
            <a:spAutoFit/>
          </a:bodyPr>
          <a:lstStyle/>
          <a:p>
            <a:r>
              <a:rPr lang="en-US" sz="2800" dirty="0" smtClean="0">
                <a:latin typeface="Times New Roman"/>
                <a:cs typeface="Times New Roman"/>
              </a:rPr>
              <a:t>Gluon </a:t>
            </a:r>
            <a:endParaRPr lang="en-US" sz="2800" dirty="0">
              <a:latin typeface="Times New Roman"/>
              <a:cs typeface="Times New Roman"/>
            </a:endParaRPr>
          </a:p>
        </p:txBody>
      </p:sp>
      <p:sp>
        <p:nvSpPr>
          <p:cNvPr id="30" name="TextBox 29"/>
          <p:cNvSpPr txBox="1"/>
          <p:nvPr/>
        </p:nvSpPr>
        <p:spPr>
          <a:xfrm>
            <a:off x="4053149" y="5992382"/>
            <a:ext cx="1342009" cy="523220"/>
          </a:xfrm>
          <a:prstGeom prst="rect">
            <a:avLst/>
          </a:prstGeom>
          <a:noFill/>
        </p:spPr>
        <p:txBody>
          <a:bodyPr wrap="none" rtlCol="0">
            <a:spAutoFit/>
          </a:bodyPr>
          <a:lstStyle/>
          <a:p>
            <a:r>
              <a:rPr lang="en-US" sz="2800" dirty="0" smtClean="0">
                <a:latin typeface="Times New Roman"/>
                <a:cs typeface="Times New Roman"/>
              </a:rPr>
              <a:t>Quarks </a:t>
            </a:r>
            <a:endParaRPr lang="en-US" sz="2800" dirty="0">
              <a:latin typeface="Times New Roman"/>
              <a:cs typeface="Times New Roman"/>
            </a:endParaRPr>
          </a:p>
        </p:txBody>
      </p:sp>
      <p:sp>
        <p:nvSpPr>
          <p:cNvPr id="31" name="TextBox 30"/>
          <p:cNvSpPr txBox="1"/>
          <p:nvPr/>
        </p:nvSpPr>
        <p:spPr>
          <a:xfrm>
            <a:off x="6805208" y="5976901"/>
            <a:ext cx="2005690" cy="769441"/>
          </a:xfrm>
          <a:prstGeom prst="rect">
            <a:avLst/>
          </a:prstGeom>
          <a:noFill/>
        </p:spPr>
        <p:txBody>
          <a:bodyPr wrap="none" rtlCol="0">
            <a:spAutoFit/>
          </a:bodyPr>
          <a:lstStyle/>
          <a:p>
            <a:pPr algn="ctr"/>
            <a:r>
              <a:rPr lang="en-US" sz="2200" dirty="0" smtClean="0">
                <a:latin typeface="Times New Roman"/>
                <a:cs typeface="Times New Roman"/>
              </a:rPr>
              <a:t>orbital angular</a:t>
            </a:r>
          </a:p>
          <a:p>
            <a:pPr algn="ctr"/>
            <a:r>
              <a:rPr lang="en-US" sz="2200" dirty="0" smtClean="0">
                <a:latin typeface="Times New Roman"/>
                <a:cs typeface="Times New Roman"/>
              </a:rPr>
              <a:t>momentum </a:t>
            </a:r>
            <a:endParaRPr lang="en-US" sz="2200" dirty="0">
              <a:latin typeface="Times New Roman"/>
              <a:cs typeface="Times New Roman"/>
            </a:endParaRPr>
          </a:p>
        </p:txBody>
      </p:sp>
      <p:sp>
        <p:nvSpPr>
          <p:cNvPr id="32" name="TextBox 31"/>
          <p:cNvSpPr txBox="1"/>
          <p:nvPr/>
        </p:nvSpPr>
        <p:spPr>
          <a:xfrm>
            <a:off x="207163" y="5977568"/>
            <a:ext cx="852843" cy="523220"/>
          </a:xfrm>
          <a:prstGeom prst="rect">
            <a:avLst/>
          </a:prstGeom>
          <a:noFill/>
        </p:spPr>
        <p:txBody>
          <a:bodyPr wrap="none" rtlCol="0">
            <a:spAutoFit/>
          </a:bodyPr>
          <a:lstStyle/>
          <a:p>
            <a:r>
              <a:rPr lang="en-US" sz="2800" dirty="0" smtClean="0">
                <a:latin typeface="Times New Roman"/>
                <a:cs typeface="Times New Roman"/>
              </a:rPr>
              <a:t>1/2 - </a:t>
            </a:r>
            <a:endParaRPr lang="en-US" sz="2800" dirty="0">
              <a:latin typeface="Times New Roman"/>
              <a:cs typeface="Times New Roman"/>
            </a:endParaRPr>
          </a:p>
        </p:txBody>
      </p:sp>
      <p:sp>
        <p:nvSpPr>
          <p:cNvPr id="33" name="TextBox 32"/>
          <p:cNvSpPr txBox="1"/>
          <p:nvPr/>
        </p:nvSpPr>
        <p:spPr>
          <a:xfrm>
            <a:off x="3032919" y="5956402"/>
            <a:ext cx="304240" cy="523220"/>
          </a:xfrm>
          <a:prstGeom prst="rect">
            <a:avLst/>
          </a:prstGeom>
          <a:noFill/>
        </p:spPr>
        <p:txBody>
          <a:bodyPr wrap="none" rtlCol="0">
            <a:spAutoFit/>
          </a:bodyPr>
          <a:lstStyle/>
          <a:p>
            <a:r>
              <a:rPr lang="en-US" sz="2800" dirty="0" smtClean="0">
                <a:latin typeface="Times New Roman"/>
                <a:cs typeface="Times New Roman"/>
              </a:rPr>
              <a:t>-</a:t>
            </a:r>
            <a:endParaRPr lang="en-US" sz="2800" dirty="0">
              <a:latin typeface="Times New Roman"/>
              <a:cs typeface="Times New Roman"/>
            </a:endParaRPr>
          </a:p>
        </p:txBody>
      </p:sp>
      <p:sp>
        <p:nvSpPr>
          <p:cNvPr id="34" name="TextBox 33"/>
          <p:cNvSpPr txBox="1"/>
          <p:nvPr/>
        </p:nvSpPr>
        <p:spPr>
          <a:xfrm>
            <a:off x="6053389" y="5981804"/>
            <a:ext cx="403826" cy="523220"/>
          </a:xfrm>
          <a:prstGeom prst="rect">
            <a:avLst/>
          </a:prstGeom>
          <a:noFill/>
        </p:spPr>
        <p:txBody>
          <a:bodyPr wrap="none" rtlCol="0">
            <a:spAutoFit/>
          </a:bodyPr>
          <a:lstStyle/>
          <a:p>
            <a:r>
              <a:rPr lang="en-US" sz="2800" dirty="0">
                <a:latin typeface="Times New Roman"/>
                <a:cs typeface="Times New Roman"/>
              </a:rPr>
              <a:t>=</a:t>
            </a:r>
          </a:p>
        </p:txBody>
      </p:sp>
      <p:grpSp>
        <p:nvGrpSpPr>
          <p:cNvPr id="44" name="Group 43"/>
          <p:cNvGrpSpPr/>
          <p:nvPr/>
        </p:nvGrpSpPr>
        <p:grpSpPr>
          <a:xfrm>
            <a:off x="24688" y="3403602"/>
            <a:ext cx="2900320" cy="2846082"/>
            <a:chOff x="24688" y="3403602"/>
            <a:chExt cx="2900320" cy="2846082"/>
          </a:xfrm>
        </p:grpSpPr>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11456" r="11501" b="1700"/>
            <a:stretch/>
          </p:blipFill>
          <p:spPr>
            <a:xfrm>
              <a:off x="24688" y="3403602"/>
              <a:ext cx="2900320" cy="2846082"/>
            </a:xfrm>
            <a:prstGeom prst="rect">
              <a:avLst/>
            </a:prstGeom>
          </p:spPr>
        </p:pic>
        <p:cxnSp>
          <p:nvCxnSpPr>
            <p:cNvPr id="35" name="Straight Connector 34"/>
            <p:cNvCxnSpPr/>
            <p:nvPr/>
          </p:nvCxnSpPr>
          <p:spPr bwMode="auto">
            <a:xfrm flipH="1" flipV="1">
              <a:off x="1659467" y="3496733"/>
              <a:ext cx="8466" cy="23368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6" name="TextBox 35"/>
            <p:cNvSpPr txBox="1"/>
            <p:nvPr/>
          </p:nvSpPr>
          <p:spPr>
            <a:xfrm>
              <a:off x="1557865" y="5198534"/>
              <a:ext cx="547596" cy="461665"/>
            </a:xfrm>
            <a:prstGeom prst="rect">
              <a:avLst/>
            </a:prstGeom>
            <a:noFill/>
          </p:spPr>
          <p:txBody>
            <a:bodyPr wrap="none" rtlCol="0">
              <a:spAutoFit/>
            </a:bodyPr>
            <a:lstStyle/>
            <a:p>
              <a:r>
                <a:rPr lang="en-US" sz="2400" dirty="0" smtClean="0">
                  <a:latin typeface="Times New Roman"/>
                  <a:cs typeface="Times New Roman"/>
                </a:rPr>
                <a:t>⟼</a:t>
              </a:r>
            </a:p>
          </p:txBody>
        </p:sp>
        <p:sp>
          <p:nvSpPr>
            <p:cNvPr id="37" name="TextBox 36"/>
            <p:cNvSpPr txBox="1"/>
            <p:nvPr/>
          </p:nvSpPr>
          <p:spPr>
            <a:xfrm>
              <a:off x="1591724" y="5232404"/>
              <a:ext cx="428322" cy="246221"/>
            </a:xfrm>
            <a:prstGeom prst="rect">
              <a:avLst/>
            </a:prstGeom>
            <a:noFill/>
          </p:spPr>
          <p:txBody>
            <a:bodyPr wrap="none" rtlCol="0">
              <a:spAutoFit/>
            </a:bodyPr>
            <a:lstStyle/>
            <a:p>
              <a:r>
                <a:rPr lang="en-US" sz="1000" dirty="0" smtClean="0">
                  <a:latin typeface="Times New Roman"/>
                  <a:cs typeface="Times New Roman"/>
                </a:rPr>
                <a:t>data</a:t>
              </a:r>
            </a:p>
          </p:txBody>
        </p:sp>
      </p:grpSp>
      <p:sp>
        <p:nvSpPr>
          <p:cNvPr id="20" name="AutoShape 9"/>
          <p:cNvSpPr>
            <a:spLocks noChangeAspect="1"/>
          </p:cNvSpPr>
          <p:nvPr/>
        </p:nvSpPr>
        <p:spPr bwMode="auto">
          <a:xfrm rot="5400000" flipH="1">
            <a:off x="4043740" y="2327918"/>
            <a:ext cx="214338" cy="1261836"/>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4" name="AutoShape 9"/>
          <p:cNvSpPr>
            <a:spLocks noChangeAspect="1"/>
          </p:cNvSpPr>
          <p:nvPr/>
        </p:nvSpPr>
        <p:spPr bwMode="auto">
          <a:xfrm rot="5400000" flipH="1">
            <a:off x="5441509" y="2382468"/>
            <a:ext cx="205436" cy="1191895"/>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pSp>
        <p:nvGrpSpPr>
          <p:cNvPr id="5" name="Group 4"/>
          <p:cNvGrpSpPr/>
          <p:nvPr/>
        </p:nvGrpSpPr>
        <p:grpSpPr>
          <a:xfrm>
            <a:off x="3039441" y="3431561"/>
            <a:ext cx="2883934" cy="2813244"/>
            <a:chOff x="3127789" y="3873298"/>
            <a:chExt cx="2883934" cy="2813244"/>
          </a:xfrm>
        </p:grpSpPr>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11766" r="12001" b="2392"/>
            <a:stretch/>
          </p:blipFill>
          <p:spPr>
            <a:xfrm>
              <a:off x="3127789" y="3873298"/>
              <a:ext cx="2883934" cy="2813244"/>
            </a:xfrm>
            <a:prstGeom prst="rect">
              <a:avLst/>
            </a:prstGeom>
          </p:spPr>
        </p:pic>
        <p:cxnSp>
          <p:nvCxnSpPr>
            <p:cNvPr id="38" name="Straight Connector 37"/>
            <p:cNvCxnSpPr/>
            <p:nvPr/>
          </p:nvCxnSpPr>
          <p:spPr bwMode="auto">
            <a:xfrm flipH="1" flipV="1">
              <a:off x="4758267" y="3949496"/>
              <a:ext cx="8466" cy="23368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TextBox 38"/>
            <p:cNvSpPr txBox="1"/>
            <p:nvPr/>
          </p:nvSpPr>
          <p:spPr>
            <a:xfrm>
              <a:off x="4690524" y="5685167"/>
              <a:ext cx="428322" cy="246221"/>
            </a:xfrm>
            <a:prstGeom prst="rect">
              <a:avLst/>
            </a:prstGeom>
            <a:noFill/>
          </p:spPr>
          <p:txBody>
            <a:bodyPr wrap="none" rtlCol="0">
              <a:spAutoFit/>
            </a:bodyPr>
            <a:lstStyle/>
            <a:p>
              <a:r>
                <a:rPr lang="en-US" sz="1000" dirty="0" smtClean="0">
                  <a:latin typeface="Times New Roman"/>
                  <a:cs typeface="Times New Roman"/>
                </a:rPr>
                <a:t>data</a:t>
              </a:r>
            </a:p>
          </p:txBody>
        </p:sp>
        <p:sp>
          <p:nvSpPr>
            <p:cNvPr id="42" name="TextBox 41"/>
            <p:cNvSpPr txBox="1"/>
            <p:nvPr/>
          </p:nvSpPr>
          <p:spPr>
            <a:xfrm>
              <a:off x="4656664" y="5642828"/>
              <a:ext cx="547596" cy="461665"/>
            </a:xfrm>
            <a:prstGeom prst="rect">
              <a:avLst/>
            </a:prstGeom>
            <a:noFill/>
          </p:spPr>
          <p:txBody>
            <a:bodyPr wrap="none" rtlCol="0">
              <a:spAutoFit/>
            </a:bodyPr>
            <a:lstStyle/>
            <a:p>
              <a:r>
                <a:rPr lang="en-US" sz="2400" dirty="0" smtClean="0">
                  <a:latin typeface="Times New Roman"/>
                  <a:cs typeface="Times New Roman"/>
                </a:rPr>
                <a:t>⟼</a:t>
              </a:r>
            </a:p>
          </p:txBody>
        </p:sp>
      </p:grpSp>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t="11473" r="12040" b="2368"/>
          <a:stretch/>
        </p:blipFill>
        <p:spPr>
          <a:xfrm>
            <a:off x="6193752" y="3412067"/>
            <a:ext cx="2882656" cy="2823633"/>
          </a:xfrm>
          <a:prstGeom prst="rect">
            <a:avLst/>
          </a:prstGeom>
        </p:spPr>
      </p:pic>
      <p:sp>
        <p:nvSpPr>
          <p:cNvPr id="7" name="TextBox 6"/>
          <p:cNvSpPr txBox="1"/>
          <p:nvPr/>
        </p:nvSpPr>
        <p:spPr>
          <a:xfrm>
            <a:off x="1744867" y="6367195"/>
            <a:ext cx="800219" cy="461665"/>
          </a:xfrm>
          <a:prstGeom prst="rect">
            <a:avLst/>
          </a:prstGeom>
          <a:noFill/>
        </p:spPr>
        <p:txBody>
          <a:bodyPr wrap="none" rtlCol="0">
            <a:spAutoFit/>
          </a:bodyPr>
          <a:lstStyle/>
          <a:p>
            <a:r>
              <a:rPr lang="en-US" sz="2400" dirty="0" smtClean="0">
                <a:solidFill>
                  <a:srgbClr val="0000FF"/>
                </a:solidFill>
                <a:latin typeface="Times New Roman"/>
                <a:cs typeface="Times New Roman"/>
              </a:rPr>
              <a:t>40%</a:t>
            </a:r>
          </a:p>
        </p:txBody>
      </p:sp>
      <p:sp>
        <p:nvSpPr>
          <p:cNvPr id="40" name="TextBox 39"/>
          <p:cNvSpPr txBox="1"/>
          <p:nvPr/>
        </p:nvSpPr>
        <p:spPr>
          <a:xfrm>
            <a:off x="4371009" y="6364987"/>
            <a:ext cx="800219" cy="461665"/>
          </a:xfrm>
          <a:prstGeom prst="rect">
            <a:avLst/>
          </a:prstGeom>
          <a:noFill/>
        </p:spPr>
        <p:txBody>
          <a:bodyPr wrap="none" rtlCol="0">
            <a:spAutoFit/>
          </a:bodyPr>
          <a:lstStyle/>
          <a:p>
            <a:r>
              <a:rPr lang="en-US" sz="2400" dirty="0">
                <a:solidFill>
                  <a:srgbClr val="0000FF"/>
                </a:solidFill>
                <a:latin typeface="Times New Roman"/>
                <a:cs typeface="Times New Roman"/>
              </a:rPr>
              <a:t>3</a:t>
            </a:r>
            <a:r>
              <a:rPr lang="en-US" sz="2400" dirty="0" smtClean="0">
                <a:solidFill>
                  <a:srgbClr val="0000FF"/>
                </a:solidFill>
                <a:latin typeface="Times New Roman"/>
                <a:cs typeface="Times New Roman"/>
              </a:rPr>
              <a:t>0%</a:t>
            </a:r>
          </a:p>
        </p:txBody>
      </p:sp>
      <p:sp>
        <p:nvSpPr>
          <p:cNvPr id="8" name="Date Placeholder 7"/>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30303473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7"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1_Q2.v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833" y="1909233"/>
            <a:ext cx="4537710" cy="4537710"/>
          </a:xfrm>
          <a:prstGeom prst="rect">
            <a:avLst/>
          </a:prstGeom>
        </p:spPr>
      </p:pic>
      <p:sp>
        <p:nvSpPr>
          <p:cNvPr id="2" name="Title 1"/>
          <p:cNvSpPr>
            <a:spLocks noGrp="1"/>
          </p:cNvSpPr>
          <p:nvPr>
            <p:ph type="title"/>
          </p:nvPr>
        </p:nvSpPr>
        <p:spPr>
          <a:xfrm>
            <a:off x="103909" y="11545"/>
            <a:ext cx="9040091" cy="609600"/>
          </a:xfrm>
        </p:spPr>
        <p:txBody>
          <a:bodyPr/>
          <a:lstStyle/>
          <a:p>
            <a:r>
              <a:rPr lang="en-US" sz="2400" dirty="0" smtClean="0"/>
              <a:t>How to decompose </a:t>
            </a:r>
            <a:r>
              <a:rPr lang="en-US" sz="2400" dirty="0"/>
              <a:t>the Spin of the Proton</a:t>
            </a:r>
          </a:p>
        </p:txBody>
      </p:sp>
      <p:sp>
        <p:nvSpPr>
          <p:cNvPr id="4" name="Slide Number Placeholder 3"/>
          <p:cNvSpPr>
            <a:spLocks noGrp="1"/>
          </p:cNvSpPr>
          <p:nvPr>
            <p:ph type="sldNum" sz="quarter" idx="12"/>
          </p:nvPr>
        </p:nvSpPr>
        <p:spPr/>
        <p:txBody>
          <a:bodyPr/>
          <a:lstStyle/>
          <a:p>
            <a:fld id="{E7C2DFF1-6A7E-5841-980E-96BA788216E4}" type="slidenum">
              <a:rPr lang="en-US" smtClean="0"/>
              <a:pPr/>
              <a:t>12</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86" t="12545" r="12102" b="3887"/>
          <a:stretch/>
        </p:blipFill>
        <p:spPr>
          <a:xfrm>
            <a:off x="5168347" y="2476829"/>
            <a:ext cx="3880287" cy="3792074"/>
          </a:xfrm>
          <a:prstGeom prst="rect">
            <a:avLst/>
          </a:prstGeom>
        </p:spPr>
      </p:pic>
      <p:grpSp>
        <p:nvGrpSpPr>
          <p:cNvPr id="9" name="Group 8"/>
          <p:cNvGrpSpPr/>
          <p:nvPr/>
        </p:nvGrpSpPr>
        <p:grpSpPr>
          <a:xfrm>
            <a:off x="198200" y="1758861"/>
            <a:ext cx="4904913" cy="1907580"/>
            <a:chOff x="149742" y="3812109"/>
            <a:chExt cx="4904913" cy="1907580"/>
          </a:xfrm>
        </p:grpSpPr>
        <p:pic>
          <p:nvPicPr>
            <p:cNvPr id="10" name="Picture 9" descr="uli_dis.diagr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17" y="3812109"/>
              <a:ext cx="4774338" cy="1907580"/>
            </a:xfrm>
            <a:prstGeom prst="rect">
              <a:avLst/>
            </a:prstGeom>
          </p:spPr>
        </p:pic>
        <p:sp>
          <p:nvSpPr>
            <p:cNvPr id="11" name="TextBox 10"/>
            <p:cNvSpPr txBox="1"/>
            <p:nvPr/>
          </p:nvSpPr>
          <p:spPr>
            <a:xfrm>
              <a:off x="149742" y="4792657"/>
              <a:ext cx="938545" cy="584776"/>
            </a:xfrm>
            <a:prstGeom prst="rect">
              <a:avLst/>
            </a:prstGeom>
            <a:noFill/>
          </p:spPr>
          <p:txBody>
            <a:bodyPr wrap="none" rtlCol="0">
              <a:spAutoFit/>
            </a:bodyPr>
            <a:lstStyle/>
            <a:p>
              <a:r>
                <a:rPr lang="en-US" sz="3200" dirty="0" smtClean="0">
                  <a:solidFill>
                    <a:srgbClr val="0000FF"/>
                  </a:solidFill>
                </a:rPr>
                <a:t>g</a:t>
              </a:r>
              <a:r>
                <a:rPr lang="en-US" sz="3200" baseline="-25000" dirty="0" smtClean="0">
                  <a:solidFill>
                    <a:srgbClr val="0000FF"/>
                  </a:solidFill>
                </a:rPr>
                <a:t>1 </a:t>
              </a:r>
              <a:r>
                <a:rPr lang="en-US" sz="3200" dirty="0" smtClean="0">
                  <a:solidFill>
                    <a:srgbClr val="0000FF"/>
                  </a:solidFill>
                </a:rPr>
                <a:t>~</a:t>
              </a:r>
              <a:endParaRPr lang="en-US" sz="3200" dirty="0">
                <a:solidFill>
                  <a:srgbClr val="0000FF"/>
                </a:solidFill>
              </a:endParaRPr>
            </a:p>
          </p:txBody>
        </p:sp>
        <p:sp>
          <p:nvSpPr>
            <p:cNvPr id="12" name="TextBox 11"/>
            <p:cNvSpPr txBox="1"/>
            <p:nvPr/>
          </p:nvSpPr>
          <p:spPr>
            <a:xfrm>
              <a:off x="2777051" y="4656206"/>
              <a:ext cx="529061" cy="769441"/>
            </a:xfrm>
            <a:prstGeom prst="rect">
              <a:avLst/>
            </a:prstGeom>
            <a:noFill/>
          </p:spPr>
          <p:txBody>
            <a:bodyPr wrap="none" rtlCol="0">
              <a:spAutoFit/>
            </a:bodyPr>
            <a:lstStyle/>
            <a:p>
              <a:r>
                <a:rPr lang="en-US" sz="4400" dirty="0" smtClean="0"/>
                <a:t>-</a:t>
              </a:r>
              <a:endParaRPr lang="en-US" sz="4400" dirty="0"/>
            </a:p>
          </p:txBody>
        </p:sp>
      </p:grpSp>
      <p:sp>
        <p:nvSpPr>
          <p:cNvPr id="5" name="TextBox 4"/>
          <p:cNvSpPr txBox="1"/>
          <p:nvPr/>
        </p:nvSpPr>
        <p:spPr>
          <a:xfrm>
            <a:off x="0" y="607399"/>
            <a:ext cx="5400200" cy="923330"/>
          </a:xfrm>
          <a:prstGeom prst="rect">
            <a:avLst/>
          </a:prstGeom>
          <a:noFill/>
        </p:spPr>
        <p:txBody>
          <a:bodyPr wrap="none" rtlCol="0">
            <a:spAutoFit/>
          </a:bodyPr>
          <a:lstStyle/>
          <a:p>
            <a:r>
              <a:rPr lang="en-US" dirty="0">
                <a:latin typeface="Times New Roman"/>
                <a:cs typeface="Times New Roman"/>
              </a:rPr>
              <a:t>To determine the contribution of quarks and gluons</a:t>
            </a:r>
          </a:p>
          <a:p>
            <a:r>
              <a:rPr lang="en-US" dirty="0">
                <a:latin typeface="Times New Roman"/>
                <a:cs typeface="Times New Roman"/>
              </a:rPr>
              <a:t>to the spin of the </a:t>
            </a:r>
            <a:r>
              <a:rPr lang="en-US" dirty="0" smtClean="0">
                <a:latin typeface="Times New Roman"/>
                <a:cs typeface="Times New Roman"/>
              </a:rPr>
              <a:t>proton, one </a:t>
            </a:r>
            <a:r>
              <a:rPr lang="en-US" dirty="0">
                <a:latin typeface="Times New Roman"/>
                <a:cs typeface="Times New Roman"/>
              </a:rPr>
              <a:t>needs to measure </a:t>
            </a:r>
            <a:endParaRPr lang="en-US" dirty="0" smtClean="0">
              <a:latin typeface="Times New Roman"/>
              <a:cs typeface="Times New Roman"/>
            </a:endParaRPr>
          </a:p>
          <a:p>
            <a:r>
              <a:rPr lang="en-US" dirty="0" smtClean="0">
                <a:latin typeface="Times New Roman"/>
                <a:cs typeface="Times New Roman"/>
              </a:rPr>
              <a:t>the </a:t>
            </a:r>
            <a:r>
              <a:rPr lang="en-US" dirty="0">
                <a:latin typeface="Times New Roman"/>
                <a:cs typeface="Times New Roman"/>
              </a:rPr>
              <a:t>cross section difference </a:t>
            </a:r>
            <a:r>
              <a:rPr lang="en-US" i="1" dirty="0" smtClean="0">
                <a:solidFill>
                  <a:srgbClr val="0000FF"/>
                </a:solidFill>
                <a:latin typeface="Times New Roman"/>
                <a:cs typeface="Times New Roman"/>
              </a:rPr>
              <a:t>g</a:t>
            </a:r>
            <a:r>
              <a:rPr lang="en-US" i="1" baseline="-25000" dirty="0" smtClean="0">
                <a:solidFill>
                  <a:srgbClr val="0000FF"/>
                </a:solidFill>
                <a:latin typeface="Times New Roman"/>
                <a:cs typeface="Times New Roman"/>
              </a:rPr>
              <a:t>1</a:t>
            </a:r>
            <a:r>
              <a:rPr lang="en-US" dirty="0" smtClean="0">
                <a:latin typeface="Times New Roman"/>
                <a:cs typeface="Times New Roman"/>
              </a:rPr>
              <a:t> </a:t>
            </a:r>
            <a:r>
              <a:rPr lang="en-US" dirty="0">
                <a:latin typeface="Times New Roman"/>
                <a:cs typeface="Times New Roman"/>
              </a:rPr>
              <a:t>as function of </a:t>
            </a:r>
            <a:r>
              <a:rPr lang="en-US" i="1" dirty="0">
                <a:latin typeface="Times New Roman"/>
                <a:cs typeface="Times New Roman"/>
              </a:rPr>
              <a:t>x</a:t>
            </a:r>
            <a:r>
              <a:rPr lang="en-US" dirty="0">
                <a:latin typeface="Times New Roman"/>
                <a:cs typeface="Times New Roman"/>
              </a:rPr>
              <a:t> and </a:t>
            </a:r>
            <a:r>
              <a:rPr lang="en-US" i="1" dirty="0">
                <a:latin typeface="Times New Roman"/>
                <a:cs typeface="Times New Roman"/>
              </a:rPr>
              <a:t>Q</a:t>
            </a:r>
            <a:r>
              <a:rPr lang="en-US" i="1" baseline="30000" dirty="0">
                <a:latin typeface="Times New Roman"/>
                <a:cs typeface="Times New Roman"/>
              </a:rPr>
              <a:t>2</a:t>
            </a:r>
          </a:p>
        </p:txBody>
      </p:sp>
      <p:sp>
        <p:nvSpPr>
          <p:cNvPr id="15" name="TextBox 14"/>
          <p:cNvSpPr txBox="1"/>
          <p:nvPr/>
        </p:nvSpPr>
        <p:spPr>
          <a:xfrm>
            <a:off x="541867" y="4009910"/>
            <a:ext cx="3811109" cy="1600438"/>
          </a:xfrm>
          <a:prstGeom prst="rect">
            <a:avLst/>
          </a:prstGeom>
          <a:noFill/>
        </p:spPr>
        <p:txBody>
          <a:bodyPr wrap="none" rtlCol="0">
            <a:spAutoFit/>
          </a:bodyPr>
          <a:lstStyle/>
          <a:p>
            <a:r>
              <a:rPr lang="en-US" dirty="0" smtClean="0">
                <a:solidFill>
                  <a:srgbClr val="0000FF"/>
                </a:solidFill>
                <a:latin typeface="Times New Roman"/>
                <a:cs typeface="Times New Roman"/>
              </a:rPr>
              <a:t>quark contribution:</a:t>
            </a:r>
          </a:p>
          <a:p>
            <a:r>
              <a:rPr lang="en-US" dirty="0" smtClean="0">
                <a:latin typeface="Times New Roman"/>
                <a:cs typeface="Times New Roman"/>
              </a:rPr>
              <a:t>The </a:t>
            </a:r>
            <a:r>
              <a:rPr lang="en-US" dirty="0">
                <a:latin typeface="Times New Roman"/>
                <a:cs typeface="Times New Roman"/>
              </a:rPr>
              <a:t>integral of </a:t>
            </a:r>
            <a:r>
              <a:rPr lang="en-US" i="1" dirty="0" smtClean="0">
                <a:latin typeface="Times New Roman"/>
                <a:cs typeface="Times New Roman"/>
              </a:rPr>
              <a:t>g</a:t>
            </a:r>
            <a:r>
              <a:rPr lang="en-US" i="1" baseline="-25000" dirty="0" smtClean="0">
                <a:latin typeface="Times New Roman"/>
                <a:cs typeface="Times New Roman"/>
              </a:rPr>
              <a:t>1</a:t>
            </a:r>
            <a:r>
              <a:rPr lang="en-US" dirty="0" smtClean="0">
                <a:latin typeface="Times New Roman"/>
                <a:cs typeface="Times New Roman"/>
              </a:rPr>
              <a:t> over </a:t>
            </a:r>
            <a:r>
              <a:rPr lang="en-US" i="1" dirty="0" smtClean="0">
                <a:latin typeface="Times New Roman"/>
                <a:cs typeface="Times New Roman"/>
              </a:rPr>
              <a:t>x</a:t>
            </a:r>
            <a:r>
              <a:rPr lang="en-US" dirty="0" smtClean="0">
                <a:latin typeface="Times New Roman"/>
                <a:cs typeface="Times New Roman"/>
              </a:rPr>
              <a:t> from 0 to 1</a:t>
            </a:r>
          </a:p>
          <a:p>
            <a:endParaRPr lang="en-US" sz="800" dirty="0" smtClean="0">
              <a:latin typeface="Times New Roman"/>
              <a:cs typeface="Times New Roman"/>
            </a:endParaRPr>
          </a:p>
          <a:p>
            <a:r>
              <a:rPr lang="en-US" dirty="0" smtClean="0">
                <a:solidFill>
                  <a:srgbClr val="0000FF"/>
                </a:solidFill>
                <a:latin typeface="Times New Roman"/>
                <a:cs typeface="Times New Roman"/>
              </a:rPr>
              <a:t>gluon contribution:</a:t>
            </a:r>
          </a:p>
          <a:p>
            <a:pPr>
              <a:buClr>
                <a:srgbClr val="0000FF"/>
              </a:buClr>
            </a:pPr>
            <a:r>
              <a:rPr lang="en-US" i="1" dirty="0" smtClean="0">
                <a:uFill>
                  <a:solidFill>
                    <a:srgbClr val="032CE2"/>
                  </a:solidFill>
                </a:uFill>
                <a:latin typeface="Times New Roman"/>
                <a:cs typeface="Times New Roman"/>
              </a:rPr>
              <a:t>d</a:t>
            </a:r>
            <a:r>
              <a:rPr lang="en-US" i="1" dirty="0">
                <a:latin typeface="Times New Roman"/>
                <a:cs typeface="Times New Roman"/>
              </a:rPr>
              <a:t>g</a:t>
            </a:r>
            <a:r>
              <a:rPr lang="en-US" i="1" baseline="-5999" dirty="0" smtClean="0">
                <a:latin typeface="Times New Roman"/>
                <a:cs typeface="Times New Roman"/>
              </a:rPr>
              <a:t>1</a:t>
            </a:r>
            <a:r>
              <a:rPr lang="en-US" i="1" dirty="0" smtClean="0">
                <a:latin typeface="Times New Roman"/>
                <a:cs typeface="Times New Roman"/>
              </a:rPr>
              <a:t>(</a:t>
            </a:r>
            <a:r>
              <a:rPr lang="en-US" i="1" dirty="0">
                <a:latin typeface="Times New Roman"/>
                <a:cs typeface="Times New Roman"/>
              </a:rPr>
              <a:t>x,Q</a:t>
            </a:r>
            <a:r>
              <a:rPr lang="en-US" i="1" baseline="31999" dirty="0">
                <a:latin typeface="Times New Roman"/>
                <a:cs typeface="Times New Roman"/>
              </a:rPr>
              <a:t>2</a:t>
            </a:r>
            <a:r>
              <a:rPr lang="en-US" i="1" dirty="0">
                <a:latin typeface="Times New Roman"/>
                <a:cs typeface="Times New Roman"/>
              </a:rPr>
              <a:t>)/dlnQ</a:t>
            </a:r>
            <a:r>
              <a:rPr lang="en-US" i="1" baseline="31999" dirty="0">
                <a:latin typeface="Times New Roman"/>
                <a:cs typeface="Times New Roman"/>
              </a:rPr>
              <a:t>2</a:t>
            </a:r>
            <a:r>
              <a:rPr lang="en-US" i="1" dirty="0">
                <a:latin typeface="Times New Roman"/>
                <a:cs typeface="Times New Roman"/>
              </a:rPr>
              <a:t> </a:t>
            </a:r>
            <a:r>
              <a:rPr lang="en-US" i="1" dirty="0">
                <a:latin typeface="Times New Roman"/>
                <a:cs typeface="Times New Roman"/>
                <a:sym typeface="Wingdings"/>
              </a:rPr>
              <a:t> </a:t>
            </a:r>
            <a:r>
              <a:rPr lang="en-US" i="1" dirty="0" smtClean="0">
                <a:latin typeface="Symbol" charset="2"/>
                <a:cs typeface="Symbol" charset="2"/>
                <a:sym typeface="Wingdings"/>
              </a:rPr>
              <a:t>D</a:t>
            </a:r>
            <a:r>
              <a:rPr lang="en-US" i="1" dirty="0">
                <a:latin typeface="Times New Roman"/>
                <a:cs typeface="Times New Roman"/>
                <a:sym typeface="Wingdings"/>
              </a:rPr>
              <a:t>g</a:t>
            </a:r>
            <a:r>
              <a:rPr lang="en-US" i="1" dirty="0" smtClean="0">
                <a:latin typeface="Times New Roman"/>
                <a:cs typeface="Times New Roman"/>
                <a:sym typeface="Wingdings"/>
              </a:rPr>
              <a:t>(</a:t>
            </a:r>
            <a:r>
              <a:rPr lang="en-US" i="1" dirty="0">
                <a:latin typeface="Times New Roman"/>
                <a:cs typeface="Times New Roman"/>
                <a:sym typeface="Wingdings"/>
              </a:rPr>
              <a:t>x,Q</a:t>
            </a:r>
            <a:r>
              <a:rPr lang="en-US" i="1" baseline="30000" dirty="0">
                <a:latin typeface="Times New Roman"/>
                <a:cs typeface="Times New Roman"/>
                <a:sym typeface="Wingdings"/>
              </a:rPr>
              <a:t>2</a:t>
            </a:r>
            <a:r>
              <a:rPr lang="en-US" i="1" dirty="0">
                <a:latin typeface="Times New Roman"/>
                <a:cs typeface="Times New Roman"/>
                <a:sym typeface="Wingdings"/>
              </a:rPr>
              <a:t>)</a:t>
            </a:r>
            <a:endParaRPr lang="en-US" i="1" baseline="30000" dirty="0">
              <a:latin typeface="Times New Roman"/>
              <a:cs typeface="Times New Roman"/>
            </a:endParaRPr>
          </a:p>
          <a:p>
            <a:endParaRPr lang="en-US" dirty="0" smtClean="0">
              <a:latin typeface="Times New Roman"/>
              <a:cs typeface="Times New Roman"/>
            </a:endParaRPr>
          </a:p>
        </p:txBody>
      </p:sp>
      <p:sp>
        <p:nvSpPr>
          <p:cNvPr id="16" name="TextBox 15"/>
          <p:cNvSpPr txBox="1"/>
          <p:nvPr/>
        </p:nvSpPr>
        <p:spPr>
          <a:xfrm>
            <a:off x="5554430" y="1805347"/>
            <a:ext cx="3378015" cy="646331"/>
          </a:xfrm>
          <a:prstGeom prst="rect">
            <a:avLst/>
          </a:prstGeom>
          <a:noFill/>
        </p:spPr>
        <p:txBody>
          <a:bodyPr wrap="none" rtlCol="0">
            <a:spAutoFit/>
          </a:bodyPr>
          <a:lstStyle/>
          <a:p>
            <a:pPr algn="ctr"/>
            <a:r>
              <a:rPr lang="en-US" dirty="0" smtClean="0">
                <a:latin typeface="Times New Roman"/>
                <a:cs typeface="Times New Roman"/>
              </a:rPr>
              <a:t>The current knowledge about </a:t>
            </a:r>
            <a:r>
              <a:rPr lang="en-US" i="1" dirty="0" smtClean="0">
                <a:solidFill>
                  <a:srgbClr val="FF0000"/>
                </a:solidFill>
                <a:latin typeface="Times New Roman"/>
                <a:cs typeface="Times New Roman"/>
              </a:rPr>
              <a:t>g</a:t>
            </a:r>
            <a:r>
              <a:rPr lang="en-US" i="1" baseline="-25000" dirty="0" smtClean="0">
                <a:solidFill>
                  <a:srgbClr val="FF0000"/>
                </a:solidFill>
                <a:latin typeface="Times New Roman"/>
                <a:cs typeface="Times New Roman"/>
              </a:rPr>
              <a:t>1</a:t>
            </a:r>
          </a:p>
          <a:p>
            <a:pPr algn="ctr"/>
            <a:r>
              <a:rPr lang="en-US" dirty="0" smtClean="0">
                <a:solidFill>
                  <a:srgbClr val="322F31"/>
                </a:solidFill>
                <a:latin typeface="Times New Roman"/>
                <a:cs typeface="Times New Roman"/>
              </a:rPr>
              <a:t>as function of </a:t>
            </a:r>
            <a:r>
              <a:rPr lang="en-US" i="1" dirty="0" smtClean="0">
                <a:solidFill>
                  <a:srgbClr val="322F31"/>
                </a:solidFill>
                <a:latin typeface="Times New Roman"/>
                <a:cs typeface="Times New Roman"/>
              </a:rPr>
              <a:t>x</a:t>
            </a:r>
            <a:r>
              <a:rPr lang="en-US" dirty="0" smtClean="0">
                <a:solidFill>
                  <a:srgbClr val="322F31"/>
                </a:solidFill>
                <a:latin typeface="Times New Roman"/>
                <a:cs typeface="Times New Roman"/>
              </a:rPr>
              <a:t> at </a:t>
            </a:r>
            <a:r>
              <a:rPr lang="en-US" i="1" dirty="0" smtClean="0">
                <a:solidFill>
                  <a:srgbClr val="322F31"/>
                </a:solidFill>
                <a:latin typeface="Times New Roman"/>
                <a:cs typeface="Times New Roman"/>
              </a:rPr>
              <a:t>Q</a:t>
            </a:r>
            <a:r>
              <a:rPr lang="en-US" i="1" baseline="30000" dirty="0" smtClean="0">
                <a:solidFill>
                  <a:srgbClr val="322F31"/>
                </a:solidFill>
                <a:latin typeface="Times New Roman"/>
                <a:cs typeface="Times New Roman"/>
              </a:rPr>
              <a:t>2</a:t>
            </a:r>
            <a:r>
              <a:rPr lang="en-US" dirty="0" smtClean="0">
                <a:solidFill>
                  <a:srgbClr val="322F31"/>
                </a:solidFill>
                <a:latin typeface="Times New Roman"/>
                <a:cs typeface="Times New Roman"/>
              </a:rPr>
              <a:t>=10 GeV</a:t>
            </a:r>
            <a:r>
              <a:rPr lang="en-US" baseline="30000" dirty="0" smtClean="0">
                <a:solidFill>
                  <a:srgbClr val="322F31"/>
                </a:solidFill>
                <a:latin typeface="Times New Roman"/>
                <a:cs typeface="Times New Roman"/>
              </a:rPr>
              <a:t>2</a:t>
            </a:r>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0120798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forms the Spin of the Proton</a:t>
            </a:r>
          </a:p>
        </p:txBody>
      </p:sp>
      <p:sp>
        <p:nvSpPr>
          <p:cNvPr id="4" name="Slide Number Placeholder 3"/>
          <p:cNvSpPr>
            <a:spLocks noGrp="1"/>
          </p:cNvSpPr>
          <p:nvPr>
            <p:ph type="sldNum" sz="quarter" idx="12"/>
          </p:nvPr>
        </p:nvSpPr>
        <p:spPr/>
        <p:txBody>
          <a:bodyPr/>
          <a:lstStyle/>
          <a:p>
            <a:fld id="{E7C2DFF1-6A7E-5841-980E-96BA788216E4}" type="slidenum">
              <a:rPr lang="en-US" smtClean="0"/>
              <a:pPr/>
              <a:t>13</a:t>
            </a:fld>
            <a:endParaRPr lang="en-US"/>
          </a:p>
        </p:txBody>
      </p:sp>
      <p:pic>
        <p:nvPicPr>
          <p:cNvPr id="6" name="Picture 5" descr="g1-scaling-violation-10x100.eps"/>
          <p:cNvPicPr>
            <a:picLocks noChangeAspect="1"/>
          </p:cNvPicPr>
          <p:nvPr/>
        </p:nvPicPr>
        <p:blipFill rotWithShape="1">
          <a:blip r:embed="rId2">
            <a:extLst>
              <a:ext uri="{28A0092B-C50C-407E-A947-70E740481C1C}">
                <a14:useLocalDpi xmlns:a14="http://schemas.microsoft.com/office/drawing/2010/main" val="0"/>
              </a:ext>
            </a:extLst>
          </a:blip>
          <a:srcRect l="4074" t="6913" r="10494" b="1358"/>
          <a:stretch/>
        </p:blipFill>
        <p:spPr>
          <a:xfrm>
            <a:off x="135467" y="1264718"/>
            <a:ext cx="3320059" cy="4753030"/>
          </a:xfrm>
          <a:prstGeom prst="rect">
            <a:avLst/>
          </a:prstGeom>
        </p:spPr>
      </p:pic>
      <p:pic>
        <p:nvPicPr>
          <p:cNvPr id="7" name="Picture 6" descr="g1-scaling-violation-20x250.eps"/>
          <p:cNvPicPr>
            <a:picLocks noChangeAspect="1"/>
          </p:cNvPicPr>
          <p:nvPr/>
        </p:nvPicPr>
        <p:blipFill rotWithShape="1">
          <a:blip r:embed="rId3">
            <a:extLst>
              <a:ext uri="{28A0092B-C50C-407E-A947-70E740481C1C}">
                <a14:useLocalDpi xmlns:a14="http://schemas.microsoft.com/office/drawing/2010/main" val="0"/>
              </a:ext>
            </a:extLst>
          </a:blip>
          <a:srcRect l="3703" t="5432" r="9548" b="1359"/>
          <a:stretch/>
        </p:blipFill>
        <p:spPr>
          <a:xfrm>
            <a:off x="125493" y="1185333"/>
            <a:ext cx="3371240" cy="4829717"/>
          </a:xfrm>
          <a:prstGeom prst="rect">
            <a:avLst/>
          </a:prstGeom>
        </p:spPr>
      </p:pic>
      <p:sp>
        <p:nvSpPr>
          <p:cNvPr id="8" name="TextBox 7"/>
          <p:cNvSpPr txBox="1"/>
          <p:nvPr/>
        </p:nvSpPr>
        <p:spPr>
          <a:xfrm>
            <a:off x="414875" y="618066"/>
            <a:ext cx="3032482" cy="646331"/>
          </a:xfrm>
          <a:prstGeom prst="rect">
            <a:avLst/>
          </a:prstGeom>
          <a:noFill/>
        </p:spPr>
        <p:txBody>
          <a:bodyPr wrap="none" rtlCol="0">
            <a:spAutoFit/>
          </a:bodyPr>
          <a:lstStyle/>
          <a:p>
            <a:pPr algn="ctr"/>
            <a:r>
              <a:rPr lang="en-US" dirty="0" smtClean="0">
                <a:latin typeface="Times New Roman"/>
                <a:cs typeface="Times New Roman"/>
              </a:rPr>
              <a:t>The polarized SF </a:t>
            </a:r>
            <a:r>
              <a:rPr lang="en-US" i="1" dirty="0" smtClean="0">
                <a:latin typeface="Times New Roman"/>
                <a:cs typeface="Times New Roman"/>
              </a:rPr>
              <a:t>g</a:t>
            </a:r>
            <a:r>
              <a:rPr lang="en-US" i="1" baseline="-25000" dirty="0" smtClean="0">
                <a:latin typeface="Times New Roman"/>
                <a:cs typeface="Times New Roman"/>
              </a:rPr>
              <a:t>1</a:t>
            </a:r>
            <a:r>
              <a:rPr lang="en-US" i="1" dirty="0" smtClean="0">
                <a:latin typeface="Times New Roman"/>
                <a:cs typeface="Times New Roman"/>
              </a:rPr>
              <a:t>(x,Q</a:t>
            </a:r>
            <a:r>
              <a:rPr lang="en-US" i="1" baseline="30000" dirty="0" smtClean="0">
                <a:latin typeface="Times New Roman"/>
                <a:cs typeface="Times New Roman"/>
              </a:rPr>
              <a:t>2</a:t>
            </a:r>
            <a:r>
              <a:rPr lang="en-US" i="1" dirty="0" smtClean="0">
                <a:latin typeface="Times New Roman"/>
                <a:cs typeface="Times New Roman"/>
              </a:rPr>
              <a:t>) </a:t>
            </a:r>
            <a:r>
              <a:rPr lang="en-US" dirty="0" smtClean="0">
                <a:latin typeface="Times New Roman"/>
                <a:cs typeface="Times New Roman"/>
              </a:rPr>
              <a:t>as </a:t>
            </a:r>
          </a:p>
          <a:p>
            <a:pPr algn="ctr"/>
            <a:r>
              <a:rPr lang="en-US" dirty="0" smtClean="0">
                <a:latin typeface="Times New Roman"/>
                <a:cs typeface="Times New Roman"/>
              </a:rPr>
              <a:t>measured</a:t>
            </a:r>
            <a:r>
              <a:rPr lang="en-US" dirty="0">
                <a:latin typeface="Times New Roman"/>
                <a:cs typeface="Times New Roman"/>
              </a:rPr>
              <a:t> </a:t>
            </a:r>
            <a:r>
              <a:rPr lang="en-US" dirty="0" smtClean="0">
                <a:latin typeface="Times New Roman"/>
                <a:cs typeface="Times New Roman"/>
              </a:rPr>
              <a:t>by EIC for </a:t>
            </a:r>
            <a:r>
              <a:rPr lang="en-US" dirty="0" smtClean="0">
                <a:solidFill>
                  <a:srgbClr val="0000FF"/>
                </a:solidFill>
                <a:latin typeface="Times New Roman"/>
                <a:cs typeface="Times New Roman"/>
              </a:rPr>
              <a:t>low </a:t>
            </a:r>
            <a:r>
              <a:rPr lang="en-US" i="1" dirty="0" smtClean="0">
                <a:solidFill>
                  <a:srgbClr val="0000FF"/>
                </a:solidFill>
                <a:latin typeface="Times New Roman"/>
                <a:cs typeface="Times New Roman"/>
              </a:rPr>
              <a:t>√s</a:t>
            </a:r>
            <a:r>
              <a:rPr lang="en-US" dirty="0" smtClean="0">
                <a:solidFill>
                  <a:srgbClr val="0000FF"/>
                </a:solidFill>
                <a:latin typeface="Times New Roman"/>
                <a:cs typeface="Times New Roman"/>
              </a:rPr>
              <a:t> </a:t>
            </a:r>
          </a:p>
        </p:txBody>
      </p:sp>
      <p:sp>
        <p:nvSpPr>
          <p:cNvPr id="9" name="TextBox 8"/>
          <p:cNvSpPr txBox="1"/>
          <p:nvPr/>
        </p:nvSpPr>
        <p:spPr>
          <a:xfrm>
            <a:off x="107950" y="611714"/>
            <a:ext cx="3698448" cy="646331"/>
          </a:xfrm>
          <a:prstGeom prst="rect">
            <a:avLst/>
          </a:prstGeom>
          <a:noFill/>
        </p:spPr>
        <p:txBody>
          <a:bodyPr wrap="none" rtlCol="0">
            <a:spAutoFit/>
          </a:bodyPr>
          <a:lstStyle/>
          <a:p>
            <a:pPr algn="ctr"/>
            <a:r>
              <a:rPr lang="en-US" dirty="0" smtClean="0">
                <a:latin typeface="Times New Roman"/>
                <a:cs typeface="Times New Roman"/>
              </a:rPr>
              <a:t>The polarized SF </a:t>
            </a:r>
            <a:r>
              <a:rPr lang="en-US" i="1" dirty="0" smtClean="0">
                <a:latin typeface="Times New Roman"/>
                <a:cs typeface="Times New Roman"/>
              </a:rPr>
              <a:t>g</a:t>
            </a:r>
            <a:r>
              <a:rPr lang="en-US" i="1" baseline="-25000" dirty="0" smtClean="0">
                <a:latin typeface="Times New Roman"/>
                <a:cs typeface="Times New Roman"/>
              </a:rPr>
              <a:t>1</a:t>
            </a:r>
            <a:r>
              <a:rPr lang="en-US" i="1" dirty="0" smtClean="0">
                <a:latin typeface="Times New Roman"/>
                <a:cs typeface="Times New Roman"/>
              </a:rPr>
              <a:t>(x,Q</a:t>
            </a:r>
            <a:r>
              <a:rPr lang="en-US" i="1" baseline="30000" dirty="0" smtClean="0">
                <a:latin typeface="Times New Roman"/>
                <a:cs typeface="Times New Roman"/>
              </a:rPr>
              <a:t>2</a:t>
            </a:r>
            <a:r>
              <a:rPr lang="en-US" i="1" dirty="0" smtClean="0">
                <a:latin typeface="Times New Roman"/>
                <a:cs typeface="Times New Roman"/>
              </a:rPr>
              <a:t>) as </a:t>
            </a:r>
          </a:p>
          <a:p>
            <a:pPr algn="ctr"/>
            <a:r>
              <a:rPr lang="en-US" dirty="0" smtClean="0">
                <a:latin typeface="Times New Roman"/>
                <a:cs typeface="Times New Roman"/>
              </a:rPr>
              <a:t>measured</a:t>
            </a:r>
            <a:r>
              <a:rPr lang="en-US" dirty="0">
                <a:latin typeface="Times New Roman"/>
                <a:cs typeface="Times New Roman"/>
              </a:rPr>
              <a:t> </a:t>
            </a:r>
            <a:r>
              <a:rPr lang="en-US" dirty="0" smtClean="0">
                <a:latin typeface="Times New Roman"/>
                <a:cs typeface="Times New Roman"/>
              </a:rPr>
              <a:t>by EIC for low to </a:t>
            </a:r>
            <a:r>
              <a:rPr lang="en-US" dirty="0" smtClean="0">
                <a:solidFill>
                  <a:srgbClr val="0000FF"/>
                </a:solidFill>
                <a:latin typeface="Times New Roman"/>
                <a:cs typeface="Times New Roman"/>
              </a:rPr>
              <a:t>high </a:t>
            </a:r>
            <a:r>
              <a:rPr lang="en-US" i="1" dirty="0" smtClean="0">
                <a:solidFill>
                  <a:srgbClr val="0000FF"/>
                </a:solidFill>
                <a:latin typeface="Times New Roman"/>
                <a:cs typeface="Times New Roman"/>
              </a:rPr>
              <a:t>√s</a:t>
            </a:r>
            <a:r>
              <a:rPr lang="en-US" dirty="0" smtClean="0">
                <a:latin typeface="Times New Roman"/>
                <a:cs typeface="Times New Roman"/>
              </a:rPr>
              <a:t> </a:t>
            </a:r>
          </a:p>
        </p:txBody>
      </p:sp>
      <p:sp>
        <p:nvSpPr>
          <p:cNvPr id="11" name="Curved Right Arrow 10"/>
          <p:cNvSpPr/>
          <p:nvPr/>
        </p:nvSpPr>
        <p:spPr bwMode="auto">
          <a:xfrm>
            <a:off x="3998383" y="479425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4248449" y="4999289"/>
            <a:ext cx="4544834" cy="1200329"/>
          </a:xfrm>
          <a:prstGeom prst="rect">
            <a:avLst/>
          </a:prstGeom>
          <a:noFill/>
        </p:spPr>
        <p:txBody>
          <a:bodyPr wrap="none" rtlCol="0">
            <a:spAutoFit/>
          </a:bodyPr>
          <a:lstStyle/>
          <a:p>
            <a:pPr algn="ctr"/>
            <a:r>
              <a:rPr lang="en-US" dirty="0">
                <a:latin typeface="Times New Roman"/>
                <a:cs typeface="Times New Roman"/>
              </a:rPr>
              <a:t>Only with the center-of-mass energies</a:t>
            </a:r>
          </a:p>
          <a:p>
            <a:pPr algn="ctr"/>
            <a:r>
              <a:rPr lang="en-US" dirty="0">
                <a:latin typeface="Times New Roman"/>
                <a:cs typeface="Times New Roman"/>
              </a:rPr>
              <a:t>available at </a:t>
            </a:r>
            <a:r>
              <a:rPr lang="en-US" dirty="0" smtClean="0">
                <a:latin typeface="Times New Roman"/>
                <a:cs typeface="Times New Roman"/>
              </a:rPr>
              <a:t>the final stage of an EIC </a:t>
            </a:r>
          </a:p>
          <a:p>
            <a:pPr algn="ctr"/>
            <a:r>
              <a:rPr lang="en-US" dirty="0" smtClean="0">
                <a:latin typeface="Times New Roman"/>
                <a:cs typeface="Times New Roman"/>
              </a:rPr>
              <a:t>the </a:t>
            </a:r>
            <a:r>
              <a:rPr lang="en-US" dirty="0">
                <a:latin typeface="Times New Roman"/>
                <a:cs typeface="Times New Roman"/>
              </a:rPr>
              <a:t>different contributions </a:t>
            </a:r>
          </a:p>
          <a:p>
            <a:pPr algn="ctr"/>
            <a:r>
              <a:rPr lang="en-US" dirty="0">
                <a:latin typeface="Times New Roman"/>
                <a:cs typeface="Times New Roman"/>
              </a:rPr>
              <a:t>to the spin of the proton can be disentangled</a:t>
            </a:r>
          </a:p>
        </p:txBody>
      </p:sp>
      <p:cxnSp>
        <p:nvCxnSpPr>
          <p:cNvPr id="13" name="Straight Connector 12"/>
          <p:cNvCxnSpPr/>
          <p:nvPr/>
        </p:nvCxnSpPr>
        <p:spPr bwMode="auto">
          <a:xfrm flipV="1">
            <a:off x="406400" y="3956050"/>
            <a:ext cx="3028950" cy="6350"/>
          </a:xfrm>
          <a:prstGeom prst="line">
            <a:avLst/>
          </a:prstGeom>
          <a:solidFill>
            <a:schemeClr val="accent1"/>
          </a:solidFill>
          <a:ln w="12700" cap="flat" cmpd="sng" algn="ctr">
            <a:solidFill>
              <a:srgbClr val="0000FF"/>
            </a:solidFill>
            <a:prstDash val="lgDash"/>
            <a:round/>
            <a:headEnd type="none" w="med" len="med"/>
            <a:tailEnd type="none" w="med" len="med"/>
          </a:ln>
          <a:effectLst/>
        </p:spPr>
      </p:cxnSp>
      <p:sp>
        <p:nvSpPr>
          <p:cNvPr id="15" name="Down Arrow 14"/>
          <p:cNvSpPr/>
          <p:nvPr/>
        </p:nvSpPr>
        <p:spPr bwMode="auto">
          <a:xfrm>
            <a:off x="3194050" y="3962400"/>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Down Arrow 15"/>
          <p:cNvSpPr/>
          <p:nvPr/>
        </p:nvSpPr>
        <p:spPr bwMode="auto">
          <a:xfrm rot="10800000">
            <a:off x="3200400" y="3722688"/>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descr="newpotato_std.1.eps"/>
          <p:cNvPicPr>
            <a:picLocks noChangeAspect="1"/>
          </p:cNvPicPr>
          <p:nvPr/>
        </p:nvPicPr>
        <p:blipFill rotWithShape="1">
          <a:blip r:embed="rId4">
            <a:extLst>
              <a:ext uri="{28A0092B-C50C-407E-A947-70E740481C1C}">
                <a14:useLocalDpi xmlns:a14="http://schemas.microsoft.com/office/drawing/2010/main" val="0"/>
              </a:ext>
            </a:extLst>
          </a:blip>
          <a:srcRect t="8056" r="50463" b="47870"/>
          <a:stretch/>
        </p:blipFill>
        <p:spPr>
          <a:xfrm>
            <a:off x="4489450" y="1428750"/>
            <a:ext cx="3567110" cy="3173725"/>
          </a:xfrm>
          <a:prstGeom prst="rect">
            <a:avLst/>
          </a:prstGeom>
        </p:spPr>
      </p:pic>
      <p:pic>
        <p:nvPicPr>
          <p:cNvPr id="18" name="Picture 17" descr="newpotato_std.2.eps"/>
          <p:cNvPicPr>
            <a:picLocks noChangeAspect="1"/>
          </p:cNvPicPr>
          <p:nvPr/>
        </p:nvPicPr>
        <p:blipFill rotWithShape="1">
          <a:blip r:embed="rId5">
            <a:extLst>
              <a:ext uri="{28A0092B-C50C-407E-A947-70E740481C1C}">
                <a14:useLocalDpi xmlns:a14="http://schemas.microsoft.com/office/drawing/2010/main" val="0"/>
              </a:ext>
            </a:extLst>
          </a:blip>
          <a:srcRect t="9075" r="50833" b="47870"/>
          <a:stretch/>
        </p:blipFill>
        <p:spPr>
          <a:xfrm>
            <a:off x="4489450" y="1497053"/>
            <a:ext cx="3540467" cy="3100347"/>
          </a:xfrm>
          <a:prstGeom prst="rect">
            <a:avLst/>
          </a:prstGeom>
        </p:spPr>
      </p:pic>
      <p:pic>
        <p:nvPicPr>
          <p:cNvPr id="19" name="Picture 18" descr="newpotato_std.3.eps"/>
          <p:cNvPicPr>
            <a:picLocks noChangeAspect="1"/>
          </p:cNvPicPr>
          <p:nvPr/>
        </p:nvPicPr>
        <p:blipFill rotWithShape="1">
          <a:blip r:embed="rId6">
            <a:extLst>
              <a:ext uri="{28A0092B-C50C-407E-A947-70E740481C1C}">
                <a14:useLocalDpi xmlns:a14="http://schemas.microsoft.com/office/drawing/2010/main" val="0"/>
              </a:ext>
            </a:extLst>
          </a:blip>
          <a:srcRect l="-741" t="8495" r="50556" b="47315"/>
          <a:stretch/>
        </p:blipFill>
        <p:spPr>
          <a:xfrm>
            <a:off x="4438650" y="1454150"/>
            <a:ext cx="3613772" cy="3182078"/>
          </a:xfrm>
          <a:prstGeom prst="rect">
            <a:avLst/>
          </a:prstGeom>
        </p:spPr>
      </p:pic>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INT-2017 The Flavor Structure of Nucleon Sea </a:t>
            </a:r>
            <a:endParaRPr lang="en-US"/>
          </a:p>
        </p:txBody>
      </p:sp>
      <p:sp>
        <p:nvSpPr>
          <p:cNvPr id="20" name="TextBox 19"/>
          <p:cNvSpPr txBox="1"/>
          <p:nvPr/>
        </p:nvSpPr>
        <p:spPr>
          <a:xfrm>
            <a:off x="386522" y="6051826"/>
            <a:ext cx="1324301" cy="400110"/>
          </a:xfrm>
          <a:prstGeom prst="rect">
            <a:avLst/>
          </a:prstGeom>
          <a:noFill/>
        </p:spPr>
        <p:txBody>
          <a:bodyPr wrap="none" rtlCol="0">
            <a:spAutoFit/>
          </a:bodyPr>
          <a:lstStyle/>
          <a:p>
            <a:r>
              <a:rPr lang="en-US" sz="1000" dirty="0"/>
              <a:t>arXiv:</a:t>
            </a:r>
            <a:r>
              <a:rPr lang="en-US" sz="1000" dirty="0" smtClean="0"/>
              <a:t>1509.06489</a:t>
            </a:r>
          </a:p>
          <a:p>
            <a:r>
              <a:rPr lang="en-US" sz="1000" dirty="0" smtClean="0"/>
              <a:t>PRD </a:t>
            </a:r>
            <a:r>
              <a:rPr lang="en-US" sz="1000" dirty="0"/>
              <a:t>92, </a:t>
            </a:r>
            <a:r>
              <a:rPr lang="en-US" sz="1000" dirty="0" smtClean="0"/>
              <a:t>094030</a:t>
            </a:r>
            <a:endParaRPr lang="en-US" sz="1000" dirty="0"/>
          </a:p>
        </p:txBody>
      </p:sp>
    </p:spTree>
    <p:extLst>
      <p:ext uri="{BB962C8B-B14F-4D97-AF65-F5344CB8AC3E}">
        <p14:creationId xmlns:p14="http://schemas.microsoft.com/office/powerpoint/2010/main" val="40161731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0"/>
                            </p:stCondLst>
                            <p:childTnLst>
                              <p:par>
                                <p:cTn id="39" presetID="3"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14"/>
          <p:cNvPicPr>
            <a:picLocks noChangeAspect="1"/>
          </p:cNvPicPr>
          <p:nvPr/>
        </p:nvPicPr>
        <p:blipFill>
          <a:blip r:embed="rId2"/>
          <a:stretch>
            <a:fillRect/>
          </a:stretch>
        </p:blipFill>
        <p:spPr>
          <a:xfrm>
            <a:off x="40628" y="1472491"/>
            <a:ext cx="5538026" cy="5189009"/>
          </a:xfrm>
          <a:prstGeom prst="rect">
            <a:avLst/>
          </a:prstGeom>
        </p:spPr>
      </p:pic>
      <p:sp>
        <p:nvSpPr>
          <p:cNvPr id="7" name="Title 1"/>
          <p:cNvSpPr txBox="1">
            <a:spLocks/>
          </p:cNvSpPr>
          <p:nvPr/>
        </p:nvSpPr>
        <p:spPr>
          <a:xfrm>
            <a:off x="762000" y="0"/>
            <a:ext cx="8382000" cy="609600"/>
          </a:xfrm>
          <a:prstGeom prst="rect">
            <a:avLst/>
          </a:prstGeom>
        </p:spPr>
        <p:txBody>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cap="none" dirty="0"/>
              <a:t>SIDIS</a:t>
            </a:r>
            <a:r>
              <a:rPr lang="en-US" dirty="0"/>
              <a:t> at EIC</a:t>
            </a:r>
            <a:endParaRPr lang="en-US" cap="none" dirty="0">
              <a:effectLst>
                <a:outerShdw blurRad="50800" dist="38100" dir="2700000" algn="br">
                  <a:srgbClr val="000000">
                    <a:alpha val="43000"/>
                  </a:srgbClr>
                </a:outerShdw>
                <a:reflection stA="50000" endPos="50000" dist="12700" dir="5400000" sy="-100000" algn="bl" rotWithShape="0"/>
              </a:effectLst>
            </a:endParaRPr>
          </a:p>
        </p:txBody>
      </p:sp>
      <p:sp>
        <p:nvSpPr>
          <p:cNvPr id="8" name="Textfeld 7"/>
          <p:cNvSpPr txBox="1"/>
          <p:nvPr/>
        </p:nvSpPr>
        <p:spPr>
          <a:xfrm>
            <a:off x="5592785" y="2693790"/>
            <a:ext cx="3198311" cy="369332"/>
          </a:xfrm>
          <a:prstGeom prst="rect">
            <a:avLst/>
          </a:prstGeom>
          <a:noFill/>
        </p:spPr>
        <p:txBody>
          <a:bodyPr wrap="none" rtlCol="0">
            <a:spAutoFit/>
          </a:bodyPr>
          <a:lstStyle/>
          <a:p>
            <a:pPr>
              <a:buFont typeface="Arial"/>
              <a:buChar char="•"/>
            </a:pPr>
            <a:r>
              <a:rPr lang="en-US" dirty="0" smtClean="0"/>
              <a:t> </a:t>
            </a:r>
            <a:r>
              <a:rPr lang="en-US" sz="1600" dirty="0" smtClean="0"/>
              <a:t>includes only “stage-1 data”</a:t>
            </a:r>
          </a:p>
        </p:txBody>
      </p:sp>
      <p:sp>
        <p:nvSpPr>
          <p:cNvPr id="9" name="Textfeld 8"/>
          <p:cNvSpPr txBox="1"/>
          <p:nvPr/>
        </p:nvSpPr>
        <p:spPr>
          <a:xfrm>
            <a:off x="5592785" y="3228463"/>
            <a:ext cx="3339376" cy="615553"/>
          </a:xfrm>
          <a:prstGeom prst="rect">
            <a:avLst/>
          </a:prstGeom>
          <a:noFill/>
        </p:spPr>
        <p:txBody>
          <a:bodyPr wrap="none" rtlCol="0">
            <a:spAutoFit/>
          </a:bodyPr>
          <a:lstStyle/>
          <a:p>
            <a:pPr>
              <a:buFont typeface="Arial"/>
              <a:buChar char="•"/>
            </a:pPr>
            <a:r>
              <a:rPr lang="en-US" dirty="0" smtClean="0"/>
              <a:t> </a:t>
            </a:r>
            <a:r>
              <a:rPr lang="en-US" sz="1600" dirty="0" smtClean="0"/>
              <a:t>can be pushed to </a:t>
            </a:r>
            <a:r>
              <a:rPr lang="en-US" sz="1600" dirty="0" err="1" smtClean="0"/>
              <a:t>x</a:t>
            </a:r>
            <a:r>
              <a:rPr lang="en-US" sz="1600" dirty="0" smtClean="0"/>
              <a:t>=10</a:t>
            </a:r>
            <a:r>
              <a:rPr lang="en-US" sz="1600" baseline="30000" dirty="0" smtClean="0"/>
              <a:t>-4  </a:t>
            </a:r>
            <a:r>
              <a:rPr lang="en-US" sz="1600" dirty="0" smtClean="0"/>
              <a:t>with</a:t>
            </a:r>
          </a:p>
          <a:p>
            <a:r>
              <a:rPr lang="en-US" sz="1600" dirty="0" smtClean="0"/>
              <a:t>   20 x 250 </a:t>
            </a:r>
            <a:r>
              <a:rPr lang="en-US" sz="1600" dirty="0" err="1" smtClean="0"/>
              <a:t>GeV</a:t>
            </a:r>
            <a:r>
              <a:rPr lang="en-US" sz="1600" dirty="0" smtClean="0"/>
              <a:t> data </a:t>
            </a:r>
            <a:endParaRPr lang="en-US" dirty="0" smtClean="0"/>
          </a:p>
        </p:txBody>
      </p:sp>
      <p:sp>
        <p:nvSpPr>
          <p:cNvPr id="11" name="Textfeld 10"/>
          <p:cNvSpPr txBox="1"/>
          <p:nvPr/>
        </p:nvSpPr>
        <p:spPr>
          <a:xfrm>
            <a:off x="5610883" y="4333824"/>
            <a:ext cx="1135835" cy="369332"/>
          </a:xfrm>
          <a:prstGeom prst="rect">
            <a:avLst/>
          </a:prstGeom>
          <a:noFill/>
        </p:spPr>
        <p:txBody>
          <a:bodyPr wrap="none" rtlCol="0">
            <a:spAutoFit/>
          </a:bodyPr>
          <a:lstStyle/>
          <a:p>
            <a:r>
              <a:rPr lang="en-US" b="1" dirty="0" smtClean="0">
                <a:solidFill>
                  <a:srgbClr val="0000FF"/>
                </a:solidFill>
              </a:rPr>
              <a:t>“issues”:</a:t>
            </a:r>
            <a:endParaRPr lang="en-US" b="1" dirty="0">
              <a:solidFill>
                <a:srgbClr val="0000FF"/>
              </a:solidFill>
            </a:endParaRPr>
          </a:p>
        </p:txBody>
      </p:sp>
      <p:sp>
        <p:nvSpPr>
          <p:cNvPr id="12" name="Textfeld 11"/>
          <p:cNvSpPr txBox="1"/>
          <p:nvPr/>
        </p:nvSpPr>
        <p:spPr>
          <a:xfrm>
            <a:off x="5592785" y="4703156"/>
            <a:ext cx="3544134" cy="1261884"/>
          </a:xfrm>
          <a:prstGeom prst="rect">
            <a:avLst/>
          </a:prstGeom>
          <a:noFill/>
        </p:spPr>
        <p:txBody>
          <a:bodyPr wrap="none" rtlCol="0">
            <a:spAutoFit/>
          </a:bodyPr>
          <a:lstStyle/>
          <a:p>
            <a:pPr>
              <a:buFont typeface="Arial"/>
              <a:buChar char="•"/>
            </a:pPr>
            <a:r>
              <a:rPr lang="en-US" dirty="0" smtClean="0"/>
              <a:t> </a:t>
            </a:r>
            <a:r>
              <a:rPr lang="en-US" sz="1600" dirty="0" smtClean="0"/>
              <a:t>(SI)DIS @ EIC limited by</a:t>
            </a:r>
          </a:p>
          <a:p>
            <a:r>
              <a:rPr lang="en-US" sz="1600" dirty="0" smtClean="0"/>
              <a:t>   </a:t>
            </a:r>
            <a:r>
              <a:rPr lang="en-US" sz="1600" b="1" dirty="0" smtClean="0"/>
              <a:t>systematic uncertainties</a:t>
            </a:r>
          </a:p>
          <a:p>
            <a:r>
              <a:rPr lang="en-US" sz="1400" dirty="0" smtClean="0"/>
              <a:t>   need to control rel. </a:t>
            </a:r>
            <a:r>
              <a:rPr lang="en-US" sz="1400" dirty="0" err="1" smtClean="0"/>
              <a:t>lumi</a:t>
            </a:r>
            <a:r>
              <a:rPr lang="en-US" sz="1400" dirty="0" smtClean="0"/>
              <a:t>, </a:t>
            </a:r>
          </a:p>
          <a:p>
            <a:r>
              <a:rPr lang="en-US" sz="1400" dirty="0"/>
              <a:t> </a:t>
            </a:r>
            <a:r>
              <a:rPr lang="en-US" sz="1400" dirty="0" smtClean="0"/>
              <a:t>  </a:t>
            </a:r>
            <a:r>
              <a:rPr lang="en-US" sz="1400" dirty="0" err="1" smtClean="0"/>
              <a:t>polarimetry</a:t>
            </a:r>
            <a:r>
              <a:rPr lang="en-US" sz="1400" dirty="0" smtClean="0"/>
              <a:t>, detector performance, </a:t>
            </a:r>
          </a:p>
          <a:p>
            <a:r>
              <a:rPr lang="en-US" sz="1400" dirty="0"/>
              <a:t> </a:t>
            </a:r>
            <a:r>
              <a:rPr lang="en-US" sz="1400" dirty="0" smtClean="0"/>
              <a:t>  … very well</a:t>
            </a:r>
          </a:p>
        </p:txBody>
      </p:sp>
      <p:sp>
        <p:nvSpPr>
          <p:cNvPr id="6" name="Slide Number Placeholder 5"/>
          <p:cNvSpPr>
            <a:spLocks noGrp="1"/>
          </p:cNvSpPr>
          <p:nvPr>
            <p:ph type="sldNum" sz="quarter" idx="12"/>
          </p:nvPr>
        </p:nvSpPr>
        <p:spPr/>
        <p:txBody>
          <a:bodyPr/>
          <a:lstStyle/>
          <a:p>
            <a:fld id="{D7F278B1-1B8B-1E49-8C17-9FA8E63349F3}" type="slidenum">
              <a:rPr lang="en-US" smtClean="0"/>
              <a:pPr/>
              <a:t>14</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6" name="Rectangle 24"/>
          <p:cNvSpPr>
            <a:spLocks/>
          </p:cNvSpPr>
          <p:nvPr/>
        </p:nvSpPr>
        <p:spPr bwMode="auto">
          <a:xfrm>
            <a:off x="5597144" y="1473200"/>
            <a:ext cx="3321422" cy="1077218"/>
          </a:xfrm>
          <a:prstGeom prst="rect">
            <a:avLst/>
          </a:prstGeom>
          <a:solidFill>
            <a:srgbClr val="FFF7CB"/>
          </a:solidFill>
          <a:ln w="25400" cap="flat">
            <a:solidFill>
              <a:srgbClr val="FFFF00"/>
            </a:solidFill>
            <a:prstDash val="solid"/>
            <a:round/>
            <a:headEnd type="none" w="med" len="med"/>
            <a:tailEnd type="none" w="med" len="med"/>
          </a:ln>
        </p:spPr>
        <p:txBody>
          <a:bodyPr wrap="none" lIns="38100" tIns="38100" rIns="38100" bIns="38100">
            <a:spAutoFit/>
          </a:bodyPr>
          <a:lstStyle/>
          <a:p>
            <a:pPr algn="ctr">
              <a:spcBef>
                <a:spcPts val="200"/>
              </a:spcBef>
            </a:pPr>
            <a:r>
              <a:rPr lang="en-US" sz="1600" dirty="0">
                <a:solidFill>
                  <a:schemeClr val="tx1"/>
                </a:solidFill>
                <a:latin typeface="Comic Sans MS"/>
                <a:ea typeface="ＭＳ Ｐゴシック" charset="0"/>
                <a:cs typeface="Comic Sans MS"/>
                <a:sym typeface="Corbel Bold" charset="0"/>
              </a:rPr>
              <a:t>yet, small x behavior completely </a:t>
            </a:r>
            <a:endParaRPr lang="en-US" sz="1600" dirty="0" smtClean="0">
              <a:solidFill>
                <a:schemeClr val="tx1"/>
              </a:solidFill>
              <a:latin typeface="Comic Sans MS"/>
              <a:ea typeface="ＭＳ Ｐゴシック" charset="0"/>
              <a:cs typeface="Comic Sans MS"/>
              <a:sym typeface="Corbel Bold" charset="0"/>
            </a:endParaRPr>
          </a:p>
          <a:p>
            <a:pPr algn="ctr">
              <a:spcBef>
                <a:spcPts val="200"/>
              </a:spcBef>
            </a:pPr>
            <a:r>
              <a:rPr lang="en-US" sz="1600" dirty="0" smtClean="0">
                <a:solidFill>
                  <a:schemeClr val="tx1"/>
                </a:solidFill>
                <a:latin typeface="Comic Sans MS"/>
                <a:ea typeface="ＭＳ Ｐゴシック" charset="0"/>
                <a:cs typeface="Comic Sans MS"/>
                <a:sym typeface="Corbel Bold" charset="0"/>
              </a:rPr>
              <a:t>unconstrained  </a:t>
            </a:r>
            <a:endParaRPr lang="en-US" sz="1800" dirty="0">
              <a:solidFill>
                <a:schemeClr val="tx1"/>
              </a:solidFill>
              <a:latin typeface="Comic Sans MS"/>
              <a:ea typeface="ＭＳ Ｐゴシック" charset="0"/>
              <a:cs typeface="Comic Sans MS"/>
              <a:sym typeface="Corbel" charset="0"/>
            </a:endParaRPr>
          </a:p>
          <a:p>
            <a:pPr algn="ctr">
              <a:spcBef>
                <a:spcPts val="200"/>
              </a:spcBef>
            </a:pPr>
            <a:r>
              <a:rPr lang="en-US" sz="1400" dirty="0" smtClean="0">
                <a:solidFill>
                  <a:srgbClr val="343434"/>
                </a:solidFill>
                <a:latin typeface="Comic Sans MS"/>
                <a:ea typeface="ＭＳ Ｐゴシック" charset="0"/>
                <a:cs typeface="Comic Sans MS"/>
                <a:sym typeface="Wingdings"/>
              </a:rPr>
              <a:t> </a:t>
            </a:r>
            <a:r>
              <a:rPr lang="en-US" sz="1400" dirty="0" smtClean="0">
                <a:solidFill>
                  <a:srgbClr val="343434"/>
                </a:solidFill>
                <a:latin typeface="Comic Sans MS"/>
                <a:ea typeface="ＭＳ Ｐゴシック" charset="0"/>
                <a:cs typeface="Comic Sans MS"/>
                <a:sym typeface="Corbel Bold" charset="0"/>
              </a:rPr>
              <a:t>determines </a:t>
            </a:r>
            <a:r>
              <a:rPr lang="en-US" sz="1400" dirty="0">
                <a:solidFill>
                  <a:srgbClr val="343434"/>
                </a:solidFill>
                <a:latin typeface="Comic Sans MS"/>
                <a:ea typeface="ＭＳ Ｐゴシック" charset="0"/>
                <a:cs typeface="Comic Sans MS"/>
                <a:sym typeface="Corbel Bold" charset="0"/>
              </a:rPr>
              <a:t>x-</a:t>
            </a:r>
            <a:r>
              <a:rPr lang="en-US" sz="1400" dirty="0" smtClean="0">
                <a:solidFill>
                  <a:srgbClr val="343434"/>
                </a:solidFill>
                <a:latin typeface="Comic Sans MS"/>
                <a:ea typeface="ＭＳ Ｐゴシック" charset="0"/>
                <a:cs typeface="Comic Sans MS"/>
                <a:sym typeface="Corbel Bold" charset="0"/>
              </a:rPr>
              <a:t>integral,</a:t>
            </a:r>
          </a:p>
          <a:p>
            <a:pPr algn="ctr">
              <a:spcBef>
                <a:spcPts val="200"/>
              </a:spcBef>
            </a:pPr>
            <a:r>
              <a:rPr lang="en-US" sz="1400" dirty="0" smtClean="0">
                <a:solidFill>
                  <a:srgbClr val="343434"/>
                </a:solidFill>
                <a:latin typeface="Comic Sans MS"/>
                <a:ea typeface="ＭＳ Ｐゴシック" charset="0"/>
                <a:cs typeface="Comic Sans MS"/>
                <a:sym typeface="Corbel Bold" charset="0"/>
              </a:rPr>
              <a:t>which </a:t>
            </a:r>
            <a:r>
              <a:rPr lang="en-US" sz="1400" dirty="0">
                <a:solidFill>
                  <a:srgbClr val="343434"/>
                </a:solidFill>
                <a:latin typeface="Comic Sans MS"/>
                <a:ea typeface="ＭＳ Ｐゴシック" charset="0"/>
                <a:cs typeface="Comic Sans MS"/>
                <a:sym typeface="Corbel Bold" charset="0"/>
              </a:rPr>
              <a:t>enters proton spin </a:t>
            </a:r>
            <a:r>
              <a:rPr lang="en-US" sz="1400" dirty="0" smtClean="0">
                <a:solidFill>
                  <a:srgbClr val="343434"/>
                </a:solidFill>
                <a:latin typeface="Comic Sans MS"/>
                <a:ea typeface="ＭＳ Ｐゴシック" charset="0"/>
                <a:cs typeface="Comic Sans MS"/>
                <a:sym typeface="Corbel Bold" charset="0"/>
              </a:rPr>
              <a:t>sum</a:t>
            </a:r>
            <a:endParaRPr lang="en-US" sz="1400" dirty="0">
              <a:solidFill>
                <a:srgbClr val="343434"/>
              </a:solidFill>
              <a:latin typeface="Comic Sans MS"/>
              <a:ea typeface="ＭＳ Ｐゴシック" charset="0"/>
              <a:cs typeface="Comic Sans MS"/>
              <a:sym typeface="Corbel Bold" charset="0"/>
            </a:endParaRPr>
          </a:p>
        </p:txBody>
      </p:sp>
      <p:grpSp>
        <p:nvGrpSpPr>
          <p:cNvPr id="18" name="Gruppierung 20"/>
          <p:cNvGrpSpPr/>
          <p:nvPr/>
        </p:nvGrpSpPr>
        <p:grpSpPr>
          <a:xfrm>
            <a:off x="3323162" y="4193156"/>
            <a:ext cx="1834589" cy="1634311"/>
            <a:chOff x="3323162" y="4193156"/>
            <a:chExt cx="1834589" cy="1634311"/>
          </a:xfrm>
        </p:grpSpPr>
        <p:sp>
          <p:nvSpPr>
            <p:cNvPr id="19" name="Textfeld 9"/>
            <p:cNvSpPr txBox="1"/>
            <p:nvPr/>
          </p:nvSpPr>
          <p:spPr>
            <a:xfrm>
              <a:off x="3336394" y="4193156"/>
              <a:ext cx="1821357" cy="523220"/>
            </a:xfrm>
            <a:prstGeom prst="rect">
              <a:avLst/>
            </a:prstGeom>
            <a:noFill/>
          </p:spPr>
          <p:txBody>
            <a:bodyPr wrap="none" rtlCol="0">
              <a:spAutoFit/>
            </a:bodyPr>
            <a:lstStyle/>
            <a:p>
              <a:r>
                <a:rPr lang="en-US" sz="1400" b="1" dirty="0" smtClean="0">
                  <a:solidFill>
                    <a:srgbClr val="0000FF"/>
                  </a:solidFill>
                </a:rPr>
                <a:t>dramatic reduction </a:t>
              </a:r>
            </a:p>
            <a:p>
              <a:r>
                <a:rPr lang="en-US" sz="1400" b="1" dirty="0" smtClean="0">
                  <a:solidFill>
                    <a:srgbClr val="0000FF"/>
                  </a:solidFill>
                </a:rPr>
                <a:t>of uncertainties:</a:t>
              </a:r>
              <a:endParaRPr lang="en-US" sz="1400" b="1" dirty="0">
                <a:solidFill>
                  <a:srgbClr val="0000FF"/>
                </a:solidFill>
              </a:endParaRPr>
            </a:p>
          </p:txBody>
        </p:sp>
        <p:cxnSp>
          <p:nvCxnSpPr>
            <p:cNvPr id="22" name="Gerade Verbindung mit Pfeil 13"/>
            <p:cNvCxnSpPr/>
            <p:nvPr/>
          </p:nvCxnSpPr>
          <p:spPr>
            <a:xfrm>
              <a:off x="3323162" y="4413250"/>
              <a:ext cx="13228" cy="81911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15"/>
            <p:cNvCxnSpPr/>
            <p:nvPr/>
          </p:nvCxnSpPr>
          <p:spPr>
            <a:xfrm rot="16200000" flipV="1">
              <a:off x="3091590" y="5582666"/>
              <a:ext cx="489600"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3" name="Footer Placeholder 2"/>
          <p:cNvSpPr>
            <a:spLocks noGrp="1"/>
          </p:cNvSpPr>
          <p:nvPr>
            <p:ph type="ftr" sz="quarter" idx="11"/>
          </p:nvPr>
        </p:nvSpPr>
        <p:spPr/>
        <p:txBody>
          <a:bodyPr/>
          <a:lstStyle/>
          <a:p>
            <a:r>
              <a:rPr lang="cs-CZ" smtClean="0"/>
              <a:t>INT-2017 The Flavor Structure of Nucleon Sea </a:t>
            </a:r>
            <a:endParaRPr lang="en-US"/>
          </a:p>
        </p:txBody>
      </p:sp>
      <p:sp>
        <p:nvSpPr>
          <p:cNvPr id="20" name="TextBox 19"/>
          <p:cNvSpPr txBox="1"/>
          <p:nvPr/>
        </p:nvSpPr>
        <p:spPr>
          <a:xfrm>
            <a:off x="465667" y="613833"/>
            <a:ext cx="4993675" cy="646331"/>
          </a:xfrm>
          <a:prstGeom prst="rect">
            <a:avLst/>
          </a:prstGeom>
          <a:noFill/>
        </p:spPr>
        <p:txBody>
          <a:bodyPr wrap="none" rtlCol="0">
            <a:spAutoFit/>
          </a:bodyPr>
          <a:lstStyle/>
          <a:p>
            <a:r>
              <a:rPr lang="en-US" dirty="0" smtClean="0"/>
              <a:t>Can cover the same kinematics as for g</a:t>
            </a:r>
            <a:r>
              <a:rPr lang="en-US" baseline="-25000" dirty="0" smtClean="0"/>
              <a:t>1</a:t>
            </a:r>
            <a:r>
              <a:rPr lang="en-US" baseline="30000" dirty="0" smtClean="0">
                <a:latin typeface="Symbol" charset="2"/>
                <a:cs typeface="Symbol" charset="2"/>
              </a:rPr>
              <a:t>p</a:t>
            </a:r>
            <a:r>
              <a:rPr lang="en-US" baseline="30000" dirty="0" smtClean="0"/>
              <a:t>,K</a:t>
            </a:r>
            <a:endParaRPr lang="en-US" dirty="0"/>
          </a:p>
          <a:p>
            <a:r>
              <a:rPr lang="en-US" dirty="0" smtClean="0">
                <a:sym typeface="Wingdings"/>
              </a:rPr>
              <a:t> will constrain </a:t>
            </a:r>
            <a:r>
              <a:rPr lang="en-US" dirty="0" err="1" smtClean="0">
                <a:latin typeface="Symbol" charset="2"/>
                <a:cs typeface="Symbol" charset="2"/>
                <a:sym typeface="Wingdings"/>
              </a:rPr>
              <a:t>D</a:t>
            </a:r>
            <a:r>
              <a:rPr lang="en-US" dirty="0" err="1" smtClean="0">
                <a:sym typeface="Wingdings"/>
              </a:rPr>
              <a:t>q</a:t>
            </a:r>
            <a:endParaRPr lang="en-US" dirty="0" smtClean="0"/>
          </a:p>
        </p:txBody>
      </p:sp>
    </p:spTree>
    <p:extLst>
      <p:ext uri="{BB962C8B-B14F-4D97-AF65-F5344CB8AC3E}">
        <p14:creationId xmlns:p14="http://schemas.microsoft.com/office/powerpoint/2010/main" val="88039736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3"/>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3"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a:srcRect l="3304" r="3709"/>
          <a:stretch/>
        </p:blipFill>
        <p:spPr>
          <a:xfrm>
            <a:off x="3862912" y="1789966"/>
            <a:ext cx="5302250" cy="5065480"/>
          </a:xfrm>
          <a:prstGeom prst="rect">
            <a:avLst/>
          </a:prstGeom>
        </p:spPr>
      </p:pic>
      <p:sp>
        <p:nvSpPr>
          <p:cNvPr id="4" name="Textfeld 3"/>
          <p:cNvSpPr txBox="1"/>
          <p:nvPr/>
        </p:nvSpPr>
        <p:spPr>
          <a:xfrm>
            <a:off x="-27700" y="743206"/>
            <a:ext cx="9251251" cy="369332"/>
          </a:xfrm>
          <a:prstGeom prst="rect">
            <a:avLst/>
          </a:prstGeom>
          <a:noFill/>
        </p:spPr>
        <p:txBody>
          <a:bodyPr wrap="none" rtlCol="0">
            <a:spAutoFit/>
          </a:bodyPr>
          <a:lstStyle/>
          <a:p>
            <a:pPr>
              <a:buFont typeface="Arial"/>
              <a:buChar char="•"/>
            </a:pPr>
            <a:r>
              <a:rPr lang="en-US" dirty="0" smtClean="0"/>
              <a:t> current SIDIS data not sensitive to                    </a:t>
            </a:r>
            <a:r>
              <a:rPr lang="en-US" sz="1200" dirty="0" smtClean="0"/>
              <a:t>(known to be sizable for </a:t>
            </a:r>
            <a:r>
              <a:rPr lang="en-US" sz="1200" dirty="0" err="1" smtClean="0"/>
              <a:t>unpol</a:t>
            </a:r>
            <a:r>
              <a:rPr lang="en-US" sz="1200" dirty="0" smtClean="0"/>
              <a:t>. </a:t>
            </a:r>
            <a:r>
              <a:rPr lang="en-US" sz="1200" dirty="0" err="1" smtClean="0"/>
              <a:t>PDFs</a:t>
            </a:r>
            <a:r>
              <a:rPr lang="en-US" sz="1200" dirty="0" smtClean="0"/>
              <a:t>) </a:t>
            </a:r>
            <a:endParaRPr lang="en-US" sz="1200" dirty="0"/>
          </a:p>
        </p:txBody>
      </p:sp>
      <p:sp>
        <p:nvSpPr>
          <p:cNvPr id="5" name="Textfeld 4"/>
          <p:cNvSpPr txBox="1"/>
          <p:nvPr/>
        </p:nvSpPr>
        <p:spPr>
          <a:xfrm>
            <a:off x="0" y="1140038"/>
            <a:ext cx="9379491" cy="369332"/>
          </a:xfrm>
          <a:prstGeom prst="rect">
            <a:avLst/>
          </a:prstGeom>
          <a:noFill/>
        </p:spPr>
        <p:txBody>
          <a:bodyPr wrap="none" rtlCol="0">
            <a:spAutoFit/>
          </a:bodyPr>
          <a:lstStyle/>
          <a:p>
            <a:pPr>
              <a:buFont typeface="Arial"/>
              <a:buChar char="•"/>
            </a:pPr>
            <a:r>
              <a:rPr lang="en-US" dirty="0" smtClean="0"/>
              <a:t> many models predict sizable asymmetry </a:t>
            </a:r>
            <a:r>
              <a:rPr lang="en-US" sz="1200" dirty="0" smtClean="0"/>
              <a:t>[large N</a:t>
            </a:r>
            <a:r>
              <a:rPr lang="en-US" sz="1200" baseline="-25000" dirty="0" smtClean="0"/>
              <a:t>C </a:t>
            </a:r>
            <a:r>
              <a:rPr lang="en-US" sz="1200" dirty="0" smtClean="0"/>
              <a:t>, </a:t>
            </a:r>
            <a:r>
              <a:rPr lang="en-US" sz="1200" dirty="0" err="1" smtClean="0"/>
              <a:t>chiral</a:t>
            </a:r>
            <a:r>
              <a:rPr lang="en-US" sz="1200" dirty="0" smtClean="0"/>
              <a:t> quark </a:t>
            </a:r>
            <a:r>
              <a:rPr lang="en-US" sz="1200" dirty="0" err="1" smtClean="0"/>
              <a:t>soliton</a:t>
            </a:r>
            <a:r>
              <a:rPr lang="en-US" sz="1200" dirty="0" smtClean="0"/>
              <a:t>, meson cloud, Pauli blocking]  </a:t>
            </a:r>
            <a:endParaRPr lang="en-US" sz="1200" dirty="0"/>
          </a:p>
        </p:txBody>
      </p:sp>
      <p:sp>
        <p:nvSpPr>
          <p:cNvPr id="6" name="Titel 1"/>
          <p:cNvSpPr txBox="1">
            <a:spLocks/>
          </p:cNvSpPr>
          <p:nvPr/>
        </p:nvSpPr>
        <p:spPr>
          <a:xfrm>
            <a:off x="594258" y="-58255"/>
            <a:ext cx="8342917"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10" name="Bild 9" descr="latex-image-1.pdf"/>
          <p:cNvPicPr>
            <a:picLocks noChangeAspect="1"/>
          </p:cNvPicPr>
          <p:nvPr/>
        </p:nvPicPr>
        <p:blipFill>
          <a:blip r:embed="rId3"/>
          <a:stretch>
            <a:fillRect/>
          </a:stretch>
        </p:blipFill>
        <p:spPr>
          <a:xfrm>
            <a:off x="4377080" y="808787"/>
            <a:ext cx="1790700" cy="292100"/>
          </a:xfrm>
          <a:prstGeom prst="rect">
            <a:avLst/>
          </a:prstGeom>
        </p:spPr>
      </p:pic>
      <p:pic>
        <p:nvPicPr>
          <p:cNvPr id="11"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57864" y="2406710"/>
            <a:ext cx="1423356" cy="1118736"/>
          </a:xfrm>
          <a:prstGeom prst="rect">
            <a:avLst/>
          </a:prstGeom>
          <a:noFill/>
          <a:ln w="9525">
            <a:noFill/>
            <a:miter lim="800000"/>
            <a:headEnd/>
            <a:tailEnd/>
          </a:ln>
        </p:spPr>
      </p:pic>
      <p:sp>
        <p:nvSpPr>
          <p:cNvPr id="12" name="Text Box 12"/>
          <p:cNvSpPr txBox="1">
            <a:spLocks noChangeArrowheads="1"/>
          </p:cNvSpPr>
          <p:nvPr/>
        </p:nvSpPr>
        <p:spPr bwMode="auto">
          <a:xfrm>
            <a:off x="278697" y="1572869"/>
            <a:ext cx="3794340" cy="646331"/>
          </a:xfrm>
          <a:prstGeom prst="rect">
            <a:avLst/>
          </a:prstGeom>
          <a:noFill/>
          <a:ln w="28575">
            <a:noFill/>
            <a:miter lim="800000"/>
            <a:headEnd/>
            <a:tailEnd/>
          </a:ln>
        </p:spPr>
        <p:txBody>
          <a:bodyPr wrap="none">
            <a:prstTxWarp prst="textNoShape">
              <a:avLst/>
            </a:prstTxWarp>
            <a:spAutoFit/>
          </a:bodyPr>
          <a:lstStyle/>
          <a:p>
            <a:pPr defTabSz="914400" fontAlgn="base">
              <a:spcBef>
                <a:spcPct val="0"/>
              </a:spcBef>
              <a:spcAft>
                <a:spcPct val="0"/>
              </a:spcAft>
            </a:pPr>
            <a:r>
              <a:rPr lang="en-US" sz="1100" dirty="0">
                <a:solidFill>
                  <a:srgbClr val="0000FF"/>
                </a:solidFill>
                <a:ea typeface="Comic Sans MS" charset="0"/>
                <a:cs typeface="Comic Sans MS" charset="0"/>
              </a:rPr>
              <a:t>Thomas, Signal, Cao; </a:t>
            </a:r>
            <a:r>
              <a:rPr lang="en-US" sz="1100" dirty="0" err="1">
                <a:solidFill>
                  <a:srgbClr val="0000FF"/>
                </a:solidFill>
                <a:ea typeface="Comic Sans MS" charset="0"/>
                <a:cs typeface="Comic Sans MS" charset="0"/>
              </a:rPr>
              <a:t>Holtmann</a:t>
            </a:r>
            <a:r>
              <a:rPr lang="en-US" sz="1100" dirty="0">
                <a:solidFill>
                  <a:srgbClr val="0000FF"/>
                </a:solidFill>
                <a:ea typeface="Comic Sans MS" charset="0"/>
                <a:cs typeface="Comic Sans MS" charset="0"/>
              </a:rPr>
              <a:t>, </a:t>
            </a:r>
            <a:r>
              <a:rPr lang="en-US" sz="1100" dirty="0" err="1">
                <a:solidFill>
                  <a:srgbClr val="0000FF"/>
                </a:solidFill>
                <a:ea typeface="Comic Sans MS" charset="0"/>
                <a:cs typeface="Comic Sans MS" charset="0"/>
              </a:rPr>
              <a:t>Speth</a:t>
            </a:r>
            <a:r>
              <a:rPr lang="en-US" sz="1100" dirty="0">
                <a:solidFill>
                  <a:srgbClr val="0000FF"/>
                </a:solidFill>
                <a:ea typeface="Comic Sans MS" charset="0"/>
                <a:cs typeface="Comic Sans MS" charset="0"/>
              </a:rPr>
              <a:t>, </a:t>
            </a:r>
            <a:r>
              <a:rPr lang="en-US" sz="1100" dirty="0" err="1">
                <a:solidFill>
                  <a:srgbClr val="0000FF"/>
                </a:solidFill>
                <a:ea typeface="Comic Sans MS" charset="0"/>
                <a:cs typeface="Comic Sans MS" charset="0"/>
              </a:rPr>
              <a:t>Fassler</a:t>
            </a:r>
            <a:r>
              <a:rPr lang="en-US" sz="1100" dirty="0" smtClean="0">
                <a:solidFill>
                  <a:srgbClr val="0000FF"/>
                </a:solidFill>
                <a:ea typeface="Comic Sans MS" charset="0"/>
                <a:cs typeface="Comic Sans MS" charset="0"/>
              </a:rPr>
              <a:t>;</a:t>
            </a:r>
          </a:p>
          <a:p>
            <a:pPr defTabSz="914400" fontAlgn="base">
              <a:spcBef>
                <a:spcPct val="0"/>
              </a:spcBef>
              <a:spcAft>
                <a:spcPct val="0"/>
              </a:spcAft>
            </a:pPr>
            <a:r>
              <a:rPr lang="en-US" sz="1100" dirty="0" err="1" smtClean="0">
                <a:solidFill>
                  <a:srgbClr val="0000FF"/>
                </a:solidFill>
                <a:ea typeface="Comic Sans MS" charset="0"/>
                <a:cs typeface="Comic Sans MS" charset="0"/>
              </a:rPr>
              <a:t>Diakonov</a:t>
            </a:r>
            <a:r>
              <a:rPr lang="en-US" sz="1100" dirty="0">
                <a:solidFill>
                  <a:srgbClr val="0000FF"/>
                </a:solidFill>
                <a:ea typeface="Comic Sans MS" charset="0"/>
                <a:cs typeface="Comic Sans MS" charset="0"/>
              </a:rPr>
              <a:t>, </a:t>
            </a:r>
            <a:r>
              <a:rPr lang="en-US" sz="1100" dirty="0" err="1">
                <a:solidFill>
                  <a:srgbClr val="0000FF"/>
                </a:solidFill>
                <a:ea typeface="Comic Sans MS" charset="0"/>
                <a:cs typeface="Comic Sans MS" charset="0"/>
              </a:rPr>
              <a:t>Polyakov</a:t>
            </a:r>
            <a:r>
              <a:rPr lang="en-US" sz="1100" dirty="0">
                <a:solidFill>
                  <a:srgbClr val="0000FF"/>
                </a:solidFill>
                <a:ea typeface="Comic Sans MS" charset="0"/>
                <a:cs typeface="Comic Sans MS" charset="0"/>
              </a:rPr>
              <a:t>, Weiss</a:t>
            </a:r>
            <a:r>
              <a:rPr lang="en-US" sz="1100" dirty="0" smtClean="0">
                <a:solidFill>
                  <a:srgbClr val="0000FF"/>
                </a:solidFill>
                <a:ea typeface="Comic Sans MS" charset="0"/>
                <a:cs typeface="Comic Sans MS" charset="0"/>
              </a:rPr>
              <a:t>; Schafer</a:t>
            </a:r>
            <a:r>
              <a:rPr lang="en-US" sz="1100" dirty="0">
                <a:solidFill>
                  <a:srgbClr val="0000FF"/>
                </a:solidFill>
                <a:ea typeface="Comic Sans MS" charset="0"/>
                <a:cs typeface="Comic Sans MS" charset="0"/>
              </a:rPr>
              <a:t>, Fries; Kumano</a:t>
            </a:r>
            <a:r>
              <a:rPr lang="en-US" sz="1100" dirty="0" smtClean="0">
                <a:solidFill>
                  <a:srgbClr val="0000FF"/>
                </a:solidFill>
                <a:ea typeface="Comic Sans MS" charset="0"/>
                <a:cs typeface="Comic Sans MS" charset="0"/>
              </a:rPr>
              <a:t>;</a:t>
            </a:r>
          </a:p>
          <a:p>
            <a:pPr defTabSz="914400" fontAlgn="base">
              <a:spcBef>
                <a:spcPct val="0"/>
              </a:spcBef>
              <a:spcAft>
                <a:spcPct val="0"/>
              </a:spcAft>
            </a:pPr>
            <a:r>
              <a:rPr lang="en-US" sz="1100" dirty="0" smtClean="0">
                <a:solidFill>
                  <a:srgbClr val="0000FF"/>
                </a:solidFill>
                <a:ea typeface="Comic Sans MS" charset="0"/>
                <a:cs typeface="Comic Sans MS" charset="0"/>
              </a:rPr>
              <a:t>Wakamatsu</a:t>
            </a:r>
            <a:r>
              <a:rPr lang="en-US" sz="1100" dirty="0">
                <a:solidFill>
                  <a:srgbClr val="0000FF"/>
                </a:solidFill>
                <a:ea typeface="Comic Sans MS" charset="0"/>
                <a:cs typeface="Comic Sans MS" charset="0"/>
              </a:rPr>
              <a:t>; Gluck, </a:t>
            </a:r>
            <a:r>
              <a:rPr lang="en-US" sz="1100" dirty="0" err="1">
                <a:solidFill>
                  <a:srgbClr val="0000FF"/>
                </a:solidFill>
                <a:ea typeface="Comic Sans MS" charset="0"/>
                <a:cs typeface="Comic Sans MS" charset="0"/>
              </a:rPr>
              <a:t>Reya</a:t>
            </a:r>
            <a:r>
              <a:rPr lang="en-US" sz="1100" dirty="0">
                <a:solidFill>
                  <a:srgbClr val="0000FF"/>
                </a:solidFill>
                <a:ea typeface="Comic Sans MS" charset="0"/>
                <a:cs typeface="Comic Sans MS" charset="0"/>
              </a:rPr>
              <a:t>; </a:t>
            </a:r>
            <a:r>
              <a:rPr lang="en-US" sz="1100" dirty="0" err="1">
                <a:solidFill>
                  <a:srgbClr val="0000FF"/>
                </a:solidFill>
                <a:ea typeface="Comic Sans MS" charset="0"/>
                <a:cs typeface="Comic Sans MS" charset="0"/>
              </a:rPr>
              <a:t>Bourrely</a:t>
            </a:r>
            <a:r>
              <a:rPr lang="en-US" sz="1100" dirty="0">
                <a:solidFill>
                  <a:srgbClr val="0000FF"/>
                </a:solidFill>
                <a:ea typeface="Comic Sans MS" charset="0"/>
                <a:cs typeface="Comic Sans MS" charset="0"/>
              </a:rPr>
              <a:t>, </a:t>
            </a:r>
            <a:r>
              <a:rPr lang="en-US" sz="1100" dirty="0" err="1">
                <a:solidFill>
                  <a:srgbClr val="0000FF"/>
                </a:solidFill>
                <a:ea typeface="Comic Sans MS" charset="0"/>
                <a:cs typeface="Comic Sans MS" charset="0"/>
              </a:rPr>
              <a:t>Soffer</a:t>
            </a:r>
            <a:r>
              <a:rPr lang="en-US" sz="1400" dirty="0">
                <a:solidFill>
                  <a:srgbClr val="0000FF"/>
                </a:solidFill>
                <a:ea typeface="Comic Sans MS" charset="0"/>
                <a:cs typeface="Comic Sans MS" charset="0"/>
              </a:rPr>
              <a:t>, …</a:t>
            </a:r>
            <a:endParaRPr lang="de-DE" sz="1400" dirty="0">
              <a:solidFill>
                <a:srgbClr val="0000FF"/>
              </a:solidFill>
              <a:ea typeface="Comic Sans MS" charset="0"/>
              <a:cs typeface="Comic Sans MS" charset="0"/>
            </a:endParaRPr>
          </a:p>
        </p:txBody>
      </p:sp>
      <p:sp>
        <p:nvSpPr>
          <p:cNvPr id="13" name="Rechteck 12"/>
          <p:cNvSpPr/>
          <p:nvPr/>
        </p:nvSpPr>
        <p:spPr>
          <a:xfrm>
            <a:off x="2326432" y="2219200"/>
            <a:ext cx="652825" cy="499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feld 13"/>
          <p:cNvSpPr txBox="1"/>
          <p:nvPr/>
        </p:nvSpPr>
        <p:spPr>
          <a:xfrm>
            <a:off x="14622" y="3557921"/>
            <a:ext cx="4373137" cy="892552"/>
          </a:xfrm>
          <a:prstGeom prst="rect">
            <a:avLst/>
          </a:prstGeom>
          <a:noFill/>
        </p:spPr>
        <p:txBody>
          <a:bodyPr wrap="none" rtlCol="0">
            <a:spAutoFit/>
          </a:bodyPr>
          <a:lstStyle/>
          <a:p>
            <a:pPr>
              <a:buFont typeface="Arial"/>
              <a:buChar char="•"/>
            </a:pPr>
            <a:r>
              <a:rPr lang="en-US" dirty="0" smtClean="0"/>
              <a:t> </a:t>
            </a:r>
            <a:r>
              <a:rPr lang="en-US" b="1" dirty="0" smtClean="0"/>
              <a:t>can be easily studied at an </a:t>
            </a:r>
            <a:r>
              <a:rPr lang="en-US" b="1" dirty="0" smtClean="0"/>
              <a:t>EIC</a:t>
            </a:r>
            <a:endParaRPr lang="en-US" b="1" dirty="0" smtClean="0"/>
          </a:p>
          <a:p>
            <a:r>
              <a:rPr lang="en-US" sz="2000" dirty="0" smtClean="0"/>
              <a:t> </a:t>
            </a:r>
            <a:r>
              <a:rPr lang="en-US" sz="1400" dirty="0" smtClean="0"/>
              <a:t>main </a:t>
            </a:r>
            <a:r>
              <a:rPr lang="en-US" sz="1400" dirty="0" smtClean="0"/>
              <a:t>effect expected to be at not too small </a:t>
            </a:r>
            <a:r>
              <a:rPr lang="en-US" sz="1400" dirty="0" smtClean="0"/>
              <a:t>x</a:t>
            </a:r>
          </a:p>
          <a:p>
            <a:r>
              <a:rPr lang="en-US" sz="1400" dirty="0"/>
              <a:t> </a:t>
            </a:r>
            <a:r>
              <a:rPr lang="en-US" sz="1400" dirty="0" smtClean="0">
                <a:sym typeface="Wingdings"/>
              </a:rPr>
              <a:t> can test x dependence</a:t>
            </a:r>
            <a:endParaRPr lang="en-US" dirty="0"/>
          </a:p>
        </p:txBody>
      </p:sp>
      <p:grpSp>
        <p:nvGrpSpPr>
          <p:cNvPr id="2" name="Group 1"/>
          <p:cNvGrpSpPr/>
          <p:nvPr/>
        </p:nvGrpSpPr>
        <p:grpSpPr>
          <a:xfrm>
            <a:off x="0" y="4703054"/>
            <a:ext cx="3736920" cy="923330"/>
            <a:chOff x="103218" y="5846054"/>
            <a:chExt cx="3736920" cy="923330"/>
          </a:xfrm>
        </p:grpSpPr>
        <p:pic>
          <p:nvPicPr>
            <p:cNvPr id="15" name="Bild 14" descr="latex-image-1.pdf"/>
            <p:cNvPicPr>
              <a:picLocks noChangeAspect="1"/>
            </p:cNvPicPr>
            <p:nvPr/>
          </p:nvPicPr>
          <p:blipFill>
            <a:blip r:embed="rId5"/>
            <a:stretch>
              <a:fillRect/>
            </a:stretch>
          </p:blipFill>
          <p:spPr>
            <a:xfrm>
              <a:off x="382098" y="6233481"/>
              <a:ext cx="1524000" cy="241300"/>
            </a:xfrm>
            <a:prstGeom prst="rect">
              <a:avLst/>
            </a:prstGeom>
          </p:spPr>
        </p:pic>
        <p:sp>
          <p:nvSpPr>
            <p:cNvPr id="16" name="Textfeld 15"/>
            <p:cNvSpPr txBox="1"/>
            <p:nvPr/>
          </p:nvSpPr>
          <p:spPr>
            <a:xfrm>
              <a:off x="103218" y="5846054"/>
              <a:ext cx="3736920" cy="923330"/>
            </a:xfrm>
            <a:prstGeom prst="rect">
              <a:avLst/>
            </a:prstGeom>
            <a:noFill/>
          </p:spPr>
          <p:txBody>
            <a:bodyPr wrap="none" rtlCol="0">
              <a:spAutoFit/>
            </a:bodyPr>
            <a:lstStyle/>
            <a:p>
              <a:pPr>
                <a:buFont typeface="Arial"/>
                <a:buChar char="•"/>
              </a:pPr>
              <a:r>
                <a:rPr lang="en-US" dirty="0" smtClean="0"/>
                <a:t> can try to look into a possible</a:t>
              </a:r>
            </a:p>
            <a:p>
              <a:r>
                <a:rPr lang="en-US" dirty="0" smtClean="0"/>
                <a:t>                                     </a:t>
              </a:r>
            </a:p>
            <a:p>
              <a:r>
                <a:rPr lang="en-US" dirty="0"/>
                <a:t> </a:t>
              </a:r>
              <a:r>
                <a:rPr lang="en-US" dirty="0" smtClean="0"/>
                <a:t> with K</a:t>
              </a:r>
              <a:r>
                <a:rPr lang="en-US" baseline="30000" dirty="0" smtClean="0"/>
                <a:t>+/-</a:t>
              </a:r>
              <a:r>
                <a:rPr lang="en-US" dirty="0" smtClean="0"/>
                <a:t> SIDIS </a:t>
              </a:r>
              <a:r>
                <a:rPr lang="en-US" dirty="0" smtClean="0"/>
                <a:t>data</a:t>
              </a:r>
              <a:endParaRPr lang="en-US" dirty="0" smtClean="0"/>
            </a:p>
          </p:txBody>
        </p:sp>
      </p:grpSp>
      <p:sp>
        <p:nvSpPr>
          <p:cNvPr id="7" name="Title 6"/>
          <p:cNvSpPr>
            <a:spLocks noGrp="1"/>
          </p:cNvSpPr>
          <p:nvPr>
            <p:ph type="title"/>
          </p:nvPr>
        </p:nvSpPr>
        <p:spPr/>
        <p:txBody>
          <a:bodyPr/>
          <a:lstStyle/>
          <a:p>
            <a:pPr lvl="0"/>
            <a:r>
              <a:rPr lang="en-US" sz="2000" dirty="0">
                <a:effectLst>
                  <a:outerShdw blurRad="50800" dist="38100" dir="2700000" algn="br">
                    <a:srgbClr val="000000">
                      <a:alpha val="43000"/>
                    </a:srgbClr>
                  </a:outerShdw>
                </a:effectLst>
                <a:latin typeface="Comic Sans MS"/>
                <a:cs typeface="Comic Sans MS"/>
              </a:rPr>
              <a:t>probing a possible asymmetry in </a:t>
            </a:r>
            <a:r>
              <a:rPr lang="en-US" sz="2000" dirty="0" smtClean="0">
                <a:effectLst>
                  <a:outerShdw blurRad="50800" dist="38100" dir="2700000" algn="br">
                    <a:srgbClr val="000000">
                      <a:alpha val="43000"/>
                    </a:srgbClr>
                  </a:outerShdw>
                </a:effectLst>
                <a:latin typeface="Comic Sans MS"/>
                <a:cs typeface="Comic Sans MS"/>
              </a:rPr>
              <a:t>the polarized </a:t>
            </a:r>
            <a:r>
              <a:rPr lang="en-US" sz="2000" dirty="0">
                <a:effectLst>
                  <a:outerShdw blurRad="50800" dist="38100" dir="2700000" algn="br">
                    <a:srgbClr val="000000">
                      <a:alpha val="43000"/>
                    </a:srgbClr>
                  </a:outerShdw>
                </a:effectLst>
                <a:latin typeface="Comic Sans MS"/>
                <a:cs typeface="Comic Sans MS"/>
              </a:rPr>
              <a:t>sea</a:t>
            </a:r>
            <a:r>
              <a:rPr lang="en-US" sz="2000" i="0" kern="1200" cap="none" dirty="0">
                <a:ln>
                  <a:noFill/>
                </a:ln>
                <a:effectLst>
                  <a:outerShdw blurRad="50800" dist="38100" dir="2700000" algn="br">
                    <a:srgbClr val="000000">
                      <a:alpha val="43000"/>
                    </a:srgbClr>
                  </a:outerShdw>
                </a:effectLst>
                <a:latin typeface="Comic Sans MS"/>
                <a:cs typeface="Comic Sans MS"/>
              </a:rPr>
              <a:t/>
            </a:r>
            <a:br>
              <a:rPr lang="en-US" sz="2000" i="0" kern="1200" cap="none" dirty="0">
                <a:ln>
                  <a:noFill/>
                </a:ln>
                <a:effectLst>
                  <a:outerShdw blurRad="50800" dist="38100" dir="2700000" algn="br">
                    <a:srgbClr val="000000">
                      <a:alpha val="43000"/>
                    </a:srgbClr>
                  </a:outerShdw>
                </a:effectLst>
                <a:latin typeface="Comic Sans MS"/>
                <a:cs typeface="Comic Sans MS"/>
              </a:rPr>
            </a:br>
            <a:endParaRPr lang="en-US" sz="2000" dirty="0"/>
          </a:p>
        </p:txBody>
      </p:sp>
      <p:sp>
        <p:nvSpPr>
          <p:cNvPr id="17" name="Date Placeholder 16"/>
          <p:cNvSpPr>
            <a:spLocks noGrp="1"/>
          </p:cNvSpPr>
          <p:nvPr>
            <p:ph type="dt" sz="half" idx="10"/>
          </p:nvPr>
        </p:nvSpPr>
        <p:spPr/>
        <p:txBody>
          <a:bodyPr/>
          <a:lstStyle/>
          <a:p>
            <a:r>
              <a:rPr lang="en-US" smtClean="0"/>
              <a:t>E.C. Aschenauer</a:t>
            </a:r>
            <a:endParaRPr lang="en-US"/>
          </a:p>
        </p:txBody>
      </p:sp>
      <p:sp>
        <p:nvSpPr>
          <p:cNvPr id="8" name="Slide Number Placeholder 7"/>
          <p:cNvSpPr>
            <a:spLocks noGrp="1"/>
          </p:cNvSpPr>
          <p:nvPr>
            <p:ph type="sldNum" sz="quarter" idx="12"/>
          </p:nvPr>
        </p:nvSpPr>
        <p:spPr/>
        <p:txBody>
          <a:bodyPr/>
          <a:lstStyle/>
          <a:p>
            <a:fld id="{D7F278B1-1B8B-1E49-8C17-9FA8E63349F3}" type="slidenum">
              <a:rPr lang="en-US" smtClean="0"/>
              <a:pPr/>
              <a:t>15</a:t>
            </a:fld>
            <a:endParaRPr lang="en-US"/>
          </a:p>
        </p:txBody>
      </p:sp>
      <p:sp>
        <p:nvSpPr>
          <p:cNvPr id="9" name="Footer Placeholder 8"/>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44170192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smtClean="0"/>
              <a:t>Observables: Charge Current in </a:t>
            </a:r>
            <a:r>
              <a:rPr lang="en-US" sz="2400" cap="none" dirty="0" err="1" smtClean="0"/>
              <a:t>ep</a:t>
            </a:r>
            <a:r>
              <a:rPr lang="en-US" sz="2400" dirty="0"/>
              <a:t> </a:t>
            </a:r>
            <a:r>
              <a:rPr lang="en-US" sz="2400" dirty="0" smtClean="0"/>
              <a:t>and </a:t>
            </a:r>
            <a:r>
              <a:rPr lang="en-US" sz="2400" cap="none" dirty="0" err="1"/>
              <a:t>e</a:t>
            </a:r>
            <a:r>
              <a:rPr lang="en-US" sz="2400" dirty="0" err="1" smtClean="0"/>
              <a:t>A</a:t>
            </a:r>
            <a:endParaRPr lang="en-US" sz="24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16</a:t>
            </a:fld>
            <a:endParaRPr lang="en-US"/>
          </a:p>
        </p:txBody>
      </p:sp>
      <p:sp>
        <p:nvSpPr>
          <p:cNvPr id="10" name="TextBox 9"/>
          <p:cNvSpPr txBox="1"/>
          <p:nvPr/>
        </p:nvSpPr>
        <p:spPr>
          <a:xfrm>
            <a:off x="18779" y="693537"/>
            <a:ext cx="4775955" cy="1354217"/>
          </a:xfrm>
          <a:prstGeom prst="rect">
            <a:avLst/>
          </a:prstGeom>
          <a:noFill/>
        </p:spPr>
        <p:txBody>
          <a:bodyPr wrap="none" rtlCol="0">
            <a:spAutoFit/>
          </a:bodyPr>
          <a:lstStyle/>
          <a:p>
            <a:r>
              <a:rPr lang="en-US" dirty="0" smtClean="0">
                <a:latin typeface="Comic Sans MS"/>
                <a:cs typeface="Comic Sans MS"/>
              </a:rPr>
              <a:t>W-exchange: direct access to the quark </a:t>
            </a:r>
          </a:p>
          <a:p>
            <a:r>
              <a:rPr lang="en-US" dirty="0" smtClean="0">
                <a:latin typeface="Comic Sans MS"/>
                <a:cs typeface="Comic Sans MS"/>
              </a:rPr>
              <a:t>flavor </a:t>
            </a:r>
          </a:p>
          <a:p>
            <a:pPr marL="285750" indent="-285750">
              <a:buFont typeface="Wingdings" charset="0"/>
              <a:buChar char="à"/>
            </a:pPr>
            <a:endParaRPr lang="en-US" sz="1000" dirty="0">
              <a:latin typeface="Comic Sans MS"/>
              <a:cs typeface="Comic Sans MS"/>
            </a:endParaRPr>
          </a:p>
          <a:p>
            <a:pPr>
              <a:spcBef>
                <a:spcPts val="0"/>
              </a:spcBef>
            </a:pPr>
            <a:r>
              <a:rPr lang="en-US" dirty="0" err="1">
                <a:latin typeface="Comic Sans MS"/>
                <a:cs typeface="Comic Sans MS"/>
              </a:rPr>
              <a:t>Ws</a:t>
            </a:r>
            <a:r>
              <a:rPr lang="en-US" dirty="0">
                <a:latin typeface="Comic Sans MS"/>
                <a:cs typeface="Comic Sans MS"/>
              </a:rPr>
              <a:t> are maximally </a:t>
            </a:r>
            <a:r>
              <a:rPr lang="en-US" dirty="0">
                <a:solidFill>
                  <a:srgbClr val="0000FF"/>
                </a:solidFill>
                <a:latin typeface="Comic Sans MS"/>
                <a:cs typeface="Comic Sans MS"/>
              </a:rPr>
              <a:t>parity violating </a:t>
            </a:r>
          </a:p>
          <a:p>
            <a:pPr>
              <a:spcBef>
                <a:spcPts val="0"/>
              </a:spcBef>
            </a:pPr>
            <a:r>
              <a:rPr lang="en-US" dirty="0">
                <a:solidFill>
                  <a:srgbClr val="0000FF"/>
                </a:solidFill>
                <a:latin typeface="Comic Sans MS"/>
                <a:cs typeface="Comic Sans MS"/>
                <a:sym typeface="Wingdings"/>
              </a:rPr>
              <a:t></a:t>
            </a:r>
            <a:r>
              <a:rPr lang="en-US" dirty="0">
                <a:solidFill>
                  <a:srgbClr val="FF00FF"/>
                </a:solidFill>
                <a:latin typeface="Comic Sans MS"/>
                <a:cs typeface="Comic Sans MS"/>
                <a:sym typeface="Wingdings"/>
              </a:rPr>
              <a:t> </a:t>
            </a:r>
            <a:r>
              <a:rPr lang="en-US" dirty="0" err="1">
                <a:latin typeface="Comic Sans MS"/>
                <a:cs typeface="Comic Sans MS"/>
              </a:rPr>
              <a:t>Ws</a:t>
            </a:r>
            <a:r>
              <a:rPr lang="en-US" dirty="0">
                <a:latin typeface="Comic Sans MS"/>
                <a:cs typeface="Comic Sans MS"/>
              </a:rPr>
              <a:t> couple only to one </a:t>
            </a:r>
            <a:r>
              <a:rPr lang="en-US" dirty="0" err="1">
                <a:latin typeface="Comic Sans MS"/>
                <a:cs typeface="Comic Sans MS"/>
              </a:rPr>
              <a:t>parton</a:t>
            </a:r>
            <a:r>
              <a:rPr lang="en-US" dirty="0">
                <a:latin typeface="Comic Sans MS"/>
                <a:cs typeface="Comic Sans MS"/>
              </a:rPr>
              <a:t> </a:t>
            </a:r>
            <a:r>
              <a:rPr lang="en-US" dirty="0" err="1" smtClean="0">
                <a:latin typeface="Comic Sans MS"/>
                <a:cs typeface="Comic Sans MS"/>
              </a:rPr>
              <a:t>helicity</a:t>
            </a:r>
            <a:endParaRPr lang="en-US" dirty="0">
              <a:latin typeface="Comic Sans MS"/>
              <a:cs typeface="Comic Sans MS"/>
            </a:endParaRPr>
          </a:p>
        </p:txBody>
      </p:sp>
      <p:pic>
        <p:nvPicPr>
          <p:cNvPr id="3" name="Picture 2" descr="Elektron-Proton-Kollision_DIS_neutral_und_geladen_RGB_EN.jpg"/>
          <p:cNvPicPr>
            <a:picLocks noChangeAspect="1"/>
          </p:cNvPicPr>
          <p:nvPr/>
        </p:nvPicPr>
        <p:blipFill rotWithShape="1">
          <a:blip r:embed="rId3">
            <a:extLst>
              <a:ext uri="{28A0092B-C50C-407E-A947-70E740481C1C}">
                <a14:useLocalDpi xmlns:a14="http://schemas.microsoft.com/office/drawing/2010/main" val="0"/>
              </a:ext>
            </a:extLst>
          </a:blip>
          <a:srcRect l="3834" t="49849" r="8882" b="10648"/>
          <a:stretch/>
        </p:blipFill>
        <p:spPr>
          <a:xfrm>
            <a:off x="5003800" y="707349"/>
            <a:ext cx="4034367" cy="228977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226687740"/>
              </p:ext>
            </p:extLst>
          </p:nvPr>
        </p:nvGraphicFramePr>
        <p:xfrm>
          <a:off x="1252538" y="2038366"/>
          <a:ext cx="1943100" cy="868362"/>
        </p:xfrm>
        <a:graphic>
          <a:graphicData uri="http://schemas.openxmlformats.org/presentationml/2006/ole">
            <mc:AlternateContent xmlns:mc="http://schemas.openxmlformats.org/markup-compatibility/2006">
              <mc:Choice xmlns:v="urn:schemas-microsoft-com:vml" Requires="v">
                <p:oleObj spid="_x0000_s54291" name="Equation" r:id="rId4" imgW="1676400" imgH="749300" progId="Equation.DSMT4">
                  <p:embed/>
                </p:oleObj>
              </mc:Choice>
              <mc:Fallback>
                <p:oleObj name="Equation" r:id="rId4" imgW="1676400" imgH="749300" progId="Equation.DSMT4">
                  <p:embed/>
                  <p:pic>
                    <p:nvPicPr>
                      <p:cNvPr id="0" name=""/>
                      <p:cNvPicPr>
                        <a:picLocks noChangeAspect="1" noChangeArrowheads="1"/>
                      </p:cNvPicPr>
                      <p:nvPr/>
                    </p:nvPicPr>
                    <p:blipFill>
                      <a:blip r:embed="rId5"/>
                      <a:srcRect/>
                      <a:stretch>
                        <a:fillRect/>
                      </a:stretch>
                    </p:blipFill>
                    <p:spPr bwMode="auto">
                      <a:xfrm>
                        <a:off x="1252538" y="2038366"/>
                        <a:ext cx="1943100" cy="868362"/>
                      </a:xfrm>
                      <a:prstGeom prst="rect">
                        <a:avLst/>
                      </a:prstGeom>
                      <a:noFill/>
                      <a:extLst/>
                    </p:spPr>
                  </p:pic>
                </p:oleObj>
              </mc:Fallback>
            </mc:AlternateContent>
          </a:graphicData>
        </a:graphic>
      </p:graphicFrame>
      <p:sp>
        <p:nvSpPr>
          <p:cNvPr id="13" name="TextBox 12"/>
          <p:cNvSpPr txBox="1"/>
          <p:nvPr/>
        </p:nvSpPr>
        <p:spPr>
          <a:xfrm>
            <a:off x="33869" y="3025243"/>
            <a:ext cx="4766732" cy="3385542"/>
          </a:xfrm>
          <a:prstGeom prst="rect">
            <a:avLst/>
          </a:prstGeom>
          <a:noFill/>
        </p:spPr>
        <p:txBody>
          <a:bodyPr wrap="square" rtlCol="0">
            <a:spAutoFit/>
          </a:bodyPr>
          <a:lstStyle/>
          <a:p>
            <a:r>
              <a:rPr lang="en-US" u="sng" dirty="0" smtClean="0">
                <a:solidFill>
                  <a:srgbClr val="0000FF"/>
                </a:solidFill>
                <a:latin typeface="Comic Sans MS"/>
                <a:cs typeface="Comic Sans MS"/>
              </a:rPr>
              <a:t>Complementary to SIDIS:</a:t>
            </a:r>
          </a:p>
          <a:p>
            <a:endParaRPr lang="en-US" sz="1000" u="sng" dirty="0" smtClean="0">
              <a:solidFill>
                <a:srgbClr val="0000FF"/>
              </a:solidFill>
              <a:latin typeface="Comic Sans MS"/>
              <a:cs typeface="Comic Sans MS"/>
            </a:endParaRPr>
          </a:p>
          <a:p>
            <a:pPr marL="285750" indent="-285750">
              <a:buClr>
                <a:srgbClr val="0000FF"/>
              </a:buClr>
              <a:buFont typeface="Wingdings" charset="2"/>
              <a:buChar char="q"/>
            </a:pPr>
            <a:r>
              <a:rPr lang="en-US" dirty="0" smtClean="0">
                <a:latin typeface="Comic Sans MS"/>
                <a:cs typeface="Comic Sans MS"/>
              </a:rPr>
              <a:t>high Q</a:t>
            </a:r>
            <a:r>
              <a:rPr lang="en-US" baseline="30000" dirty="0" smtClean="0">
                <a:latin typeface="Comic Sans MS"/>
                <a:cs typeface="Comic Sans MS"/>
              </a:rPr>
              <a:t>2</a:t>
            </a:r>
            <a:r>
              <a:rPr lang="en-US" dirty="0" smtClean="0">
                <a:latin typeface="Comic Sans MS"/>
                <a:cs typeface="Comic Sans MS"/>
              </a:rPr>
              <a:t>-scale:  &gt; 100 GeV</a:t>
            </a:r>
            <a:r>
              <a:rPr lang="en-US" baseline="30000" dirty="0" smtClean="0">
                <a:latin typeface="Comic Sans MS"/>
                <a:cs typeface="Comic Sans MS"/>
              </a:rPr>
              <a:t>2</a:t>
            </a:r>
          </a:p>
          <a:p>
            <a:pPr marL="285750" indent="-285750">
              <a:buClr>
                <a:srgbClr val="0000FF"/>
              </a:buClr>
              <a:buFont typeface="Wingdings" charset="2"/>
              <a:buChar char="q"/>
            </a:pPr>
            <a:r>
              <a:rPr lang="en-US" dirty="0" smtClean="0">
                <a:latin typeface="Comic Sans MS"/>
                <a:cs typeface="Comic Sans MS"/>
              </a:rPr>
              <a:t>extremely clean theoretically </a:t>
            </a:r>
          </a:p>
          <a:p>
            <a:pPr marL="285750" indent="-285750">
              <a:buClr>
                <a:srgbClr val="0000FF"/>
              </a:buClr>
              <a:buFont typeface="Wingdings" charset="2"/>
              <a:buChar char="q"/>
            </a:pPr>
            <a:r>
              <a:rPr lang="en-US" dirty="0" smtClean="0">
                <a:latin typeface="Comic Sans MS"/>
                <a:cs typeface="Comic Sans MS"/>
              </a:rPr>
              <a:t>No Fragmentation function </a:t>
            </a:r>
          </a:p>
          <a:p>
            <a:pPr marL="285750" indent="-285750">
              <a:buFont typeface="Wingdings" charset="0"/>
              <a:buChar char="à"/>
            </a:pPr>
            <a:r>
              <a:rPr lang="en-US" dirty="0" smtClean="0">
                <a:latin typeface="Comic Sans MS"/>
                <a:cs typeface="Comic Sans MS"/>
                <a:sym typeface="Wingdings"/>
              </a:rPr>
              <a:t>stringent test on theory approach </a:t>
            </a:r>
          </a:p>
          <a:p>
            <a:r>
              <a:rPr lang="en-US" dirty="0">
                <a:latin typeface="Comic Sans MS"/>
                <a:cs typeface="Comic Sans MS"/>
                <a:sym typeface="Wingdings"/>
              </a:rPr>
              <a:t> </a:t>
            </a:r>
            <a:r>
              <a:rPr lang="en-US" dirty="0" smtClean="0">
                <a:latin typeface="Comic Sans MS"/>
                <a:cs typeface="Comic Sans MS"/>
                <a:sym typeface="Wingdings"/>
              </a:rPr>
              <a:t>  for SIDIS</a:t>
            </a:r>
          </a:p>
          <a:p>
            <a:r>
              <a:rPr lang="en-US" dirty="0">
                <a:latin typeface="Comic Sans MS"/>
                <a:cs typeface="Comic Sans MS"/>
                <a:sym typeface="Wingdings"/>
              </a:rPr>
              <a:t> </a:t>
            </a:r>
            <a:r>
              <a:rPr lang="en-US" dirty="0" smtClean="0">
                <a:latin typeface="Comic Sans MS"/>
                <a:cs typeface="Comic Sans MS"/>
                <a:sym typeface="Wingdings"/>
              </a:rPr>
              <a:t>    </a:t>
            </a:r>
            <a:r>
              <a:rPr lang="en-US" dirty="0" smtClean="0">
                <a:solidFill>
                  <a:srgbClr val="0000FF"/>
                </a:solidFill>
                <a:latin typeface="Comic Sans MS"/>
                <a:cs typeface="Comic Sans MS"/>
                <a:sym typeface="Wingdings"/>
              </a:rPr>
              <a:t>UNIVERSALITY of PDFs</a:t>
            </a:r>
          </a:p>
          <a:p>
            <a:endParaRPr lang="en-US" dirty="0">
              <a:solidFill>
                <a:srgbClr val="0000FF"/>
              </a:solidFill>
              <a:latin typeface="Comic Sans MS"/>
              <a:cs typeface="Comic Sans MS"/>
              <a:sym typeface="Wingdings"/>
            </a:endParaRPr>
          </a:p>
          <a:p>
            <a:pPr algn="ctr"/>
            <a:r>
              <a:rPr lang="en-US" sz="2400" dirty="0" smtClean="0">
                <a:solidFill>
                  <a:srgbClr val="0000FF"/>
                </a:solidFill>
                <a:latin typeface="Comic Sans MS"/>
                <a:cs typeface="Comic Sans MS"/>
              </a:rPr>
              <a:t>EIC: </a:t>
            </a:r>
          </a:p>
          <a:p>
            <a:r>
              <a:rPr lang="en-US" dirty="0" smtClean="0">
                <a:latin typeface="Comic Sans MS"/>
                <a:cs typeface="Comic Sans MS"/>
              </a:rPr>
              <a:t>first time charge current physics in polarized </a:t>
            </a:r>
            <a:r>
              <a:rPr lang="en-US" dirty="0" err="1" smtClean="0">
                <a:latin typeface="Comic Sans MS"/>
                <a:cs typeface="Comic Sans MS"/>
              </a:rPr>
              <a:t>ep</a:t>
            </a:r>
            <a:r>
              <a:rPr lang="en-US" dirty="0" smtClean="0">
                <a:latin typeface="Comic Sans MS"/>
                <a:cs typeface="Comic Sans MS"/>
              </a:rPr>
              <a:t> and </a:t>
            </a:r>
            <a:r>
              <a:rPr lang="en-US" dirty="0" err="1" smtClean="0">
                <a:latin typeface="Comic Sans MS"/>
                <a:cs typeface="Comic Sans MS"/>
              </a:rPr>
              <a:t>eA</a:t>
            </a:r>
            <a:r>
              <a:rPr lang="en-US" dirty="0" smtClean="0">
                <a:latin typeface="Comic Sans MS"/>
                <a:cs typeface="Comic Sans MS"/>
              </a:rPr>
              <a:t> collisions</a:t>
            </a:r>
            <a:endParaRPr lang="en-US" dirty="0">
              <a:latin typeface="Comic Sans MS"/>
              <a:cs typeface="Comic Sans MS"/>
            </a:endParaRPr>
          </a:p>
        </p:txBody>
      </p:sp>
      <p:sp>
        <p:nvSpPr>
          <p:cNvPr id="14" name="TextBox 13"/>
          <p:cNvSpPr txBox="1"/>
          <p:nvPr/>
        </p:nvSpPr>
        <p:spPr>
          <a:xfrm>
            <a:off x="4944534" y="2941325"/>
            <a:ext cx="4199466" cy="3447098"/>
          </a:xfrm>
          <a:prstGeom prst="rect">
            <a:avLst/>
          </a:prstGeom>
          <a:noFill/>
        </p:spPr>
        <p:txBody>
          <a:bodyPr wrap="square" rtlCol="0">
            <a:spAutoFit/>
          </a:bodyPr>
          <a:lstStyle/>
          <a:p>
            <a:r>
              <a:rPr lang="en-US" u="sng" dirty="0">
                <a:solidFill>
                  <a:srgbClr val="0000FF"/>
                </a:solidFill>
                <a:latin typeface="Comic Sans MS"/>
                <a:cs typeface="Comic Sans MS"/>
              </a:rPr>
              <a:t>P</a:t>
            </a:r>
            <a:r>
              <a:rPr lang="en-US" u="sng" dirty="0" smtClean="0">
                <a:solidFill>
                  <a:srgbClr val="0000FF"/>
                </a:solidFill>
                <a:latin typeface="Comic Sans MS"/>
                <a:cs typeface="Comic Sans MS"/>
              </a:rPr>
              <a:t>hysics opportunities:</a:t>
            </a:r>
          </a:p>
          <a:p>
            <a:endParaRPr lang="en-US" sz="1000" u="sng" dirty="0" smtClean="0">
              <a:solidFill>
                <a:srgbClr val="0000FF"/>
              </a:solidFill>
              <a:latin typeface="Comic Sans MS"/>
              <a:cs typeface="Comic Sans MS"/>
            </a:endParaRPr>
          </a:p>
          <a:p>
            <a:r>
              <a:rPr lang="en-US" dirty="0" smtClean="0">
                <a:latin typeface="Comic Sans MS"/>
                <a:cs typeface="Comic Sans MS"/>
              </a:rPr>
              <a:t>polarized </a:t>
            </a:r>
            <a:r>
              <a:rPr lang="en-US" dirty="0" err="1" smtClean="0">
                <a:latin typeface="Comic Sans MS"/>
                <a:cs typeface="Comic Sans MS"/>
              </a:rPr>
              <a:t>ep</a:t>
            </a:r>
            <a:r>
              <a:rPr lang="en-US" dirty="0" smtClean="0">
                <a:latin typeface="Comic Sans MS"/>
                <a:cs typeface="Comic Sans MS"/>
              </a:rPr>
              <a:t>/en:</a:t>
            </a:r>
          </a:p>
          <a:p>
            <a:pPr marL="285750" indent="-285750">
              <a:buClr>
                <a:srgbClr val="0000FF"/>
              </a:buClr>
              <a:buFont typeface="Wingdings" charset="2"/>
              <a:buChar char="q"/>
            </a:pPr>
            <a:r>
              <a:rPr lang="en-US" dirty="0" smtClean="0">
                <a:latin typeface="Comic Sans MS"/>
                <a:cs typeface="Comic Sans MS"/>
              </a:rPr>
              <a:t>test models based on </a:t>
            </a:r>
            <a:r>
              <a:rPr lang="en-US" dirty="0" err="1" smtClean="0">
                <a:latin typeface="Comic Sans MS"/>
                <a:cs typeface="Comic Sans MS"/>
              </a:rPr>
              <a:t>helicity</a:t>
            </a:r>
            <a:r>
              <a:rPr lang="en-US" dirty="0" smtClean="0">
                <a:latin typeface="Comic Sans MS"/>
                <a:cs typeface="Comic Sans MS"/>
              </a:rPr>
              <a:t> retention </a:t>
            </a:r>
            <a:r>
              <a:rPr lang="en-US" dirty="0" err="1" smtClean="0">
                <a:latin typeface="Symbol" charset="2"/>
                <a:cs typeface="Symbol" charset="2"/>
              </a:rPr>
              <a:t>D</a:t>
            </a:r>
            <a:r>
              <a:rPr lang="en-US" dirty="0" err="1" smtClean="0">
                <a:latin typeface="Comic Sans MS"/>
                <a:cs typeface="Comic Sans MS"/>
              </a:rPr>
              <a:t>d</a:t>
            </a:r>
            <a:r>
              <a:rPr lang="en-US" dirty="0" smtClean="0">
                <a:latin typeface="Comic Sans MS"/>
                <a:cs typeface="Comic Sans MS"/>
              </a:rPr>
              <a:t>/d </a:t>
            </a:r>
            <a:r>
              <a:rPr lang="en-US" dirty="0" smtClean="0">
                <a:latin typeface="Comic Sans MS"/>
                <a:cs typeface="Comic Sans MS"/>
                <a:sym typeface="Wingdings"/>
              </a:rPr>
              <a:t> 1 </a:t>
            </a:r>
          </a:p>
          <a:p>
            <a:pPr>
              <a:buClr>
                <a:srgbClr val="0000FF"/>
              </a:buClr>
            </a:pPr>
            <a:r>
              <a:rPr lang="en-US" sz="1000" dirty="0">
                <a:latin typeface="Comic Sans MS"/>
                <a:cs typeface="Comic Sans MS"/>
                <a:sym typeface="Wingdings"/>
              </a:rPr>
              <a:t> </a:t>
            </a:r>
            <a:r>
              <a:rPr lang="en-US" sz="1000" dirty="0" smtClean="0">
                <a:latin typeface="Comic Sans MS"/>
                <a:cs typeface="Comic Sans MS"/>
                <a:sym typeface="Wingdings"/>
              </a:rPr>
              <a:t>    (</a:t>
            </a:r>
            <a:r>
              <a:rPr lang="hu-HU" sz="1000" dirty="0">
                <a:latin typeface="Comic Sans MS"/>
                <a:cs typeface="Comic Sans MS"/>
              </a:rPr>
              <a:t>Phys.Rev.Lett. 99 (2007) </a:t>
            </a:r>
            <a:r>
              <a:rPr lang="hu-HU" sz="1000" dirty="0" smtClean="0">
                <a:latin typeface="Comic Sans MS"/>
                <a:cs typeface="Comic Sans MS"/>
              </a:rPr>
              <a:t>082001)</a:t>
            </a:r>
            <a:endParaRPr lang="en-US" sz="1000" dirty="0">
              <a:latin typeface="Comic Sans MS"/>
              <a:cs typeface="Comic Sans MS"/>
              <a:sym typeface="Wingdings"/>
            </a:endParaRPr>
          </a:p>
          <a:p>
            <a:pPr marL="285750" indent="-285750">
              <a:buClr>
                <a:srgbClr val="0000FF"/>
              </a:buClr>
              <a:buFont typeface="Wingdings" charset="2"/>
              <a:buChar char="q"/>
            </a:pPr>
            <a:r>
              <a:rPr lang="en-US" dirty="0" smtClean="0">
                <a:latin typeface="Comic Sans MS"/>
                <a:cs typeface="Comic Sans MS"/>
                <a:sym typeface="Wingdings"/>
              </a:rPr>
              <a:t>test models assuming charge symmetry violation</a:t>
            </a:r>
            <a:endParaRPr lang="en-US" dirty="0">
              <a:latin typeface="Comic Sans MS"/>
              <a:cs typeface="Comic Sans MS"/>
              <a:sym typeface="Wingdings"/>
            </a:endParaRPr>
          </a:p>
          <a:p>
            <a:endParaRPr lang="en-US" sz="800" dirty="0" smtClean="0">
              <a:latin typeface="Comic Sans MS"/>
              <a:cs typeface="Comic Sans MS"/>
            </a:endParaRPr>
          </a:p>
          <a:p>
            <a:r>
              <a:rPr lang="en-US" dirty="0" err="1" smtClean="0">
                <a:latin typeface="Comic Sans MS"/>
                <a:cs typeface="Comic Sans MS"/>
              </a:rPr>
              <a:t>unpolarized</a:t>
            </a:r>
            <a:r>
              <a:rPr lang="en-US" dirty="0" smtClean="0">
                <a:latin typeface="Comic Sans MS"/>
                <a:cs typeface="Comic Sans MS"/>
              </a:rPr>
              <a:t> </a:t>
            </a:r>
            <a:r>
              <a:rPr lang="en-US" dirty="0" err="1" smtClean="0">
                <a:latin typeface="Comic Sans MS"/>
                <a:cs typeface="Comic Sans MS"/>
              </a:rPr>
              <a:t>eA</a:t>
            </a:r>
            <a:r>
              <a:rPr lang="en-US" dirty="0" smtClean="0">
                <a:latin typeface="Comic Sans MS"/>
                <a:cs typeface="Comic Sans MS"/>
              </a:rPr>
              <a:t>:</a:t>
            </a:r>
          </a:p>
          <a:p>
            <a:pPr marL="285750" indent="-285750">
              <a:buClr>
                <a:srgbClr val="0000FF"/>
              </a:buClr>
              <a:buFont typeface="Wingdings" charset="2"/>
              <a:buChar char="q"/>
            </a:pPr>
            <a:r>
              <a:rPr lang="en-US" dirty="0" smtClean="0">
                <a:latin typeface="Comic Sans MS"/>
                <a:cs typeface="Comic Sans MS"/>
              </a:rPr>
              <a:t>Test Models for the EMC-effect</a:t>
            </a:r>
          </a:p>
          <a:p>
            <a:pPr marL="742950" lvl="1" indent="-285750">
              <a:buClr>
                <a:srgbClr val="0000FF"/>
              </a:buClr>
              <a:buFont typeface="Wingdings" charset="2"/>
              <a:buChar char="Ø"/>
            </a:pPr>
            <a:r>
              <a:rPr lang="en-US" dirty="0" smtClean="0">
                <a:latin typeface="Comic Sans MS"/>
                <a:cs typeface="Comic Sans MS"/>
              </a:rPr>
              <a:t>charge symmetry </a:t>
            </a:r>
            <a:r>
              <a:rPr lang="en-US" dirty="0" smtClean="0">
                <a:latin typeface="Comic Sans MS"/>
                <a:cs typeface="Comic Sans MS"/>
                <a:sym typeface="Wingdings"/>
              </a:rPr>
              <a:t>violation </a:t>
            </a:r>
          </a:p>
          <a:p>
            <a:pPr marL="742950" lvl="1" indent="-285750">
              <a:buClr>
                <a:srgbClr val="0000FF"/>
              </a:buClr>
              <a:buFont typeface="Wingdings" charset="2"/>
              <a:buChar char="Ø"/>
            </a:pPr>
            <a:r>
              <a:rPr lang="en-US" dirty="0" smtClean="0">
                <a:latin typeface="Comic Sans MS"/>
                <a:cs typeface="Comic Sans MS"/>
              </a:rPr>
              <a:t> </a:t>
            </a:r>
            <a:r>
              <a:rPr lang="en-US" dirty="0" err="1" smtClean="0">
                <a:latin typeface="Comic Sans MS"/>
                <a:cs typeface="Comic Sans MS"/>
              </a:rPr>
              <a:t>Isovector</a:t>
            </a:r>
            <a:r>
              <a:rPr lang="en-US" dirty="0" smtClean="0">
                <a:latin typeface="Comic Sans MS"/>
                <a:cs typeface="Comic Sans MS"/>
              </a:rPr>
              <a:t> EMC effect</a:t>
            </a:r>
          </a:p>
          <a:p>
            <a:pPr>
              <a:buClr>
                <a:srgbClr val="0000FF"/>
              </a:buClr>
            </a:pPr>
            <a:r>
              <a:rPr lang="en-US" sz="1000" dirty="0" smtClean="0">
                <a:latin typeface="Comic Sans MS"/>
                <a:cs typeface="Comic Sans MS"/>
              </a:rPr>
              <a:t>(</a:t>
            </a:r>
            <a:r>
              <a:rPr lang="en-US" sz="1000" dirty="0" err="1" smtClean="0">
                <a:latin typeface="Comic Sans MS"/>
                <a:cs typeface="Comic Sans MS"/>
              </a:rPr>
              <a:t>Cloet</a:t>
            </a:r>
            <a:r>
              <a:rPr lang="en-US" sz="1000" dirty="0" smtClean="0">
                <a:latin typeface="Comic Sans MS"/>
                <a:cs typeface="Comic Sans MS"/>
              </a:rPr>
              <a:t>, </a:t>
            </a:r>
            <a:r>
              <a:rPr lang="en-US" sz="1000" dirty="0" err="1" smtClean="0">
                <a:latin typeface="Comic Sans MS"/>
                <a:cs typeface="Comic Sans MS"/>
              </a:rPr>
              <a:t>Bentz</a:t>
            </a:r>
            <a:r>
              <a:rPr lang="en-US" sz="1000" dirty="0" smtClean="0">
                <a:latin typeface="Comic Sans MS"/>
                <a:cs typeface="Comic Sans MS"/>
              </a:rPr>
              <a:t>, Thomas </a:t>
            </a:r>
            <a:r>
              <a:rPr lang="en-US" sz="1000" dirty="0">
                <a:latin typeface="Comic Sans MS"/>
                <a:cs typeface="Comic Sans MS"/>
              </a:rPr>
              <a:t>et. al</a:t>
            </a:r>
            <a:r>
              <a:rPr lang="en-US" sz="1000" dirty="0" smtClean="0">
                <a:latin typeface="Comic Sans MS"/>
                <a:cs typeface="Comic Sans MS"/>
              </a:rPr>
              <a:t>., PRL 102 252301 )</a:t>
            </a:r>
            <a:endParaRPr lang="en-US" sz="1000" dirty="0">
              <a:latin typeface="Comic Sans MS"/>
              <a:cs typeface="Comic Sans MS"/>
            </a:endParaRPr>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87014048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smtClean="0"/>
              <a:t>Observables: Charge Current </a:t>
            </a:r>
            <a:r>
              <a:rPr lang="en-US" sz="2400" dirty="0"/>
              <a:t>in </a:t>
            </a:r>
            <a:r>
              <a:rPr lang="en-US" sz="2400" cap="none" dirty="0" err="1"/>
              <a:t>ep</a:t>
            </a:r>
            <a:r>
              <a:rPr lang="en-US" sz="2400" dirty="0"/>
              <a:t> and </a:t>
            </a:r>
            <a:r>
              <a:rPr lang="en-US" sz="2400" cap="none" dirty="0" err="1"/>
              <a:t>e</a:t>
            </a:r>
            <a:r>
              <a:rPr lang="en-US" sz="2400" dirty="0" err="1"/>
              <a:t>A</a:t>
            </a:r>
            <a:endParaRPr lang="en-US" sz="24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373" r="6281" b="3191"/>
          <a:stretch/>
        </p:blipFill>
        <p:spPr>
          <a:xfrm>
            <a:off x="117572" y="571063"/>
            <a:ext cx="4924509" cy="344581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69" t="8661" r="8929" b="1756"/>
          <a:stretch/>
        </p:blipFill>
        <p:spPr>
          <a:xfrm>
            <a:off x="4991652" y="2352264"/>
            <a:ext cx="3953652" cy="4061604"/>
          </a:xfrm>
          <a:prstGeom prst="rect">
            <a:avLst/>
          </a:prstGeom>
        </p:spPr>
      </p:pic>
      <p:grpSp>
        <p:nvGrpSpPr>
          <p:cNvPr id="8" name="Group 7"/>
          <p:cNvGrpSpPr/>
          <p:nvPr/>
        </p:nvGrpSpPr>
        <p:grpSpPr>
          <a:xfrm>
            <a:off x="85771" y="4089767"/>
            <a:ext cx="4870174" cy="1908215"/>
            <a:chOff x="85771" y="4089767"/>
            <a:chExt cx="4870174" cy="1908215"/>
          </a:xfrm>
        </p:grpSpPr>
        <p:sp>
          <p:nvSpPr>
            <p:cNvPr id="9" name="TextBox 8"/>
            <p:cNvSpPr txBox="1"/>
            <p:nvPr/>
          </p:nvSpPr>
          <p:spPr>
            <a:xfrm>
              <a:off x="85771" y="4089767"/>
              <a:ext cx="4870174" cy="1908215"/>
            </a:xfrm>
            <a:prstGeom prst="rect">
              <a:avLst/>
            </a:prstGeom>
            <a:noFill/>
          </p:spPr>
          <p:txBody>
            <a:bodyPr wrap="square" rtlCol="0">
              <a:spAutoFit/>
            </a:bodyPr>
            <a:lstStyle/>
            <a:p>
              <a:r>
                <a:rPr lang="en-US" dirty="0" smtClean="0">
                  <a:latin typeface="Comic Sans MS"/>
                  <a:cs typeface="Comic Sans MS"/>
                </a:rPr>
                <a:t>EIC has a large kinematic coverage for charge current events (    )</a:t>
              </a:r>
            </a:p>
            <a:p>
              <a:endParaRPr lang="en-US" sz="1000" dirty="0" smtClean="0">
                <a:latin typeface="Comic Sans MS"/>
                <a:cs typeface="Comic Sans MS"/>
              </a:endParaRPr>
            </a:p>
            <a:p>
              <a:r>
                <a:rPr lang="en-US" dirty="0" smtClean="0">
                  <a:latin typeface="Comic Sans MS"/>
                  <a:cs typeface="Comic Sans MS"/>
                </a:rPr>
                <a:t>The larger cross section </a:t>
              </a:r>
              <a:r>
                <a:rPr lang="en-US" dirty="0">
                  <a:latin typeface="Comic Sans MS"/>
                  <a:cs typeface="Comic Sans MS"/>
                </a:rPr>
                <a:t>at </a:t>
              </a:r>
              <a:r>
                <a:rPr lang="en-US" dirty="0" smtClean="0">
                  <a:latin typeface="Comic Sans MS"/>
                  <a:cs typeface="Comic Sans MS"/>
                </a:rPr>
                <a:t>higher </a:t>
              </a:r>
              <a:r>
                <a:rPr lang="en-US" dirty="0">
                  <a:latin typeface="Comic Sans MS"/>
                  <a:cs typeface="Comic Sans MS"/>
                </a:rPr>
                <a:t>√</a:t>
              </a:r>
              <a:r>
                <a:rPr lang="en-US" dirty="0" smtClean="0">
                  <a:latin typeface="Comic Sans MS"/>
                  <a:cs typeface="Comic Sans MS"/>
                </a:rPr>
                <a:t>s does eliminate the need for luminosities </a:t>
              </a:r>
            </a:p>
            <a:p>
              <a:r>
                <a:rPr lang="en-US" dirty="0" smtClean="0">
                  <a:latin typeface="Comic Sans MS"/>
                  <a:cs typeface="Comic Sans MS"/>
                </a:rPr>
                <a:t>&gt; 10</a:t>
              </a:r>
              <a:r>
                <a:rPr lang="en-US" baseline="30000" dirty="0" smtClean="0">
                  <a:latin typeface="Comic Sans MS"/>
                  <a:cs typeface="Comic Sans MS"/>
                </a:rPr>
                <a:t>34</a:t>
              </a:r>
              <a:r>
                <a:rPr lang="en-US" dirty="0" smtClean="0">
                  <a:latin typeface="Comic Sans MS"/>
                  <a:cs typeface="Comic Sans MS"/>
                </a:rPr>
                <a:t> cm</a:t>
              </a:r>
              <a:r>
                <a:rPr lang="en-US" baseline="30000" dirty="0" smtClean="0">
                  <a:latin typeface="Comic Sans MS"/>
                  <a:cs typeface="Comic Sans MS"/>
                </a:rPr>
                <a:t>-2</a:t>
              </a:r>
              <a:r>
                <a:rPr lang="en-US" dirty="0" smtClean="0">
                  <a:latin typeface="Comic Sans MS"/>
                  <a:cs typeface="Comic Sans MS"/>
                </a:rPr>
                <a:t>s</a:t>
              </a:r>
              <a:r>
                <a:rPr lang="en-US" baseline="30000" dirty="0" smtClean="0">
                  <a:latin typeface="Comic Sans MS"/>
                  <a:cs typeface="Comic Sans MS"/>
                </a:rPr>
                <a:t>-1</a:t>
              </a:r>
            </a:p>
            <a:p>
              <a:r>
                <a:rPr lang="en-US" dirty="0" smtClean="0">
                  <a:solidFill>
                    <a:srgbClr val="0000FF"/>
                  </a:solidFill>
                  <a:latin typeface="Comic Sans MS"/>
                  <a:cs typeface="Comic Sans MS"/>
                  <a:sym typeface="Wingdings"/>
                </a:rPr>
                <a:t></a:t>
              </a:r>
              <a:r>
                <a:rPr lang="en-US" dirty="0" smtClean="0">
                  <a:latin typeface="Comic Sans MS"/>
                  <a:cs typeface="Comic Sans MS"/>
                  <a:sym typeface="Wingdings"/>
                </a:rPr>
                <a:t> allows for lower risk machine design</a:t>
              </a:r>
              <a:r>
                <a:rPr lang="en-US" dirty="0" smtClean="0">
                  <a:solidFill>
                    <a:srgbClr val="0000FF"/>
                  </a:solidFill>
                  <a:latin typeface="Comic Sans MS"/>
                  <a:cs typeface="Comic Sans MS"/>
                </a:rPr>
                <a:t> </a:t>
              </a:r>
            </a:p>
          </p:txBody>
        </p:sp>
        <p:sp>
          <p:nvSpPr>
            <p:cNvPr id="7" name="Oval 6"/>
            <p:cNvSpPr/>
            <p:nvPr/>
          </p:nvSpPr>
          <p:spPr bwMode="auto">
            <a:xfrm>
              <a:off x="2957061" y="4506844"/>
              <a:ext cx="154609" cy="14356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Comic Sans MS"/>
                <a:ea typeface="ＭＳ Ｐゴシック" pitchFamily="-112" charset="-128"/>
                <a:cs typeface="Comic Sans MS"/>
              </a:endParaRPr>
            </a:p>
          </p:txBody>
        </p:sp>
      </p:grpSp>
      <p:pic>
        <p:nvPicPr>
          <p:cNvPr id="3" name="Picture 2" descr="Elektron-Proton-Kollision_DIS_neutral_und_geladen_RGB_EN.jpg"/>
          <p:cNvPicPr>
            <a:picLocks noChangeAspect="1"/>
          </p:cNvPicPr>
          <p:nvPr/>
        </p:nvPicPr>
        <p:blipFill rotWithShape="1">
          <a:blip r:embed="rId4">
            <a:extLst>
              <a:ext uri="{28A0092B-C50C-407E-A947-70E740481C1C}">
                <a14:useLocalDpi xmlns:a14="http://schemas.microsoft.com/office/drawing/2010/main" val="0"/>
              </a:ext>
            </a:extLst>
          </a:blip>
          <a:srcRect l="3834" t="49849" r="8882" b="10648"/>
          <a:stretch/>
        </p:blipFill>
        <p:spPr>
          <a:xfrm>
            <a:off x="5626100" y="622300"/>
            <a:ext cx="3073400" cy="1744362"/>
          </a:xfrm>
          <a:prstGeom prst="rect">
            <a:avLst/>
          </a:prstGeom>
        </p:spPr>
      </p:pic>
      <p:sp>
        <p:nvSpPr>
          <p:cNvPr id="10" name="Date Placeholder 9"/>
          <p:cNvSpPr>
            <a:spLocks noGrp="1"/>
          </p:cNvSpPr>
          <p:nvPr>
            <p:ph type="dt" sz="half" idx="10"/>
          </p:nvPr>
        </p:nvSpPr>
        <p:spPr/>
        <p:txBody>
          <a:bodyPr/>
          <a:lstStyle/>
          <a:p>
            <a:r>
              <a:rPr lang="en-US" smtClean="0"/>
              <a:t>E.C. Aschenauer</a:t>
            </a:r>
            <a:endParaRPr lang="en-US"/>
          </a:p>
        </p:txBody>
      </p:sp>
      <p:sp>
        <p:nvSpPr>
          <p:cNvPr id="11" name="Footer Placeholder 10"/>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53756015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Polarized EW PHYSICS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18</a:t>
            </a:fld>
            <a:endParaRPr lang="en-US"/>
          </a:p>
        </p:txBody>
      </p:sp>
      <p:grpSp>
        <p:nvGrpSpPr>
          <p:cNvPr id="11" name="Group 10"/>
          <p:cNvGrpSpPr/>
          <p:nvPr/>
        </p:nvGrpSpPr>
        <p:grpSpPr>
          <a:xfrm>
            <a:off x="25232" y="-105752"/>
            <a:ext cx="1797395" cy="1693134"/>
            <a:chOff x="13473" y="188198"/>
            <a:chExt cx="1797395" cy="1693134"/>
          </a:xfrm>
        </p:grpSpPr>
        <p:pic>
          <p:nvPicPr>
            <p:cNvPr id="6" name="Bild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3473" y="188198"/>
              <a:ext cx="1796894" cy="1693134"/>
            </a:xfrm>
            <a:prstGeom prst="rect">
              <a:avLst/>
            </a:prstGeom>
            <a:noFill/>
            <a:ln w="9525">
              <a:noFill/>
              <a:miter lim="800000"/>
              <a:headEnd/>
              <a:tailEnd/>
            </a:ln>
          </p:spPr>
        </p:pic>
        <p:sp>
          <p:nvSpPr>
            <p:cNvPr id="7" name="Rectangle 6"/>
            <p:cNvSpPr/>
            <p:nvPr/>
          </p:nvSpPr>
          <p:spPr bwMode="auto">
            <a:xfrm>
              <a:off x="940710" y="670219"/>
              <a:ext cx="870158" cy="388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chemeClr val="tx1"/>
                  </a:solidFill>
                  <a:effectLst/>
                  <a:latin typeface="Comic Sans MS"/>
                  <a:ea typeface="ＭＳ Ｐゴシック" pitchFamily="-112" charset="-128"/>
                  <a:cs typeface="Comic Sans MS"/>
                </a:rPr>
                <a:t>W</a:t>
              </a:r>
              <a:r>
                <a:rPr kumimoji="0" lang="en-US" i="0" u="none" strike="noStrike" cap="none" normalizeH="0" baseline="30000" dirty="0" smtClean="0">
                  <a:ln>
                    <a:noFill/>
                  </a:ln>
                  <a:solidFill>
                    <a:schemeClr val="tx1"/>
                  </a:solidFill>
                  <a:effectLst/>
                  <a:latin typeface="Comic Sans MS"/>
                  <a:ea typeface="ＭＳ Ｐゴシック" pitchFamily="-112" charset="-128"/>
                  <a:cs typeface="Comic Sans MS"/>
                </a:rPr>
                <a:t>+/-</a:t>
              </a:r>
              <a:endParaRPr kumimoji="0" lang="en-US" i="0" u="none" strike="noStrike" cap="none" normalizeH="0" baseline="30000" dirty="0">
                <a:ln>
                  <a:noFill/>
                </a:ln>
                <a:solidFill>
                  <a:schemeClr val="tx1"/>
                </a:solidFill>
                <a:effectLst/>
                <a:latin typeface="Comic Sans MS"/>
                <a:ea typeface="ＭＳ Ｐゴシック" pitchFamily="-112" charset="-128"/>
                <a:cs typeface="Comic Sans MS"/>
              </a:endParaRPr>
            </a:p>
          </p:txBody>
        </p:sp>
        <p:sp>
          <p:nvSpPr>
            <p:cNvPr id="8" name="TextBox 7"/>
            <p:cNvSpPr txBox="1"/>
            <p:nvPr/>
          </p:nvSpPr>
          <p:spPr>
            <a:xfrm>
              <a:off x="197696" y="587913"/>
              <a:ext cx="313720" cy="369332"/>
            </a:xfrm>
            <a:prstGeom prst="rect">
              <a:avLst/>
            </a:prstGeom>
            <a:noFill/>
          </p:spPr>
          <p:txBody>
            <a:bodyPr wrap="none" rtlCol="0">
              <a:spAutoFit/>
            </a:bodyPr>
            <a:lstStyle/>
            <a:p>
              <a:r>
                <a:rPr lang="en-US" dirty="0" smtClean="0"/>
                <a:t>e</a:t>
              </a:r>
              <a:endParaRPr lang="en-US" dirty="0"/>
            </a:p>
          </p:txBody>
        </p:sp>
        <p:sp>
          <p:nvSpPr>
            <p:cNvPr id="9" name="TextBox 8"/>
            <p:cNvSpPr txBox="1"/>
            <p:nvPr/>
          </p:nvSpPr>
          <p:spPr>
            <a:xfrm>
              <a:off x="949800" y="199436"/>
              <a:ext cx="312906" cy="369332"/>
            </a:xfrm>
            <a:prstGeom prst="rect">
              <a:avLst/>
            </a:prstGeom>
            <a:noFill/>
          </p:spPr>
          <p:txBody>
            <a:bodyPr wrap="none" rtlCol="0">
              <a:spAutoFit/>
            </a:bodyPr>
            <a:lstStyle/>
            <a:p>
              <a:r>
                <a:rPr lang="en-US" dirty="0">
                  <a:latin typeface="Symbol" charset="2"/>
                  <a:cs typeface="Symbol" charset="2"/>
                </a:rPr>
                <a:t>n</a:t>
              </a:r>
            </a:p>
          </p:txBody>
        </p:sp>
      </p:grpSp>
      <p:pic>
        <p:nvPicPr>
          <p:cNvPr id="10" name="Picture 9" descr="asym-cc-dis.eps"/>
          <p:cNvPicPr>
            <a:picLocks noChangeAspect="1"/>
          </p:cNvPicPr>
          <p:nvPr/>
        </p:nvPicPr>
        <p:blipFill rotWithShape="1">
          <a:blip r:embed="rId4">
            <a:extLst>
              <a:ext uri="{28A0092B-C50C-407E-A947-70E740481C1C}">
                <a14:useLocalDpi xmlns:a14="http://schemas.microsoft.com/office/drawing/2010/main" val="0"/>
              </a:ext>
            </a:extLst>
          </a:blip>
          <a:srcRect l="5638" t="7715" r="8348"/>
          <a:stretch/>
        </p:blipFill>
        <p:spPr>
          <a:xfrm>
            <a:off x="-1" y="1371110"/>
            <a:ext cx="3899789" cy="5119381"/>
          </a:xfrm>
          <a:prstGeom prst="rect">
            <a:avLst/>
          </a:prstGeom>
        </p:spPr>
      </p:pic>
      <p:pic>
        <p:nvPicPr>
          <p:cNvPr id="12" name="Picture 11" descr="impact-profiles.eps"/>
          <p:cNvPicPr>
            <a:picLocks noChangeAspect="1"/>
          </p:cNvPicPr>
          <p:nvPr/>
        </p:nvPicPr>
        <p:blipFill rotWithShape="1">
          <a:blip r:embed="rId5">
            <a:extLst>
              <a:ext uri="{28A0092B-C50C-407E-A947-70E740481C1C}">
                <a14:useLocalDpi xmlns:a14="http://schemas.microsoft.com/office/drawing/2010/main" val="0"/>
              </a:ext>
            </a:extLst>
          </a:blip>
          <a:srcRect t="7551"/>
          <a:stretch/>
        </p:blipFill>
        <p:spPr>
          <a:xfrm>
            <a:off x="4287844" y="2368521"/>
            <a:ext cx="4856158" cy="4489479"/>
          </a:xfrm>
          <a:prstGeom prst="rect">
            <a:avLst/>
          </a:prstGeom>
          <a:solidFill>
            <a:schemeClr val="accent5">
              <a:lumMod val="20000"/>
              <a:lumOff val="80000"/>
            </a:schemeClr>
          </a:solidFill>
        </p:spPr>
      </p:pic>
      <p:graphicFrame>
        <p:nvGraphicFramePr>
          <p:cNvPr id="13" name="Object 12"/>
          <p:cNvGraphicFramePr>
            <a:graphicFrameLocks noChangeAspect="1"/>
          </p:cNvGraphicFramePr>
          <p:nvPr>
            <p:extLst>
              <p:ext uri="{D42A27DB-BD31-4B8C-83A1-F6EECF244321}">
                <p14:modId xmlns:p14="http://schemas.microsoft.com/office/powerpoint/2010/main" val="378416417"/>
              </p:ext>
            </p:extLst>
          </p:nvPr>
        </p:nvGraphicFramePr>
        <p:xfrm>
          <a:off x="1729369" y="872970"/>
          <a:ext cx="2438400" cy="558800"/>
        </p:xfrm>
        <a:graphic>
          <a:graphicData uri="http://schemas.openxmlformats.org/presentationml/2006/ole">
            <mc:AlternateContent xmlns:mc="http://schemas.openxmlformats.org/markup-compatibility/2006">
              <mc:Choice xmlns:v="urn:schemas-microsoft-com:vml" Requires="v">
                <p:oleObj spid="_x0000_s50209" name="Equation" r:id="rId6" imgW="2438400" imgH="558800" progId="Equation.DSMT4">
                  <p:embed/>
                </p:oleObj>
              </mc:Choice>
              <mc:Fallback>
                <p:oleObj name="Equation" r:id="rId6" imgW="2438400" imgH="558800" progId="Equation.DSMT4">
                  <p:embed/>
                  <p:pic>
                    <p:nvPicPr>
                      <p:cNvPr id="0" name=""/>
                      <p:cNvPicPr/>
                      <p:nvPr/>
                    </p:nvPicPr>
                    <p:blipFill>
                      <a:blip r:embed="rId7"/>
                      <a:stretch>
                        <a:fillRect/>
                      </a:stretch>
                    </p:blipFill>
                    <p:spPr>
                      <a:xfrm>
                        <a:off x="1729369" y="872970"/>
                        <a:ext cx="243840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684511336"/>
              </p:ext>
            </p:extLst>
          </p:nvPr>
        </p:nvGraphicFramePr>
        <p:xfrm>
          <a:off x="4983561" y="2015642"/>
          <a:ext cx="3695700" cy="342900"/>
        </p:xfrm>
        <a:graphic>
          <a:graphicData uri="http://schemas.openxmlformats.org/presentationml/2006/ole">
            <mc:AlternateContent xmlns:mc="http://schemas.openxmlformats.org/markup-compatibility/2006">
              <mc:Choice xmlns:v="urn:schemas-microsoft-com:vml" Requires="v">
                <p:oleObj spid="_x0000_s50210" name="Equation" r:id="rId8" imgW="3695700" imgH="342900" progId="Equation.DSMT4">
                  <p:embed/>
                </p:oleObj>
              </mc:Choice>
              <mc:Fallback>
                <p:oleObj name="Equation" r:id="rId8" imgW="3695700" imgH="342900" progId="Equation.DSMT4">
                  <p:embed/>
                  <p:pic>
                    <p:nvPicPr>
                      <p:cNvPr id="0" name=""/>
                      <p:cNvPicPr/>
                      <p:nvPr/>
                    </p:nvPicPr>
                    <p:blipFill>
                      <a:blip r:embed="rId9"/>
                      <a:stretch>
                        <a:fillRect/>
                      </a:stretch>
                    </p:blipFill>
                    <p:spPr>
                      <a:xfrm>
                        <a:off x="4983561" y="2015642"/>
                        <a:ext cx="3695700" cy="342900"/>
                      </a:xfrm>
                      <a:prstGeom prst="rect">
                        <a:avLst/>
                      </a:prstGeom>
                    </p:spPr>
                  </p:pic>
                </p:oleObj>
              </mc:Fallback>
            </mc:AlternateContent>
          </a:graphicData>
        </a:graphic>
      </p:graphicFrame>
      <p:sp>
        <p:nvSpPr>
          <p:cNvPr id="16" name="Horizontal Scroll 15"/>
          <p:cNvSpPr/>
          <p:nvPr/>
        </p:nvSpPr>
        <p:spPr bwMode="auto">
          <a:xfrm>
            <a:off x="4715764" y="458581"/>
            <a:ext cx="4106333" cy="1672166"/>
          </a:xfrm>
          <a:prstGeom prst="horizontalScroll">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TextBox 16"/>
          <p:cNvSpPr txBox="1"/>
          <p:nvPr/>
        </p:nvSpPr>
        <p:spPr>
          <a:xfrm>
            <a:off x="4983871" y="632624"/>
            <a:ext cx="3782606" cy="1323439"/>
          </a:xfrm>
          <a:prstGeom prst="rect">
            <a:avLst/>
          </a:prstGeom>
          <a:noFill/>
        </p:spPr>
        <p:txBody>
          <a:bodyPr wrap="none" rtlCol="0">
            <a:spAutoFit/>
          </a:bodyPr>
          <a:lstStyle/>
          <a:p>
            <a:r>
              <a:rPr lang="en-US" sz="1600" u="sng" dirty="0" smtClean="0">
                <a:solidFill>
                  <a:srgbClr val="FFFF00"/>
                </a:solidFill>
              </a:rPr>
              <a:t>Complementary to SIDIS:</a:t>
            </a:r>
          </a:p>
          <a:p>
            <a:r>
              <a:rPr lang="en-US" sz="1600" dirty="0" smtClean="0"/>
              <a:t>very high Q2-scale</a:t>
            </a:r>
          </a:p>
          <a:p>
            <a:r>
              <a:rPr lang="en-US" sz="1600" dirty="0" smtClean="0"/>
              <a:t>extremely clean theoretically </a:t>
            </a:r>
          </a:p>
          <a:p>
            <a:r>
              <a:rPr lang="en-US" sz="1600" dirty="0" smtClean="0"/>
              <a:t>No Fragmentation function </a:t>
            </a:r>
          </a:p>
          <a:p>
            <a:r>
              <a:rPr lang="en-US" sz="1600" dirty="0" smtClean="0"/>
              <a:t>best way to measure at very high x</a:t>
            </a:r>
            <a:endParaRPr lang="en-US" sz="1600" dirty="0"/>
          </a:p>
        </p:txBody>
      </p:sp>
      <p:grpSp>
        <p:nvGrpSpPr>
          <p:cNvPr id="18" name="Group 17"/>
          <p:cNvGrpSpPr/>
          <p:nvPr/>
        </p:nvGrpSpPr>
        <p:grpSpPr>
          <a:xfrm>
            <a:off x="3800907" y="3751326"/>
            <a:ext cx="771093" cy="924560"/>
            <a:chOff x="3430482" y="2997200"/>
            <a:chExt cx="771093" cy="924560"/>
          </a:xfrm>
        </p:grpSpPr>
        <p:sp>
          <p:nvSpPr>
            <p:cNvPr id="19" name="AutoShape 49"/>
            <p:cNvSpPr>
              <a:spLocks noChangeArrowheads="1"/>
            </p:cNvSpPr>
            <p:nvPr/>
          </p:nvSpPr>
          <p:spPr bwMode="auto">
            <a:xfrm>
              <a:off x="3430482" y="3069416"/>
              <a:ext cx="733425" cy="85234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0" name="TextBox 19"/>
            <p:cNvSpPr txBox="1"/>
            <p:nvPr/>
          </p:nvSpPr>
          <p:spPr>
            <a:xfrm>
              <a:off x="3505200" y="2997200"/>
              <a:ext cx="696375" cy="369332"/>
            </a:xfrm>
            <a:prstGeom prst="rect">
              <a:avLst/>
            </a:prstGeom>
            <a:noFill/>
          </p:spPr>
          <p:txBody>
            <a:bodyPr wrap="none" rtlCol="0">
              <a:spAutoFit/>
            </a:bodyPr>
            <a:lstStyle/>
            <a:p>
              <a:r>
                <a:rPr lang="en-US" dirty="0" smtClean="0">
                  <a:solidFill>
                    <a:srgbClr val="FFFFFF"/>
                  </a:solidFill>
                </a:rPr>
                <a:t>QCD</a:t>
              </a:r>
              <a:endParaRPr lang="en-US" dirty="0">
                <a:solidFill>
                  <a:srgbClr val="FFFFFF"/>
                </a:solidFill>
              </a:endParaRPr>
            </a:p>
          </p:txBody>
        </p:sp>
        <p:sp>
          <p:nvSpPr>
            <p:cNvPr id="21" name="TextBox 20"/>
            <p:cNvSpPr txBox="1"/>
            <p:nvPr/>
          </p:nvSpPr>
          <p:spPr>
            <a:xfrm>
              <a:off x="3505200" y="3495040"/>
              <a:ext cx="475461" cy="369332"/>
            </a:xfrm>
            <a:prstGeom prst="rect">
              <a:avLst/>
            </a:prstGeom>
            <a:noFill/>
          </p:spPr>
          <p:txBody>
            <a:bodyPr wrap="none" rtlCol="0">
              <a:spAutoFit/>
            </a:bodyPr>
            <a:lstStyle/>
            <a:p>
              <a:r>
                <a:rPr lang="en-US" dirty="0" smtClean="0">
                  <a:solidFill>
                    <a:schemeClr val="bg1"/>
                  </a:solidFill>
                </a:rPr>
                <a:t>fit</a:t>
              </a:r>
              <a:endParaRPr lang="en-US" dirty="0">
                <a:solidFill>
                  <a:schemeClr val="bg1"/>
                </a:solidFill>
              </a:endParaRPr>
            </a:p>
          </p:txBody>
        </p:sp>
      </p:grpSp>
      <p:sp>
        <p:nvSpPr>
          <p:cNvPr id="15" name="TextBox 14"/>
          <p:cNvSpPr txBox="1"/>
          <p:nvPr/>
        </p:nvSpPr>
        <p:spPr>
          <a:xfrm>
            <a:off x="44172" y="6300937"/>
            <a:ext cx="3339376" cy="338554"/>
          </a:xfrm>
          <a:prstGeom prst="rect">
            <a:avLst/>
          </a:prstGeom>
          <a:noFill/>
        </p:spPr>
        <p:txBody>
          <a:bodyPr wrap="none" rtlCol="0">
            <a:spAutoFit/>
          </a:bodyPr>
          <a:lstStyle/>
          <a:p>
            <a:r>
              <a:rPr lang="en-US" sz="1600" dirty="0" smtClean="0"/>
              <a:t>More Details: arXiv:</a:t>
            </a:r>
            <a:r>
              <a:rPr lang="en-US" sz="1600" dirty="0" smtClean="0">
                <a:hlinkClick r:id="rId10"/>
              </a:rPr>
              <a:t>1309.5327 </a:t>
            </a:r>
            <a:endParaRPr lang="en-US" sz="1600" dirty="0"/>
          </a:p>
        </p:txBody>
      </p:sp>
    </p:spTree>
    <p:extLst>
      <p:ext uri="{BB962C8B-B14F-4D97-AF65-F5344CB8AC3E}">
        <p14:creationId xmlns:p14="http://schemas.microsoft.com/office/powerpoint/2010/main" val="3325093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3239736" y="651557"/>
            <a:ext cx="2466328" cy="8309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lang="en-US" sz="2400" dirty="0" smtClean="0">
                <a:latin typeface="Comic Sans MS"/>
                <a:ea typeface="Cambria Math"/>
                <a:cs typeface="Comic Sans MS"/>
                <a:sym typeface="Cambria Math"/>
              </a:rPr>
              <a:t>Wigner function</a:t>
            </a:r>
          </a:p>
          <a:p>
            <a:pPr lvl="0" algn="ctr"/>
            <a:r>
              <a:rPr sz="2400" dirty="0" smtClean="0">
                <a:latin typeface="Comic Sans MS"/>
                <a:ea typeface="Cambria Math"/>
                <a:cs typeface="Comic Sans MS"/>
                <a:sym typeface="Cambria Math"/>
              </a:rPr>
              <a:t>W</a:t>
            </a:r>
            <a:r>
              <a:rPr sz="2400" dirty="0">
                <a:latin typeface="Comic Sans MS"/>
                <a:ea typeface="Cambria Math"/>
                <a:cs typeface="Comic Sans MS"/>
                <a:sym typeface="Cambria Math"/>
              </a:rPr>
              <a:t>(x,b</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,k</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a:t>
            </a:r>
          </a:p>
        </p:txBody>
      </p:sp>
      <p:sp>
        <p:nvSpPr>
          <p:cNvPr id="51" name="Shape 51"/>
          <p:cNvSpPr/>
          <p:nvPr/>
        </p:nvSpPr>
        <p:spPr>
          <a:xfrm>
            <a:off x="5823675" y="1440914"/>
            <a:ext cx="105613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dirty="0">
                <a:latin typeface="Comic Sans MS"/>
                <a:ea typeface="Cambria Math"/>
                <a:cs typeface="Comic Sans MS"/>
                <a:sym typeface="Cambria Math"/>
              </a:rPr>
              <a:t>∫ d</a:t>
            </a:r>
            <a:r>
              <a:rPr sz="2400" baseline="30000" dirty="0">
                <a:latin typeface="Comic Sans MS"/>
                <a:ea typeface="Cambria Math"/>
                <a:cs typeface="Comic Sans MS"/>
                <a:sym typeface="Cambria Math"/>
              </a:rPr>
              <a:t>2</a:t>
            </a:r>
            <a:r>
              <a:rPr sz="2400" dirty="0">
                <a:latin typeface="Comic Sans MS"/>
                <a:ea typeface="Cambria Math"/>
                <a:cs typeface="Comic Sans MS"/>
                <a:sym typeface="Cambria Math"/>
              </a:rPr>
              <a:t>k</a:t>
            </a:r>
            <a:r>
              <a:rPr sz="2400" baseline="-25000" dirty="0">
                <a:latin typeface="Comic Sans MS"/>
                <a:ea typeface="Cambria Math"/>
                <a:cs typeface="Comic Sans MS"/>
                <a:sym typeface="Cambria Math"/>
              </a:rPr>
              <a:t>T</a:t>
            </a:r>
          </a:p>
        </p:txBody>
      </p:sp>
      <p:sp>
        <p:nvSpPr>
          <p:cNvPr id="52" name="Shape 52"/>
          <p:cNvSpPr/>
          <p:nvPr/>
        </p:nvSpPr>
        <p:spPr>
          <a:xfrm>
            <a:off x="6319866" y="2523346"/>
            <a:ext cx="111469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latin typeface="Comic Sans MS"/>
                <a:ea typeface="Cambria Math"/>
                <a:cs typeface="Comic Sans MS"/>
                <a:sym typeface="Cambria Math"/>
              </a:rPr>
              <a:t>f(x,b</a:t>
            </a:r>
            <a:r>
              <a:rPr sz="2400" baseline="-25000">
                <a:latin typeface="Comic Sans MS"/>
                <a:ea typeface="Cambria Math"/>
                <a:cs typeface="Comic Sans MS"/>
                <a:sym typeface="Cambria Math"/>
              </a:rPr>
              <a:t>T</a:t>
            </a:r>
            <a:r>
              <a:rPr sz="2400">
                <a:latin typeface="Comic Sans MS"/>
                <a:ea typeface="Cambria Math"/>
                <a:cs typeface="Comic Sans MS"/>
                <a:sym typeface="Cambria Math"/>
              </a:rPr>
              <a:t>)</a:t>
            </a:r>
          </a:p>
        </p:txBody>
      </p:sp>
      <p:sp>
        <p:nvSpPr>
          <p:cNvPr id="53" name="Shape 53"/>
          <p:cNvSpPr/>
          <p:nvPr/>
        </p:nvSpPr>
        <p:spPr>
          <a:xfrm>
            <a:off x="1688411" y="2523346"/>
            <a:ext cx="109831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dirty="0">
                <a:latin typeface="Comic Sans MS"/>
                <a:ea typeface="Cambria Math"/>
                <a:cs typeface="Comic Sans MS"/>
                <a:sym typeface="Cambria Math"/>
              </a:rPr>
              <a:t>f(x,k</a:t>
            </a:r>
            <a:r>
              <a:rPr sz="2400" baseline="-25000" dirty="0">
                <a:latin typeface="Comic Sans MS"/>
                <a:ea typeface="Cambria Math"/>
                <a:cs typeface="Comic Sans MS"/>
                <a:sym typeface="Cambria Math"/>
              </a:rPr>
              <a:t>T</a:t>
            </a:r>
            <a:r>
              <a:rPr sz="2400" dirty="0">
                <a:latin typeface="Comic Sans MS"/>
                <a:ea typeface="Cambria Math"/>
                <a:cs typeface="Comic Sans MS"/>
                <a:sym typeface="Cambria Math"/>
              </a:rPr>
              <a:t>)</a:t>
            </a:r>
          </a:p>
        </p:txBody>
      </p:sp>
      <p:sp>
        <p:nvSpPr>
          <p:cNvPr id="54" name="Shape 54"/>
          <p:cNvSpPr/>
          <p:nvPr/>
        </p:nvSpPr>
        <p:spPr>
          <a:xfrm>
            <a:off x="2142023" y="1507039"/>
            <a:ext cx="939067"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latin typeface="Comic Sans MS"/>
                <a:ea typeface="Cambria Math"/>
                <a:cs typeface="Comic Sans MS"/>
                <a:sym typeface="Cambria Math"/>
              </a:rPr>
              <a:t>∫d</a:t>
            </a:r>
            <a:r>
              <a:rPr sz="2400" baseline="30000">
                <a:latin typeface="Comic Sans MS"/>
                <a:ea typeface="Cambria Math"/>
                <a:cs typeface="Comic Sans MS"/>
                <a:sym typeface="Cambria Math"/>
              </a:rPr>
              <a:t>2</a:t>
            </a:r>
            <a:r>
              <a:rPr sz="2400">
                <a:latin typeface="Comic Sans MS"/>
                <a:ea typeface="Cambria Math"/>
                <a:cs typeface="Comic Sans MS"/>
                <a:sym typeface="Cambria Math"/>
              </a:rPr>
              <a:t>b</a:t>
            </a:r>
            <a:r>
              <a:rPr sz="2400" baseline="-25000">
                <a:latin typeface="Comic Sans MS"/>
                <a:ea typeface="Cambria Math"/>
                <a:cs typeface="Comic Sans MS"/>
                <a:sym typeface="Cambria Math"/>
              </a:rPr>
              <a:t>T</a:t>
            </a:r>
          </a:p>
        </p:txBody>
      </p:sp>
      <p:sp>
        <p:nvSpPr>
          <p:cNvPr id="57" name="Shape 57"/>
          <p:cNvSpPr/>
          <p:nvPr/>
        </p:nvSpPr>
        <p:spPr>
          <a:xfrm flipH="1">
            <a:off x="2280558" y="1423635"/>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59" name="Shape 59"/>
          <p:cNvSpPr/>
          <p:nvPr/>
        </p:nvSpPr>
        <p:spPr>
          <a:xfrm>
            <a:off x="51933" y="5771290"/>
            <a:ext cx="4572001"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dirty="0"/>
              <a:t>Spin-dependent 3D momentum space </a:t>
            </a:r>
          </a:p>
          <a:p>
            <a:pPr lvl="0"/>
            <a:r>
              <a:rPr dirty="0"/>
              <a:t>images from semi-inclusive scattering</a:t>
            </a:r>
          </a:p>
        </p:txBody>
      </p:sp>
      <p:sp>
        <p:nvSpPr>
          <p:cNvPr id="60" name="Shape 60"/>
          <p:cNvSpPr/>
          <p:nvPr/>
        </p:nvSpPr>
        <p:spPr>
          <a:xfrm>
            <a:off x="249620" y="2685005"/>
            <a:ext cx="890889"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1F497D"/>
                </a:solidFill>
              </a:defRPr>
            </a:lvl1pPr>
          </a:lstStyle>
          <a:p>
            <a:pPr lvl="0">
              <a:defRPr>
                <a:solidFill>
                  <a:srgbClr val="000000"/>
                </a:solidFill>
              </a:defRPr>
            </a:pPr>
            <a:r>
              <a:rPr dirty="0">
                <a:solidFill>
                  <a:srgbClr val="FF00FF"/>
                </a:solidFill>
                <a:latin typeface="Comic Sans MS"/>
                <a:cs typeface="Comic Sans MS"/>
              </a:rPr>
              <a:t>Quarks</a:t>
            </a:r>
          </a:p>
        </p:txBody>
      </p:sp>
      <p:sp>
        <p:nvSpPr>
          <p:cNvPr id="61" name="Shape 61"/>
          <p:cNvSpPr/>
          <p:nvPr/>
        </p:nvSpPr>
        <p:spPr>
          <a:xfrm>
            <a:off x="5276022" y="1440783"/>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63" name="Shape 63"/>
          <p:cNvSpPr/>
          <p:nvPr/>
        </p:nvSpPr>
        <p:spPr>
          <a:xfrm>
            <a:off x="4563694" y="5778536"/>
            <a:ext cx="4922651"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r>
              <a:rPr dirty="0"/>
              <a:t>Spin-dependent </a:t>
            </a:r>
            <a:r>
              <a:rPr dirty="0" smtClean="0"/>
              <a:t>2+1D coordinate </a:t>
            </a:r>
            <a:r>
              <a:rPr dirty="0"/>
              <a:t>space images from exclusive scattering</a:t>
            </a:r>
          </a:p>
        </p:txBody>
      </p:sp>
      <p:sp>
        <p:nvSpPr>
          <p:cNvPr id="64" name="Shape 64"/>
          <p:cNvSpPr/>
          <p:nvPr/>
        </p:nvSpPr>
        <p:spPr>
          <a:xfrm>
            <a:off x="8001000" y="2707845"/>
            <a:ext cx="890889"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lvl="0">
              <a:defRPr>
                <a:solidFill>
                  <a:srgbClr val="000000"/>
                </a:solidFill>
              </a:defRPr>
            </a:pPr>
            <a:r>
              <a:rPr lang="en-US" dirty="0" smtClean="0">
                <a:solidFill>
                  <a:srgbClr val="FF0000"/>
                </a:solidFill>
                <a:latin typeface="Comic Sans MS"/>
                <a:cs typeface="Comic Sans MS"/>
              </a:rPr>
              <a:t>Quarks</a:t>
            </a:r>
            <a:endParaRPr dirty="0">
              <a:solidFill>
                <a:srgbClr val="FF0000"/>
              </a:solidFill>
              <a:latin typeface="Comic Sans MS"/>
              <a:cs typeface="Comic Sans MS"/>
            </a:endParaRPr>
          </a:p>
        </p:txBody>
      </p:sp>
      <p:sp>
        <p:nvSpPr>
          <p:cNvPr id="65" name="Shape 65"/>
          <p:cNvSpPr/>
          <p:nvPr/>
        </p:nvSpPr>
        <p:spPr>
          <a:xfrm>
            <a:off x="284113" y="1281430"/>
            <a:ext cx="1334984" cy="646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dirty="0">
                <a:solidFill>
                  <a:srgbClr val="0000FF"/>
                </a:solidFill>
                <a:latin typeface="Comic Sans MS"/>
                <a:cs typeface="Comic Sans MS"/>
              </a:rPr>
              <a:t>Momentum</a:t>
            </a:r>
          </a:p>
          <a:p>
            <a:pPr lvl="0"/>
            <a:r>
              <a:rPr i="1" dirty="0">
                <a:solidFill>
                  <a:srgbClr val="0000FF"/>
                </a:solidFill>
                <a:latin typeface="Comic Sans MS"/>
                <a:cs typeface="Comic Sans MS"/>
              </a:rPr>
              <a:t>space</a:t>
            </a:r>
          </a:p>
        </p:txBody>
      </p:sp>
      <p:sp>
        <p:nvSpPr>
          <p:cNvPr id="66" name="Shape 66"/>
          <p:cNvSpPr/>
          <p:nvPr/>
        </p:nvSpPr>
        <p:spPr>
          <a:xfrm>
            <a:off x="7716566" y="1281430"/>
            <a:ext cx="1356174" cy="646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dirty="0">
                <a:solidFill>
                  <a:srgbClr val="0000FF"/>
                </a:solidFill>
                <a:latin typeface="Comic Sans MS"/>
                <a:cs typeface="Comic Sans MS"/>
              </a:rPr>
              <a:t>Coordinate</a:t>
            </a:r>
          </a:p>
          <a:p>
            <a:pPr lvl="0"/>
            <a:r>
              <a:rPr i="1" dirty="0">
                <a:solidFill>
                  <a:srgbClr val="0000FF"/>
                </a:solidFill>
                <a:latin typeface="Comic Sans MS"/>
                <a:cs typeface="Comic Sans MS"/>
              </a:rPr>
              <a:t>space</a:t>
            </a:r>
          </a:p>
        </p:txBody>
      </p:sp>
      <p:sp>
        <p:nvSpPr>
          <p:cNvPr id="3" name="Title 2"/>
          <p:cNvSpPr>
            <a:spLocks noGrp="1"/>
          </p:cNvSpPr>
          <p:nvPr>
            <p:ph type="title"/>
          </p:nvPr>
        </p:nvSpPr>
        <p:spPr>
          <a:xfrm>
            <a:off x="0" y="0"/>
            <a:ext cx="9144000" cy="609600"/>
          </a:xfrm>
        </p:spPr>
        <p:txBody>
          <a:bodyPr/>
          <a:lstStyle/>
          <a:p>
            <a:r>
              <a:rPr lang="en-US" sz="2400" dirty="0" smtClean="0"/>
              <a:t>2+1 dimensional Imaging of Quarks &amp; Gluons</a:t>
            </a:r>
            <a:endParaRPr lang="en-US" sz="2400"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19</a:t>
            </a:fld>
            <a:endParaRPr lang="en-US"/>
          </a:p>
        </p:txBody>
      </p:sp>
      <p:grpSp>
        <p:nvGrpSpPr>
          <p:cNvPr id="28" name="Group 27"/>
          <p:cNvGrpSpPr/>
          <p:nvPr/>
        </p:nvGrpSpPr>
        <p:grpSpPr>
          <a:xfrm>
            <a:off x="112469" y="3130871"/>
            <a:ext cx="4244340" cy="2659709"/>
            <a:chOff x="5523394" y="5401735"/>
            <a:chExt cx="4244340" cy="2659709"/>
          </a:xfrm>
        </p:grpSpPr>
        <p:pic>
          <p:nvPicPr>
            <p:cNvPr id="29" name="Picture 28"/>
            <p:cNvPicPr>
              <a:picLocks noChangeAspect="1"/>
            </p:cNvPicPr>
            <p:nvPr/>
          </p:nvPicPr>
          <p:blipFill>
            <a:blip r:embed="rId2"/>
            <a:stretch>
              <a:fillRect/>
            </a:stretch>
          </p:blipFill>
          <p:spPr>
            <a:xfrm>
              <a:off x="5523394" y="5455404"/>
              <a:ext cx="4244340" cy="2606040"/>
            </a:xfrm>
            <a:prstGeom prst="rect">
              <a:avLst/>
            </a:prstGeom>
          </p:spPr>
        </p:pic>
        <p:sp>
          <p:nvSpPr>
            <p:cNvPr id="30" name="Up Arrow 29"/>
            <p:cNvSpPr/>
            <p:nvPr/>
          </p:nvSpPr>
          <p:spPr bwMode="auto">
            <a:xfrm>
              <a:off x="6027899" y="5401735"/>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Up Arrow 30"/>
            <p:cNvSpPr/>
            <p:nvPr/>
          </p:nvSpPr>
          <p:spPr bwMode="auto">
            <a:xfrm>
              <a:off x="7071507" y="564800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Up Arrow 31"/>
            <p:cNvSpPr/>
            <p:nvPr/>
          </p:nvSpPr>
          <p:spPr bwMode="auto">
            <a:xfrm>
              <a:off x="8267148" y="597231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 name="Group 3"/>
          <p:cNvGrpSpPr/>
          <p:nvPr/>
        </p:nvGrpSpPr>
        <p:grpSpPr>
          <a:xfrm>
            <a:off x="4652645" y="3573575"/>
            <a:ext cx="4491355" cy="2370469"/>
            <a:chOff x="4672965" y="3634535"/>
            <a:chExt cx="4491355" cy="2370469"/>
          </a:xfrm>
        </p:grpSpPr>
        <p:pic>
          <p:nvPicPr>
            <p:cNvPr id="45" name="Picture 44"/>
            <p:cNvPicPr>
              <a:picLocks noChangeAspect="1"/>
            </p:cNvPicPr>
            <p:nvPr/>
          </p:nvPicPr>
          <p:blipFill rotWithShape="1">
            <a:blip r:embed="rId3"/>
            <a:srcRect t="4492" r="74977" b="58882"/>
            <a:stretch/>
          </p:blipFill>
          <p:spPr>
            <a:xfrm>
              <a:off x="4685020" y="3634535"/>
              <a:ext cx="1655697" cy="1386148"/>
            </a:xfrm>
            <a:prstGeom prst="rect">
              <a:avLst/>
            </a:prstGeom>
          </p:spPr>
        </p:pic>
        <p:pic>
          <p:nvPicPr>
            <p:cNvPr id="46" name="Picture 45"/>
            <p:cNvPicPr>
              <a:picLocks noChangeAspect="1"/>
            </p:cNvPicPr>
            <p:nvPr/>
          </p:nvPicPr>
          <p:blipFill rotWithShape="1">
            <a:blip r:embed="rId3"/>
            <a:srcRect l="38889" t="4492" r="37037" b="58882"/>
            <a:stretch/>
          </p:blipFill>
          <p:spPr>
            <a:xfrm>
              <a:off x="6236458" y="3866735"/>
              <a:ext cx="1592905" cy="1386148"/>
            </a:xfrm>
            <a:prstGeom prst="rect">
              <a:avLst/>
            </a:prstGeom>
          </p:spPr>
        </p:pic>
        <p:sp>
          <p:nvSpPr>
            <p:cNvPr id="47" name="TextBox 46"/>
            <p:cNvSpPr txBox="1"/>
            <p:nvPr/>
          </p:nvSpPr>
          <p:spPr>
            <a:xfrm>
              <a:off x="8771612" y="5635672"/>
              <a:ext cx="378629" cy="369332"/>
            </a:xfrm>
            <a:prstGeom prst="rect">
              <a:avLst/>
            </a:prstGeom>
            <a:noFill/>
          </p:spPr>
          <p:txBody>
            <a:bodyPr wrap="none" rtlCol="0">
              <a:spAutoFit/>
            </a:bodyPr>
            <a:lstStyle/>
            <a:p>
              <a:r>
                <a:rPr lang="en-US" i="1" dirty="0" smtClean="0">
                  <a:latin typeface="Times New Roman"/>
                  <a:cs typeface="Times New Roman"/>
                </a:rPr>
                <a:t>x</a:t>
              </a:r>
              <a:endParaRPr lang="en-US" i="1" dirty="0">
                <a:latin typeface="Times New Roman"/>
                <a:cs typeface="Times New Roman"/>
              </a:endParaRPr>
            </a:p>
          </p:txBody>
        </p:sp>
        <p:sp>
          <p:nvSpPr>
            <p:cNvPr id="48" name="TextBox 47"/>
            <p:cNvSpPr txBox="1"/>
            <p:nvPr/>
          </p:nvSpPr>
          <p:spPr>
            <a:xfrm rot="720000">
              <a:off x="5900218" y="5092665"/>
              <a:ext cx="1402948" cy="369332"/>
            </a:xfrm>
            <a:prstGeom prst="rect">
              <a:avLst/>
            </a:prstGeom>
            <a:noFill/>
          </p:spPr>
          <p:txBody>
            <a:bodyPr wrap="none" rtlCol="0">
              <a:spAutoFit/>
            </a:bodyPr>
            <a:lstStyle/>
            <a:p>
              <a:r>
                <a:rPr lang="en-US" dirty="0" smtClean="0">
                  <a:latin typeface="Times New Roman"/>
                  <a:cs typeface="Times New Roman"/>
                </a:rPr>
                <a:t>down quark</a:t>
              </a:r>
              <a:endParaRPr lang="en-US" dirty="0">
                <a:latin typeface="Times New Roman"/>
                <a:cs typeface="Times New Roman"/>
              </a:endParaRPr>
            </a:p>
          </p:txBody>
        </p:sp>
        <p:pic>
          <p:nvPicPr>
            <p:cNvPr id="49" name="Picture 48"/>
            <p:cNvPicPr>
              <a:picLocks noChangeAspect="1"/>
            </p:cNvPicPr>
            <p:nvPr/>
          </p:nvPicPr>
          <p:blipFill rotWithShape="1">
            <a:blip r:embed="rId3"/>
            <a:srcRect l="76690" t="4492" b="58882"/>
            <a:stretch/>
          </p:blipFill>
          <p:spPr>
            <a:xfrm>
              <a:off x="7621967" y="4261638"/>
              <a:ext cx="1542353" cy="1386148"/>
            </a:xfrm>
            <a:prstGeom prst="rect">
              <a:avLst/>
            </a:prstGeom>
          </p:spPr>
        </p:pic>
        <p:cxnSp>
          <p:nvCxnSpPr>
            <p:cNvPr id="55" name="Straight Arrow Connector 54"/>
            <p:cNvCxnSpPr/>
            <p:nvPr/>
          </p:nvCxnSpPr>
          <p:spPr bwMode="auto">
            <a:xfrm>
              <a:off x="4672965" y="5006995"/>
              <a:ext cx="4137964" cy="86283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56" name="buffer.pdf"/>
          <p:cNvPicPr/>
          <p:nvPr/>
        </p:nvPicPr>
        <p:blipFill>
          <a:blip r:embed="rId4">
            <a:extLst>
              <a:ext uri="{28A0092B-C50C-407E-A947-70E740481C1C}">
                <a14:useLocalDpi xmlns:a14="http://schemas.microsoft.com/office/drawing/2010/main" val="0"/>
              </a:ext>
            </a:extLst>
          </a:blip>
          <a:stretch>
            <a:fillRect/>
          </a:stretch>
        </p:blipFill>
        <p:spPr>
          <a:xfrm>
            <a:off x="3308301" y="1761575"/>
            <a:ext cx="2168796" cy="1973944"/>
          </a:xfrm>
          <a:prstGeom prst="rect">
            <a:avLst/>
          </a:prstGeom>
          <a:ln w="12700">
            <a:miter lim="400000"/>
          </a:ln>
        </p:spPr>
      </p:pic>
      <p:sp>
        <p:nvSpPr>
          <p:cNvPr id="2" name="Date Placeholder 1"/>
          <p:cNvSpPr>
            <a:spLocks noGrp="1"/>
          </p:cNvSpPr>
          <p:nvPr>
            <p:ph type="dt" sz="half" idx="10"/>
          </p:nvPr>
        </p:nvSpPr>
        <p:spPr/>
        <p:txBody>
          <a:bodyPr/>
          <a:lstStyle/>
          <a:p>
            <a:r>
              <a:rPr lang="en-US" smtClean="0"/>
              <a:t>E.C. Aschenauer</a:t>
            </a:r>
            <a:endParaRPr lang="en-US" dirty="0"/>
          </a:p>
        </p:txBody>
      </p:sp>
      <p:sp>
        <p:nvSpPr>
          <p:cNvPr id="6" name="Footer Placeholder 5"/>
          <p:cNvSpPr>
            <a:spLocks noGrp="1"/>
          </p:cNvSpPr>
          <p:nvPr>
            <p:ph type="ftr" sz="quarter" idx="11"/>
          </p:nvPr>
        </p:nvSpPr>
        <p:spPr/>
        <p:txBody>
          <a:bodyPr/>
          <a:lstStyle/>
          <a:p>
            <a:r>
              <a:rPr lang="cs-CZ" smtClean="0"/>
              <a:t>INT-2017 The Flavor Structure of Nucleon Sea </a:t>
            </a:r>
            <a:endParaRPr lang="en-US"/>
          </a:p>
        </p:txBody>
      </p:sp>
      <p:sp>
        <p:nvSpPr>
          <p:cNvPr id="33" name="TextBox 32"/>
          <p:cNvSpPr txBox="1"/>
          <p:nvPr/>
        </p:nvSpPr>
        <p:spPr>
          <a:xfrm>
            <a:off x="5741137" y="809125"/>
            <a:ext cx="2336197" cy="400110"/>
          </a:xfrm>
          <a:prstGeom prst="rect">
            <a:avLst/>
          </a:prstGeom>
          <a:noFill/>
        </p:spPr>
        <p:txBody>
          <a:bodyPr wrap="none" rtlCol="0">
            <a:spAutoFit/>
          </a:bodyPr>
          <a:lstStyle/>
          <a:p>
            <a:r>
              <a:rPr lang="en-US" sz="2000" dirty="0" smtClean="0">
                <a:solidFill>
                  <a:srgbClr val="00FF00"/>
                </a:solidFill>
              </a:rPr>
              <a:t>QCD genetic map</a:t>
            </a:r>
            <a:endParaRPr lang="en-US" sz="2000" dirty="0">
              <a:solidFill>
                <a:srgbClr val="00FF00"/>
              </a:solidFill>
            </a:endParaRPr>
          </a:p>
        </p:txBody>
      </p:sp>
    </p:spTree>
    <p:extLst>
      <p:ext uri="{BB962C8B-B14F-4D97-AF65-F5344CB8AC3E}">
        <p14:creationId xmlns:p14="http://schemas.microsoft.com/office/powerpoint/2010/main" val="2669340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22" presetClass="entr" presetSubtype="1" fill="hold" grpId="0" nodeType="withEffect">
                                  <p:stCondLst>
                                    <p:cond delay="0"/>
                                  </p:stCondLst>
                                  <p:iterate>
                                    <p:tmAbs val="0"/>
                                  </p:iterate>
                                  <p:childTnLst>
                                    <p:set>
                                      <p:cBhvr>
                                        <p:cTn id="10" fill="hold"/>
                                        <p:tgtEl>
                                          <p:spTgt spid="57"/>
                                        </p:tgtEl>
                                        <p:attrNameLst>
                                          <p:attrName>style.visibility</p:attrName>
                                        </p:attrNameLst>
                                      </p:cBhvr>
                                      <p:to>
                                        <p:strVal val="visible"/>
                                      </p:to>
                                    </p:set>
                                    <p:animEffect transition="in" filter="wipe(up)">
                                      <p:cBhvr>
                                        <p:cTn id="11" dur="500"/>
                                        <p:tgtEl>
                                          <p:spTgt spid="5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iterate>
                                    <p:tmAbs val="0"/>
                                  </p:iterate>
                                  <p:childTnLst>
                                    <p:set>
                                      <p:cBhvr>
                                        <p:cTn id="21" fill="hold"/>
                                        <p:tgtEl>
                                          <p:spTgt spid="59"/>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22" presetClass="entr" presetSubtype="1" fill="hold" grpId="0" nodeType="withEffect">
                                  <p:stCondLst>
                                    <p:cond delay="0"/>
                                  </p:stCondLst>
                                  <p:iterate>
                                    <p:tmAbs val="0"/>
                                  </p:iterate>
                                  <p:childTnLst>
                                    <p:set>
                                      <p:cBhvr>
                                        <p:cTn id="32" fill="hold"/>
                                        <p:tgtEl>
                                          <p:spTgt spid="61"/>
                                        </p:tgtEl>
                                        <p:attrNameLst>
                                          <p:attrName>style.visibility</p:attrName>
                                        </p:attrNameLst>
                                      </p:cBhvr>
                                      <p:to>
                                        <p:strVal val="visible"/>
                                      </p:to>
                                    </p:set>
                                    <p:animEffect transition="in" filter="wipe(up)">
                                      <p:cBhvr>
                                        <p:cTn id="33" dur="500"/>
                                        <p:tgtEl>
                                          <p:spTgt spid="61"/>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6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63"/>
                                        </p:tgtEl>
                                        <p:attrNameLst>
                                          <p:attrName>style.visibility</p:attrName>
                                        </p:attrNameLst>
                                      </p:cBhvr>
                                      <p:to>
                                        <p:strVal val="visible"/>
                                      </p:to>
                                    </p:se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advAuto="0"/>
      <p:bldP spid="52" grpId="0" animBg="1" advAuto="0"/>
      <p:bldP spid="53" grpId="0" animBg="1" advAuto="0"/>
      <p:bldP spid="54" grpId="0" animBg="1" advAuto="0"/>
      <p:bldP spid="57" grpId="0" animBg="1" advAuto="0"/>
      <p:bldP spid="59" grpId="0" animBg="1" advAuto="0"/>
      <p:bldP spid="60" grpId="0" animBg="1" advAuto="0"/>
      <p:bldP spid="61" grpId="0" animBg="1" advAuto="0"/>
      <p:bldP spid="63" grpId="0" animBg="1" advAuto="0"/>
      <p:bldP spid="64" grpId="0" animBg="1" advAuto="0"/>
      <p:bldP spid="65" grpId="0" animBg="1" advAuto="0"/>
      <p:bldP spid="6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rcRect/>
          <a:stretch>
            <a:fillRect/>
          </a:stretch>
        </p:blipFill>
        <p:spPr bwMode="auto">
          <a:xfrm>
            <a:off x="2082999" y="2200467"/>
            <a:ext cx="1219200" cy="1234440"/>
          </a:xfrm>
          <a:prstGeom prst="rect">
            <a:avLst/>
          </a:prstGeom>
          <a:noFill/>
          <a:ln w="9525">
            <a:noFill/>
            <a:miter lim="800000"/>
            <a:headEnd/>
            <a:tailEnd/>
          </a:ln>
        </p:spPr>
      </p:pic>
      <p:pic>
        <p:nvPicPr>
          <p:cNvPr id="40" name="Picture 39"/>
          <p:cNvPicPr>
            <a:picLocks noChangeAspect="1"/>
          </p:cNvPicPr>
          <p:nvPr/>
        </p:nvPicPr>
        <p:blipFill>
          <a:blip r:embed="rId3"/>
          <a:srcRect/>
          <a:stretch>
            <a:fillRect/>
          </a:stretch>
        </p:blipFill>
        <p:spPr bwMode="auto">
          <a:xfrm>
            <a:off x="4211640" y="2246656"/>
            <a:ext cx="1640840" cy="1500886"/>
          </a:xfrm>
          <a:prstGeom prst="rect">
            <a:avLst/>
          </a:prstGeom>
          <a:noFill/>
          <a:ln w="9525">
            <a:noFill/>
            <a:miter lim="800000"/>
            <a:headEnd/>
            <a:tailEnd/>
          </a:ln>
        </p:spPr>
      </p:pic>
      <p:pic>
        <p:nvPicPr>
          <p:cNvPr id="36" name="Picture 35"/>
          <p:cNvPicPr>
            <a:picLocks noChangeAspect="1"/>
          </p:cNvPicPr>
          <p:nvPr/>
        </p:nvPicPr>
        <p:blipFill>
          <a:blip r:embed="rId4"/>
          <a:srcRect/>
          <a:stretch>
            <a:fillRect/>
          </a:stretch>
        </p:blipFill>
        <p:spPr bwMode="auto">
          <a:xfrm>
            <a:off x="5866484" y="2234729"/>
            <a:ext cx="1559560" cy="1498600"/>
          </a:xfrm>
          <a:prstGeom prst="rect">
            <a:avLst/>
          </a:prstGeom>
          <a:noFill/>
          <a:ln w="9525">
            <a:noFill/>
            <a:miter lim="800000"/>
            <a:headEnd/>
            <a:tailEnd/>
          </a:ln>
        </p:spPr>
      </p:pic>
      <p:sp>
        <p:nvSpPr>
          <p:cNvPr id="34" name="TextBox 33"/>
          <p:cNvSpPr txBox="1"/>
          <p:nvPr/>
        </p:nvSpPr>
        <p:spPr>
          <a:xfrm>
            <a:off x="470662" y="567143"/>
            <a:ext cx="1467068" cy="523220"/>
          </a:xfrm>
          <a:prstGeom prst="rect">
            <a:avLst/>
          </a:prstGeom>
          <a:noFill/>
        </p:spPr>
        <p:txBody>
          <a:bodyPr wrap="none" rtlCol="0">
            <a:spAutoFit/>
          </a:bodyPr>
          <a:lstStyle/>
          <a:p>
            <a:pPr algn="ctr"/>
            <a:r>
              <a:rPr lang="en-US" sz="1400" b="1" dirty="0" smtClean="0">
                <a:latin typeface="Times New Roman"/>
                <a:cs typeface="Times New Roman"/>
              </a:rPr>
              <a:t>non-linear</a:t>
            </a:r>
          </a:p>
          <a:p>
            <a:pPr algn="ctr"/>
            <a:r>
              <a:rPr lang="en-US" sz="1400" b="1" dirty="0" smtClean="0">
                <a:latin typeface="Times New Roman"/>
                <a:cs typeface="Times New Roman"/>
              </a:rPr>
              <a:t>dynamic Regime</a:t>
            </a:r>
          </a:p>
        </p:txBody>
      </p:sp>
      <p:sp>
        <p:nvSpPr>
          <p:cNvPr id="2" name="Title 1"/>
          <p:cNvSpPr>
            <a:spLocks noGrp="1"/>
          </p:cNvSpPr>
          <p:nvPr>
            <p:ph type="title"/>
          </p:nvPr>
        </p:nvSpPr>
        <p:spPr>
          <a:xfrm>
            <a:off x="-101600" y="34635"/>
            <a:ext cx="9245600" cy="609600"/>
          </a:xfrm>
        </p:spPr>
        <p:txBody>
          <a:bodyPr>
            <a:noAutofit/>
          </a:bodyPr>
          <a:lstStyle/>
          <a:p>
            <a:r>
              <a:rPr lang="en-US" sz="2200" dirty="0" smtClean="0"/>
              <a:t>Why Polarization, large kinematic coverage , and  Luminosity are critical</a:t>
            </a:r>
            <a:endParaRPr lang="en-US" sz="22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a:t>
            </a:fld>
            <a:endParaRPr lang="en-US"/>
          </a:p>
        </p:txBody>
      </p:sp>
      <p:cxnSp>
        <p:nvCxnSpPr>
          <p:cNvPr id="12" name="Straight Connector 11"/>
          <p:cNvCxnSpPr/>
          <p:nvPr/>
        </p:nvCxnSpPr>
        <p:spPr>
          <a:xfrm flipH="1">
            <a:off x="541662" y="1913002"/>
            <a:ext cx="6831445"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54149" y="1849502"/>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49549" y="1849502"/>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719549" y="1849502"/>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014949" y="1849502"/>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246849" y="1811402"/>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92941" y="2000436"/>
            <a:ext cx="294246" cy="307777"/>
          </a:xfrm>
          <a:prstGeom prst="rect">
            <a:avLst/>
          </a:prstGeom>
          <a:noFill/>
        </p:spPr>
        <p:txBody>
          <a:bodyPr wrap="none" rtlCol="0">
            <a:spAutoFit/>
          </a:bodyPr>
          <a:lstStyle/>
          <a:p>
            <a:r>
              <a:rPr lang="en-US" sz="1400" dirty="0" smtClean="0"/>
              <a:t>1</a:t>
            </a:r>
            <a:endParaRPr lang="en-US" sz="1400" baseline="30000" dirty="0"/>
          </a:p>
        </p:txBody>
      </p:sp>
      <p:sp>
        <p:nvSpPr>
          <p:cNvPr id="19" name="TextBox 18"/>
          <p:cNvSpPr txBox="1"/>
          <p:nvPr/>
        </p:nvSpPr>
        <p:spPr>
          <a:xfrm>
            <a:off x="3174589" y="1991506"/>
            <a:ext cx="549933" cy="307777"/>
          </a:xfrm>
          <a:prstGeom prst="rect">
            <a:avLst/>
          </a:prstGeom>
          <a:noFill/>
        </p:spPr>
        <p:txBody>
          <a:bodyPr wrap="none" rtlCol="0">
            <a:spAutoFit/>
          </a:bodyPr>
          <a:lstStyle/>
          <a:p>
            <a:r>
              <a:rPr lang="en-US" sz="1400" dirty="0" smtClean="0"/>
              <a:t>10</a:t>
            </a:r>
            <a:r>
              <a:rPr lang="en-US" sz="1400" baseline="30000" dirty="0" smtClean="0"/>
              <a:t>-3</a:t>
            </a:r>
            <a:endParaRPr lang="en-US" sz="1400" baseline="30000" dirty="0"/>
          </a:p>
        </p:txBody>
      </p:sp>
      <p:sp>
        <p:nvSpPr>
          <p:cNvPr id="20" name="TextBox 19"/>
          <p:cNvSpPr txBox="1"/>
          <p:nvPr/>
        </p:nvSpPr>
        <p:spPr>
          <a:xfrm>
            <a:off x="1879189" y="1992538"/>
            <a:ext cx="556563" cy="307777"/>
          </a:xfrm>
          <a:prstGeom prst="rect">
            <a:avLst/>
          </a:prstGeom>
          <a:noFill/>
        </p:spPr>
        <p:txBody>
          <a:bodyPr wrap="none" rtlCol="0">
            <a:spAutoFit/>
          </a:bodyPr>
          <a:lstStyle/>
          <a:p>
            <a:r>
              <a:rPr lang="en-US" sz="1400" dirty="0" smtClean="0"/>
              <a:t>10</a:t>
            </a:r>
            <a:r>
              <a:rPr lang="en-US" sz="1400" baseline="30000" dirty="0" smtClean="0"/>
              <a:t>-4</a:t>
            </a:r>
            <a:endParaRPr lang="en-US" sz="1400" baseline="30000" dirty="0"/>
          </a:p>
        </p:txBody>
      </p:sp>
      <p:sp>
        <p:nvSpPr>
          <p:cNvPr id="21" name="TextBox 20"/>
          <p:cNvSpPr txBox="1"/>
          <p:nvPr/>
        </p:nvSpPr>
        <p:spPr>
          <a:xfrm>
            <a:off x="4444589" y="1990474"/>
            <a:ext cx="549933" cy="307777"/>
          </a:xfrm>
          <a:prstGeom prst="rect">
            <a:avLst/>
          </a:prstGeom>
          <a:noFill/>
        </p:spPr>
        <p:txBody>
          <a:bodyPr wrap="none" rtlCol="0">
            <a:spAutoFit/>
          </a:bodyPr>
          <a:lstStyle/>
          <a:p>
            <a:r>
              <a:rPr lang="en-US" sz="1400" dirty="0" smtClean="0"/>
              <a:t>10</a:t>
            </a:r>
            <a:r>
              <a:rPr lang="en-US" sz="1400" baseline="30000" dirty="0" smtClean="0"/>
              <a:t>-2</a:t>
            </a:r>
            <a:endParaRPr lang="en-US" sz="1400" baseline="30000" dirty="0"/>
          </a:p>
        </p:txBody>
      </p:sp>
      <p:sp>
        <p:nvSpPr>
          <p:cNvPr id="22" name="TextBox 21"/>
          <p:cNvSpPr txBox="1"/>
          <p:nvPr/>
        </p:nvSpPr>
        <p:spPr>
          <a:xfrm>
            <a:off x="5801447" y="2000436"/>
            <a:ext cx="549933" cy="307777"/>
          </a:xfrm>
          <a:prstGeom prst="rect">
            <a:avLst/>
          </a:prstGeom>
          <a:noFill/>
        </p:spPr>
        <p:txBody>
          <a:bodyPr wrap="none" rtlCol="0">
            <a:spAutoFit/>
          </a:bodyPr>
          <a:lstStyle/>
          <a:p>
            <a:r>
              <a:rPr lang="en-US" sz="1400" dirty="0" smtClean="0"/>
              <a:t>10</a:t>
            </a:r>
            <a:r>
              <a:rPr lang="en-US" sz="1400" baseline="30000" dirty="0" smtClean="0"/>
              <a:t>-1</a:t>
            </a:r>
            <a:endParaRPr lang="en-US" sz="1400" baseline="30000" dirty="0"/>
          </a:p>
        </p:txBody>
      </p:sp>
      <p:sp>
        <p:nvSpPr>
          <p:cNvPr id="23" name="TextBox 22"/>
          <p:cNvSpPr txBox="1"/>
          <p:nvPr/>
        </p:nvSpPr>
        <p:spPr>
          <a:xfrm>
            <a:off x="6102650" y="546233"/>
            <a:ext cx="1300356" cy="738664"/>
          </a:xfrm>
          <a:prstGeom prst="rect">
            <a:avLst/>
          </a:prstGeom>
          <a:noFill/>
        </p:spPr>
        <p:txBody>
          <a:bodyPr wrap="none" rtlCol="0">
            <a:spAutoFit/>
          </a:bodyPr>
          <a:lstStyle/>
          <a:p>
            <a:pPr algn="ctr"/>
            <a:r>
              <a:rPr lang="en-US" sz="1400" b="1" dirty="0" smtClean="0">
                <a:latin typeface="Times New Roman"/>
                <a:cs typeface="Times New Roman"/>
              </a:rPr>
              <a:t>Few-body/ </a:t>
            </a:r>
          </a:p>
          <a:p>
            <a:pPr algn="ctr"/>
            <a:r>
              <a:rPr lang="en-US" sz="1400" b="1" dirty="0" smtClean="0">
                <a:latin typeface="Times New Roman"/>
                <a:cs typeface="Times New Roman"/>
              </a:rPr>
              <a:t>valence quark</a:t>
            </a:r>
          </a:p>
          <a:p>
            <a:pPr algn="ctr"/>
            <a:r>
              <a:rPr lang="en-US" sz="1400" b="1" dirty="0" smtClean="0">
                <a:latin typeface="Times New Roman"/>
                <a:cs typeface="Times New Roman"/>
              </a:rPr>
              <a:t>Regime</a:t>
            </a:r>
            <a:endParaRPr lang="en-US" sz="1400" b="1" dirty="0">
              <a:latin typeface="Times New Roman"/>
              <a:cs typeface="Times New Roman"/>
            </a:endParaRPr>
          </a:p>
        </p:txBody>
      </p:sp>
      <p:sp>
        <p:nvSpPr>
          <p:cNvPr id="24" name="TextBox 23"/>
          <p:cNvSpPr txBox="1"/>
          <p:nvPr/>
        </p:nvSpPr>
        <p:spPr>
          <a:xfrm>
            <a:off x="7535482" y="1705246"/>
            <a:ext cx="320934" cy="369332"/>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4692702" y="575647"/>
            <a:ext cx="1072529" cy="523220"/>
          </a:xfrm>
          <a:prstGeom prst="rect">
            <a:avLst/>
          </a:prstGeom>
          <a:noFill/>
        </p:spPr>
        <p:txBody>
          <a:bodyPr wrap="none" rtlCol="0">
            <a:spAutoFit/>
          </a:bodyPr>
          <a:lstStyle/>
          <a:p>
            <a:pPr algn="ctr"/>
            <a:r>
              <a:rPr lang="en-US" sz="1400" b="1" dirty="0" smtClean="0">
                <a:latin typeface="Times New Roman"/>
                <a:cs typeface="Times New Roman"/>
              </a:rPr>
              <a:t>Many-body </a:t>
            </a:r>
          </a:p>
          <a:p>
            <a:pPr algn="ctr"/>
            <a:r>
              <a:rPr lang="en-US" sz="1400" b="1" dirty="0" smtClean="0">
                <a:latin typeface="Times New Roman"/>
                <a:cs typeface="Times New Roman"/>
              </a:rPr>
              <a:t>Regime</a:t>
            </a:r>
            <a:endParaRPr lang="en-US" sz="1400" b="1" dirty="0">
              <a:latin typeface="Times New Roman"/>
              <a:cs typeface="Times New Roman"/>
            </a:endParaRPr>
          </a:p>
        </p:txBody>
      </p:sp>
      <p:cxnSp>
        <p:nvCxnSpPr>
          <p:cNvPr id="27" name="Straight Connector 26"/>
          <p:cNvCxnSpPr/>
          <p:nvPr/>
        </p:nvCxnSpPr>
        <p:spPr>
          <a:xfrm>
            <a:off x="863424" y="1828727"/>
            <a:ext cx="0" cy="190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943201" y="573072"/>
            <a:ext cx="1625778" cy="523220"/>
          </a:xfrm>
          <a:prstGeom prst="rect">
            <a:avLst/>
          </a:prstGeom>
          <a:noFill/>
        </p:spPr>
        <p:txBody>
          <a:bodyPr wrap="none" rtlCol="0">
            <a:spAutoFit/>
          </a:bodyPr>
          <a:lstStyle/>
          <a:p>
            <a:pPr algn="ctr"/>
            <a:r>
              <a:rPr lang="en-US" sz="1400" b="1" dirty="0" smtClean="0">
                <a:latin typeface="Times New Roman"/>
                <a:cs typeface="Times New Roman"/>
              </a:rPr>
              <a:t>QCD radiation</a:t>
            </a:r>
          </a:p>
          <a:p>
            <a:pPr algn="ctr"/>
            <a:r>
              <a:rPr lang="en-US" sz="1400" b="1" dirty="0" smtClean="0">
                <a:latin typeface="Times New Roman"/>
                <a:cs typeface="Times New Roman"/>
              </a:rPr>
              <a:t>dominated Regime</a:t>
            </a:r>
          </a:p>
        </p:txBody>
      </p:sp>
      <p:sp>
        <p:nvSpPr>
          <p:cNvPr id="5" name="TextBox 4"/>
          <p:cNvSpPr txBox="1"/>
          <p:nvPr/>
        </p:nvSpPr>
        <p:spPr>
          <a:xfrm>
            <a:off x="1146707" y="2151135"/>
            <a:ext cx="492443" cy="830997"/>
          </a:xfrm>
          <a:prstGeom prst="rect">
            <a:avLst/>
          </a:prstGeom>
          <a:noFill/>
        </p:spPr>
        <p:txBody>
          <a:bodyPr wrap="none" rtlCol="0">
            <a:spAutoFit/>
          </a:bodyPr>
          <a:lstStyle/>
          <a:p>
            <a:r>
              <a:rPr lang="en-US" sz="4800" dirty="0" smtClean="0">
                <a:solidFill>
                  <a:srgbClr val="0000FF"/>
                </a:solidFill>
                <a:latin typeface="Times New Roman"/>
                <a:cs typeface="Times New Roman"/>
              </a:rPr>
              <a:t>?</a:t>
            </a:r>
          </a:p>
        </p:txBody>
      </p:sp>
      <p:sp>
        <p:nvSpPr>
          <p:cNvPr id="42" name="TextBox 41"/>
          <p:cNvSpPr txBox="1"/>
          <p:nvPr/>
        </p:nvSpPr>
        <p:spPr>
          <a:xfrm>
            <a:off x="718547" y="1973117"/>
            <a:ext cx="549933" cy="307777"/>
          </a:xfrm>
          <a:prstGeom prst="rect">
            <a:avLst/>
          </a:prstGeom>
          <a:noFill/>
        </p:spPr>
        <p:txBody>
          <a:bodyPr wrap="none" rtlCol="0">
            <a:spAutoFit/>
          </a:bodyPr>
          <a:lstStyle/>
          <a:p>
            <a:r>
              <a:rPr lang="en-US" sz="1400" dirty="0"/>
              <a:t>10</a:t>
            </a:r>
            <a:r>
              <a:rPr lang="en-US" sz="1400" baseline="30000" dirty="0" smtClean="0"/>
              <a:t>-</a:t>
            </a:r>
            <a:r>
              <a:rPr lang="en-US" sz="1400" baseline="30000" dirty="0"/>
              <a:t>5</a:t>
            </a:r>
          </a:p>
        </p:txBody>
      </p:sp>
      <p:sp>
        <p:nvSpPr>
          <p:cNvPr id="43" name="TextBox 42"/>
          <p:cNvSpPr txBox="1"/>
          <p:nvPr/>
        </p:nvSpPr>
        <p:spPr>
          <a:xfrm>
            <a:off x="13420" y="3424183"/>
            <a:ext cx="9130579" cy="3370153"/>
          </a:xfrm>
          <a:prstGeom prst="rect">
            <a:avLst/>
          </a:prstGeom>
          <a:noFill/>
        </p:spPr>
        <p:txBody>
          <a:bodyPr wrap="square" rtlCol="0">
            <a:spAutoFit/>
          </a:bodyPr>
          <a:lstStyle/>
          <a:p>
            <a:r>
              <a:rPr lang="en-US" sz="1600" b="1" dirty="0">
                <a:solidFill>
                  <a:srgbClr val="0000FF"/>
                </a:solidFill>
                <a:latin typeface="Comic Sans MS"/>
                <a:cs typeface="Comic Sans MS"/>
              </a:rPr>
              <a:t>large </a:t>
            </a:r>
            <a:r>
              <a:rPr lang="en-US" sz="1600" b="1" dirty="0" smtClean="0">
                <a:solidFill>
                  <a:srgbClr val="0000FF"/>
                </a:solidFill>
                <a:latin typeface="Comic Sans MS"/>
                <a:cs typeface="Comic Sans MS"/>
              </a:rPr>
              <a:t>kinematic coverage</a:t>
            </a:r>
            <a:r>
              <a:rPr lang="en-US" sz="1600" b="1" dirty="0">
                <a:solidFill>
                  <a:srgbClr val="0000FF"/>
                </a:solidFill>
                <a:latin typeface="Comic Sans MS"/>
                <a:cs typeface="Comic Sans MS"/>
              </a:rPr>
              <a:t>:</a:t>
            </a:r>
          </a:p>
          <a:p>
            <a:pPr marL="285750" indent="-285750">
              <a:buClr>
                <a:srgbClr val="0000FF"/>
              </a:buClr>
              <a:buFont typeface="Wingdings" charset="2"/>
              <a:buChar char="Ø"/>
            </a:pPr>
            <a:r>
              <a:rPr lang="en-US" sz="1600" dirty="0">
                <a:latin typeface="Comic Sans MS"/>
                <a:cs typeface="Comic Sans MS"/>
              </a:rPr>
              <a:t>access to </a:t>
            </a:r>
            <a:r>
              <a:rPr lang="en-US" sz="1600" i="1" dirty="0">
                <a:latin typeface="Comic Sans MS"/>
                <a:cs typeface="Comic Sans MS"/>
              </a:rPr>
              <a:t>x</a:t>
            </a:r>
            <a:r>
              <a:rPr lang="en-US" sz="1600" dirty="0">
                <a:latin typeface="Comic Sans MS"/>
                <a:cs typeface="Comic Sans MS"/>
              </a:rPr>
              <a:t> and </a:t>
            </a:r>
            <a:r>
              <a:rPr lang="en-US" sz="1600" i="1" dirty="0">
                <a:latin typeface="Comic Sans MS"/>
                <a:cs typeface="Comic Sans MS"/>
              </a:rPr>
              <a:t>Q</a:t>
            </a:r>
            <a:r>
              <a:rPr lang="en-US" sz="1600" i="1" baseline="30000" dirty="0">
                <a:latin typeface="Comic Sans MS"/>
                <a:cs typeface="Comic Sans MS"/>
              </a:rPr>
              <a:t>2</a:t>
            </a:r>
            <a:r>
              <a:rPr lang="en-US" sz="1600" dirty="0">
                <a:latin typeface="Comic Sans MS"/>
                <a:cs typeface="Comic Sans MS"/>
              </a:rPr>
              <a:t> over a wide range </a:t>
            </a:r>
            <a:r>
              <a:rPr lang="en-US" sz="1600" dirty="0">
                <a:solidFill>
                  <a:srgbClr val="0000FF"/>
                </a:solidFill>
                <a:latin typeface="Comic Sans MS"/>
                <a:cs typeface="Comic Sans MS"/>
                <a:sym typeface="Wingdings"/>
              </a:rPr>
              <a:t></a:t>
            </a:r>
            <a:r>
              <a:rPr lang="en-US" sz="1600" dirty="0">
                <a:latin typeface="Comic Sans MS"/>
                <a:cs typeface="Comic Sans MS"/>
                <a:sym typeface="Wingdings"/>
              </a:rPr>
              <a:t> </a:t>
            </a:r>
            <a:r>
              <a:rPr lang="en-US" sz="1600" dirty="0">
                <a:solidFill>
                  <a:srgbClr val="0000FF"/>
                </a:solidFill>
                <a:latin typeface="Comic Sans MS"/>
                <a:cs typeface="Comic Sans MS"/>
              </a:rPr>
              <a:t>from large to small </a:t>
            </a:r>
            <a:r>
              <a:rPr lang="en-US" sz="1600" dirty="0" smtClean="0">
                <a:solidFill>
                  <a:srgbClr val="0000FF"/>
                </a:solidFill>
                <a:latin typeface="Comic Sans MS"/>
                <a:cs typeface="Comic Sans MS"/>
              </a:rPr>
              <a:t>x</a:t>
            </a:r>
          </a:p>
          <a:p>
            <a:pPr marL="285750" indent="-285750">
              <a:buClr>
                <a:srgbClr val="0000FF"/>
              </a:buClr>
              <a:buFont typeface="Wingdings" charset="2"/>
              <a:buChar char="Ø"/>
            </a:pPr>
            <a:endParaRPr lang="en-US" sz="700" dirty="0">
              <a:latin typeface="Comic Sans MS"/>
              <a:cs typeface="Comic Sans MS"/>
            </a:endParaRPr>
          </a:p>
          <a:p>
            <a:r>
              <a:rPr lang="en-US" sz="1600" b="1" dirty="0" smtClean="0">
                <a:solidFill>
                  <a:srgbClr val="0000FF"/>
                </a:solidFill>
                <a:latin typeface="Comic Sans MS"/>
                <a:cs typeface="Comic Sans MS"/>
              </a:rPr>
              <a:t>polarized electron and hadron beams:</a:t>
            </a:r>
          </a:p>
          <a:p>
            <a:pPr marL="285750" indent="-285750">
              <a:buClr>
                <a:srgbClr val="0000FF"/>
              </a:buClr>
              <a:buFont typeface="Wingdings" charset="2"/>
              <a:buChar char="Ø"/>
            </a:pPr>
            <a:r>
              <a:rPr lang="en-US" sz="1600" dirty="0" smtClean="0">
                <a:latin typeface="Comic Sans MS"/>
                <a:cs typeface="Comic Sans MS"/>
              </a:rPr>
              <a:t>access to </a:t>
            </a:r>
            <a:r>
              <a:rPr lang="en-US" sz="1600" dirty="0">
                <a:latin typeface="Comic Sans MS"/>
                <a:cs typeface="Comic Sans MS"/>
              </a:rPr>
              <a:t>spin </a:t>
            </a:r>
            <a:r>
              <a:rPr lang="en-US" sz="1600" dirty="0" smtClean="0">
                <a:latin typeface="Comic Sans MS"/>
                <a:cs typeface="Comic Sans MS"/>
              </a:rPr>
              <a:t>structure of nucleons and nuclei</a:t>
            </a:r>
          </a:p>
          <a:p>
            <a:pPr marL="285750" indent="-285750">
              <a:buClr>
                <a:srgbClr val="0000FF"/>
              </a:buClr>
              <a:buFont typeface="Wingdings" charset="2"/>
              <a:buChar char="Ø"/>
            </a:pPr>
            <a:r>
              <a:rPr lang="en-US" sz="1600" dirty="0">
                <a:solidFill>
                  <a:srgbClr val="322F31"/>
                </a:solidFill>
                <a:latin typeface="Comic Sans MS"/>
                <a:cs typeface="Comic Sans MS"/>
              </a:rPr>
              <a:t>Spin </a:t>
            </a:r>
            <a:r>
              <a:rPr lang="en-US" sz="1600" dirty="0" smtClean="0">
                <a:solidFill>
                  <a:srgbClr val="322F31"/>
                </a:solidFill>
                <a:latin typeface="Comic Sans MS"/>
                <a:cs typeface="Comic Sans MS"/>
              </a:rPr>
              <a:t>vehicle </a:t>
            </a:r>
            <a:r>
              <a:rPr lang="en-US" sz="1600" dirty="0">
                <a:solidFill>
                  <a:srgbClr val="322F31"/>
                </a:solidFill>
                <a:latin typeface="Comic Sans MS"/>
                <a:cs typeface="Comic Sans MS"/>
              </a:rPr>
              <a:t>to </a:t>
            </a:r>
            <a:r>
              <a:rPr lang="en-US" sz="1600" dirty="0" smtClean="0">
                <a:solidFill>
                  <a:srgbClr val="322F31"/>
                </a:solidFill>
                <a:latin typeface="Comic Sans MS"/>
                <a:cs typeface="Comic Sans MS"/>
              </a:rPr>
              <a:t>access the spatial and momentum structure </a:t>
            </a:r>
            <a:r>
              <a:rPr lang="en-US" sz="1600" dirty="0">
                <a:solidFill>
                  <a:srgbClr val="322F31"/>
                </a:solidFill>
                <a:latin typeface="Comic Sans MS"/>
                <a:cs typeface="Comic Sans MS"/>
              </a:rPr>
              <a:t>of the </a:t>
            </a:r>
            <a:r>
              <a:rPr lang="en-US" sz="1600" dirty="0" smtClean="0">
                <a:solidFill>
                  <a:srgbClr val="322F31"/>
                </a:solidFill>
                <a:latin typeface="Comic Sans MS"/>
                <a:cs typeface="Comic Sans MS"/>
              </a:rPr>
              <a:t>nucleon in 3d</a:t>
            </a:r>
          </a:p>
          <a:p>
            <a:pPr marL="285750" indent="-285750">
              <a:buClr>
                <a:srgbClr val="0000FF"/>
              </a:buClr>
              <a:buFont typeface="Wingdings" charset="2"/>
              <a:buChar char="Ø"/>
            </a:pPr>
            <a:r>
              <a:rPr lang="en-US" sz="1600" dirty="0">
                <a:latin typeface="Comic Sans MS"/>
                <a:cs typeface="Comic Sans MS"/>
              </a:rPr>
              <a:t>Full specification of initial and final states to probe q-g structure of NN and NNN </a:t>
            </a:r>
            <a:endParaRPr lang="en-US" sz="1600" dirty="0" smtClean="0">
              <a:latin typeface="Comic Sans MS"/>
              <a:cs typeface="Comic Sans MS"/>
            </a:endParaRPr>
          </a:p>
          <a:p>
            <a:pPr>
              <a:buClr>
                <a:srgbClr val="0000FF"/>
              </a:buClr>
            </a:pPr>
            <a:r>
              <a:rPr lang="en-US" sz="1600" dirty="0">
                <a:latin typeface="Comic Sans MS"/>
                <a:cs typeface="Comic Sans MS"/>
              </a:rPr>
              <a:t> </a:t>
            </a:r>
            <a:r>
              <a:rPr lang="en-US" sz="1600" dirty="0" smtClean="0">
                <a:latin typeface="Comic Sans MS"/>
                <a:cs typeface="Comic Sans MS"/>
              </a:rPr>
              <a:t>  interaction </a:t>
            </a:r>
            <a:r>
              <a:rPr lang="en-US" sz="1600" dirty="0">
                <a:latin typeface="Comic Sans MS"/>
                <a:cs typeface="Comic Sans MS"/>
              </a:rPr>
              <a:t>in light nuclei</a:t>
            </a:r>
            <a:endParaRPr lang="en-US" sz="1600" dirty="0" smtClean="0">
              <a:solidFill>
                <a:srgbClr val="322F31"/>
              </a:solidFill>
              <a:latin typeface="Comic Sans MS"/>
              <a:cs typeface="Comic Sans MS"/>
            </a:endParaRPr>
          </a:p>
          <a:p>
            <a:pPr marL="285750" indent="-285750">
              <a:buClr>
                <a:srgbClr val="0000FF"/>
              </a:buClr>
              <a:buFont typeface="Wingdings" charset="2"/>
              <a:buChar char="Ø"/>
            </a:pPr>
            <a:endParaRPr lang="en-US" sz="700" dirty="0" smtClean="0">
              <a:solidFill>
                <a:srgbClr val="322F31"/>
              </a:solidFill>
              <a:latin typeface="Comic Sans MS"/>
              <a:cs typeface="Comic Sans MS"/>
            </a:endParaRPr>
          </a:p>
          <a:p>
            <a:r>
              <a:rPr lang="en-US" sz="1600" b="1" dirty="0">
                <a:solidFill>
                  <a:srgbClr val="0000FF"/>
                </a:solidFill>
                <a:latin typeface="Comic Sans MS"/>
                <a:cs typeface="Comic Sans MS"/>
              </a:rPr>
              <a:t>nuclear beams:</a:t>
            </a:r>
          </a:p>
          <a:p>
            <a:pPr marL="285750" indent="-285750">
              <a:buClr>
                <a:srgbClr val="0000FF"/>
              </a:buClr>
              <a:buFont typeface="Wingdings" charset="2"/>
              <a:buChar char="Ø"/>
            </a:pPr>
            <a:r>
              <a:rPr lang="en-US" sz="1600" dirty="0">
                <a:solidFill>
                  <a:srgbClr val="322F31"/>
                </a:solidFill>
                <a:latin typeface="Comic Sans MS"/>
                <a:cs typeface="Comic Sans MS"/>
              </a:rPr>
              <a:t>accessing the highest gluon </a:t>
            </a:r>
            <a:r>
              <a:rPr lang="en-US" sz="1600" dirty="0" smtClean="0">
                <a:solidFill>
                  <a:srgbClr val="322F31"/>
                </a:solidFill>
                <a:latin typeface="Comic Sans MS"/>
                <a:cs typeface="Comic Sans MS"/>
              </a:rPr>
              <a:t>densities</a:t>
            </a:r>
          </a:p>
          <a:p>
            <a:pPr marL="285750" indent="-285750">
              <a:buClr>
                <a:srgbClr val="0000FF"/>
              </a:buClr>
              <a:buFont typeface="Wingdings" charset="2"/>
              <a:buChar char="Ø"/>
            </a:pPr>
            <a:endParaRPr lang="en-US" sz="700" dirty="0">
              <a:solidFill>
                <a:srgbClr val="322F31"/>
              </a:solidFill>
              <a:latin typeface="Comic Sans MS"/>
              <a:cs typeface="Comic Sans MS"/>
            </a:endParaRPr>
          </a:p>
          <a:p>
            <a:pPr>
              <a:buClr>
                <a:srgbClr val="0000FF"/>
              </a:buClr>
            </a:pPr>
            <a:r>
              <a:rPr lang="en-US" sz="1600" b="1" dirty="0">
                <a:solidFill>
                  <a:srgbClr val="0000FF"/>
                </a:solidFill>
                <a:latin typeface="Comic Sans MS"/>
                <a:cs typeface="Comic Sans MS"/>
              </a:rPr>
              <a:t>high luminosity:</a:t>
            </a:r>
          </a:p>
          <a:p>
            <a:pPr marL="285750" indent="-285750">
              <a:buClr>
                <a:srgbClr val="0000FF"/>
              </a:buClr>
              <a:buFont typeface="Wingdings" charset="2"/>
              <a:buChar char="Ø"/>
            </a:pPr>
            <a:r>
              <a:rPr lang="en-US" sz="1600" dirty="0">
                <a:latin typeface="Comic Sans MS"/>
                <a:cs typeface="Comic Sans MS"/>
              </a:rPr>
              <a:t>mapping the spatial and momentum structure of nucleons and nuclei in 3d</a:t>
            </a:r>
          </a:p>
          <a:p>
            <a:pPr marL="285750" indent="-285750">
              <a:buClr>
                <a:srgbClr val="0000FF"/>
              </a:buClr>
              <a:buFont typeface="Wingdings" charset="2"/>
              <a:buChar char="Ø"/>
            </a:pPr>
            <a:r>
              <a:rPr lang="en-US" sz="1600" dirty="0">
                <a:latin typeface="Comic Sans MS"/>
                <a:cs typeface="Comic Sans MS"/>
              </a:rPr>
              <a:t>access to rare </a:t>
            </a:r>
            <a:r>
              <a:rPr lang="en-US" sz="1600" dirty="0" smtClean="0">
                <a:latin typeface="Comic Sans MS"/>
                <a:cs typeface="Comic Sans MS"/>
              </a:rPr>
              <a:t>probes</a:t>
            </a:r>
            <a:endParaRPr lang="en-US" sz="1600" dirty="0">
              <a:latin typeface="Comic Sans MS"/>
              <a:cs typeface="Comic Sans MS"/>
            </a:endParaRPr>
          </a:p>
        </p:txBody>
      </p:sp>
      <p:pic>
        <p:nvPicPr>
          <p:cNvPr id="37" name="Picture 36" descr="Evolution.pdf"/>
          <p:cNvPicPr>
            <a:picLocks noChangeAspect="1"/>
          </p:cNvPicPr>
          <p:nvPr/>
        </p:nvPicPr>
        <p:blipFill rotWithShape="1">
          <a:blip r:embed="rId5">
            <a:extLst>
              <a:ext uri="{28A0092B-C50C-407E-A947-70E740481C1C}">
                <a14:useLocalDpi xmlns:a14="http://schemas.microsoft.com/office/drawing/2010/main" val="0"/>
              </a:ext>
            </a:extLst>
          </a:blip>
          <a:srcRect l="75882" t="44486" r="12680" b="23978"/>
          <a:stretch/>
        </p:blipFill>
        <p:spPr>
          <a:xfrm>
            <a:off x="6478373" y="1379710"/>
            <a:ext cx="516554" cy="527628"/>
          </a:xfrm>
          <a:prstGeom prst="rect">
            <a:avLst/>
          </a:prstGeom>
        </p:spPr>
      </p:pic>
      <p:pic>
        <p:nvPicPr>
          <p:cNvPr id="38" name="Picture 37" descr="Evolution.pdf"/>
          <p:cNvPicPr>
            <a:picLocks noChangeAspect="1"/>
          </p:cNvPicPr>
          <p:nvPr/>
        </p:nvPicPr>
        <p:blipFill rotWithShape="1">
          <a:blip r:embed="rId6">
            <a:extLst>
              <a:ext uri="{28A0092B-C50C-407E-A947-70E740481C1C}">
                <a14:useLocalDpi xmlns:a14="http://schemas.microsoft.com/office/drawing/2010/main" val="0"/>
              </a:ext>
            </a:extLst>
          </a:blip>
          <a:srcRect l="38121" t="26095" r="43905" b="23978"/>
          <a:stretch/>
        </p:blipFill>
        <p:spPr>
          <a:xfrm>
            <a:off x="2747207" y="1138454"/>
            <a:ext cx="753747" cy="775661"/>
          </a:xfrm>
          <a:prstGeom prst="rect">
            <a:avLst/>
          </a:prstGeom>
        </p:spPr>
      </p:pic>
      <p:pic>
        <p:nvPicPr>
          <p:cNvPr id="39" name="Picture 38" descr="Evolution.pdf"/>
          <p:cNvPicPr>
            <a:picLocks noChangeAspect="1"/>
          </p:cNvPicPr>
          <p:nvPr/>
        </p:nvPicPr>
        <p:blipFill rotWithShape="1">
          <a:blip r:embed="rId7">
            <a:extLst>
              <a:ext uri="{28A0092B-C50C-407E-A947-70E740481C1C}">
                <a14:useLocalDpi xmlns:a14="http://schemas.microsoft.com/office/drawing/2010/main" val="0"/>
              </a:ext>
            </a:extLst>
          </a:blip>
          <a:srcRect l="2778" t="22434" r="77451" b="23978"/>
          <a:stretch/>
        </p:blipFill>
        <p:spPr>
          <a:xfrm>
            <a:off x="718547" y="1012496"/>
            <a:ext cx="892882" cy="896580"/>
          </a:xfrm>
          <a:prstGeom prst="rect">
            <a:avLst/>
          </a:prstGeom>
        </p:spPr>
      </p:pic>
      <p:pic>
        <p:nvPicPr>
          <p:cNvPr id="46" name="Picture 45"/>
          <p:cNvPicPr>
            <a:picLocks noChangeAspect="1"/>
          </p:cNvPicPr>
          <p:nvPr/>
        </p:nvPicPr>
        <p:blipFill rotWithShape="1">
          <a:blip r:embed="rId8"/>
          <a:srcRect l="58149" r="10597" b="59240"/>
          <a:stretch/>
        </p:blipFill>
        <p:spPr>
          <a:xfrm>
            <a:off x="4846796" y="1225627"/>
            <a:ext cx="670725" cy="663526"/>
          </a:xfrm>
          <a:prstGeom prst="rect">
            <a:avLst/>
          </a:prstGeom>
        </p:spPr>
      </p:pic>
      <p:sp>
        <p:nvSpPr>
          <p:cNvPr id="3" name="Date Placeholder 2"/>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62520864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US" dirty="0" smtClean="0"/>
              <a:t>SMALL GPD Primer</a:t>
            </a:r>
            <a:endParaRPr lang="en-US" dirty="0"/>
          </a:p>
        </p:txBody>
      </p:sp>
      <p:sp>
        <p:nvSpPr>
          <p:cNvPr id="45" name="Footer Placeholder 44"/>
          <p:cNvSpPr>
            <a:spLocks noGrp="1"/>
          </p:cNvSpPr>
          <p:nvPr>
            <p:ph type="ftr" sz="quarter" idx="11"/>
          </p:nvPr>
        </p:nvSpPr>
        <p:spPr/>
        <p:txBody>
          <a:bodyPr/>
          <a:lstStyle/>
          <a:p>
            <a:r>
              <a:rPr lang="en-US" smtClean="0"/>
              <a:t>INT-2017 The Flavor Structure of Nucleon Sea </a:t>
            </a:r>
            <a:endParaRPr lang="it-IT"/>
          </a:p>
        </p:txBody>
      </p:sp>
      <p:sp>
        <p:nvSpPr>
          <p:cNvPr id="39" name="Slide Number Placeholder 2"/>
          <p:cNvSpPr>
            <a:spLocks noGrp="1"/>
          </p:cNvSpPr>
          <p:nvPr>
            <p:ph type="sldNum" sz="quarter" idx="12"/>
          </p:nvPr>
        </p:nvSpPr>
        <p:spPr/>
        <p:txBody>
          <a:bodyPr/>
          <a:lstStyle/>
          <a:p>
            <a:fld id="{8F91B7AF-2393-2140-8C81-CE544D5462B6}" type="slidenum">
              <a:rPr lang="it-IT" smtClean="0"/>
              <a:pPr/>
              <a:t>20</a:t>
            </a:fld>
            <a:endParaRPr lang="it-IT"/>
          </a:p>
        </p:txBody>
      </p:sp>
      <p:sp>
        <p:nvSpPr>
          <p:cNvPr id="611331" name="Text Box 3"/>
          <p:cNvSpPr txBox="1">
            <a:spLocks noChangeArrowheads="1"/>
          </p:cNvSpPr>
          <p:nvPr/>
        </p:nvSpPr>
        <p:spPr bwMode="auto">
          <a:xfrm>
            <a:off x="11095" y="333396"/>
            <a:ext cx="3539400"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smtClean="0">
                <a:effectLst>
                  <a:outerShdw blurRad="38100" dist="38100" dir="2700000" algn="tl">
                    <a:srgbClr val="DDDDDD"/>
                  </a:outerShdw>
                </a:effectLst>
                <a:latin typeface="Comic Sans MS" charset="0"/>
              </a:rPr>
              <a:t>How are</a:t>
            </a:r>
            <a:r>
              <a:rPr lang="en-US" sz="1800" b="1" dirty="0" smtClean="0">
                <a:effectLst>
                  <a:outerShdw blurRad="38100" dist="38100" dir="2700000" algn="tl">
                    <a:srgbClr val="DDDDDD"/>
                  </a:outerShdw>
                </a:effectLst>
                <a:latin typeface="Comic Sans MS" charset="0"/>
              </a:rPr>
              <a:t> </a:t>
            </a:r>
            <a:r>
              <a:rPr lang="en-US" sz="1800" b="1" dirty="0" err="1">
                <a:effectLst>
                  <a:outerShdw blurRad="38100" dist="38100" dir="2700000" algn="tl">
                    <a:srgbClr val="DDDDDD"/>
                  </a:outerShdw>
                </a:effectLst>
                <a:latin typeface="Comic Sans MS" charset="0"/>
              </a:rPr>
              <a:t>GPDs</a:t>
            </a:r>
            <a:r>
              <a:rPr lang="en-US" sz="1800" b="1" dirty="0" smtClean="0">
                <a:effectLst>
                  <a:outerShdw blurRad="38100" dist="38100" dir="2700000" algn="tl">
                    <a:srgbClr val="DDDDDD"/>
                  </a:outerShdw>
                </a:effectLst>
                <a:latin typeface="Comic Sans MS" charset="0"/>
              </a:rPr>
              <a:t> characterized?</a:t>
            </a:r>
            <a:endParaRPr lang="en-US" sz="1800" b="1" dirty="0">
              <a:effectLst>
                <a:outerShdw blurRad="38100" dist="38100" dir="2700000" algn="tl">
                  <a:srgbClr val="DDDDDD"/>
                </a:outerShdw>
              </a:effectLst>
              <a:latin typeface="Comic Sans MS" charset="0"/>
            </a:endParaRPr>
          </a:p>
        </p:txBody>
      </p:sp>
      <p:grpSp>
        <p:nvGrpSpPr>
          <p:cNvPr id="2" name="Group 4"/>
          <p:cNvGrpSpPr>
            <a:grpSpLocks/>
          </p:cNvGrpSpPr>
          <p:nvPr/>
        </p:nvGrpSpPr>
        <p:grpSpPr bwMode="auto">
          <a:xfrm>
            <a:off x="2117707" y="698521"/>
            <a:ext cx="3027363" cy="1497013"/>
            <a:chOff x="1435" y="845"/>
            <a:chExt cx="1907" cy="943"/>
          </a:xfrm>
        </p:grpSpPr>
        <p:sp>
          <p:nvSpPr>
            <p:cNvPr id="611333" name="Text Box 5"/>
            <p:cNvSpPr txBox="1">
              <a:spLocks noChangeArrowheads="1"/>
            </p:cNvSpPr>
            <p:nvPr/>
          </p:nvSpPr>
          <p:spPr bwMode="auto">
            <a:xfrm>
              <a:off x="1435" y="845"/>
              <a:ext cx="1907" cy="233"/>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err="1">
                  <a:solidFill>
                    <a:srgbClr val="CC66FF"/>
                  </a:solidFill>
                  <a:effectLst>
                    <a:outerShdw blurRad="38100" dist="38100" dir="2700000" algn="tl">
                      <a:srgbClr val="DDDDDD"/>
                    </a:outerShdw>
                  </a:effectLst>
                  <a:latin typeface="Comic Sans MS" charset="0"/>
                </a:rPr>
                <a:t>unpolarized</a:t>
              </a:r>
              <a:r>
                <a:rPr lang="en-US" sz="1800" b="1" dirty="0">
                  <a:solidFill>
                    <a:srgbClr val="CC66FF"/>
                  </a:solidFill>
                  <a:effectLst>
                    <a:outerShdw blurRad="38100" dist="38100" dir="2700000" algn="tl">
                      <a:srgbClr val="DDDDDD"/>
                    </a:outerShdw>
                  </a:effectLst>
                  <a:latin typeface="Comic Sans MS" charset="0"/>
                </a:rPr>
                <a:t> </a:t>
              </a:r>
              <a:r>
                <a:rPr lang="en-US" sz="1800" dirty="0">
                  <a:effectLst>
                    <a:outerShdw blurRad="38100" dist="38100" dir="2700000" algn="tl">
                      <a:srgbClr val="DDDDDD"/>
                    </a:outerShdw>
                  </a:effectLst>
                  <a:latin typeface="Comic Sans MS" charset="0"/>
                </a:rPr>
                <a:t>     </a:t>
              </a:r>
              <a:r>
                <a:rPr lang="en-US" sz="1800" b="1" dirty="0">
                  <a:solidFill>
                    <a:srgbClr val="0000FF"/>
                  </a:solidFill>
                  <a:effectLst>
                    <a:outerShdw blurRad="38100" dist="38100" dir="2700000" algn="tl">
                      <a:srgbClr val="DDDDDD"/>
                    </a:outerShdw>
                  </a:effectLst>
                  <a:latin typeface="Comic Sans MS" charset="0"/>
                </a:rPr>
                <a:t>polarized</a:t>
              </a:r>
            </a:p>
          </p:txBody>
        </p:sp>
        <p:graphicFrame>
          <p:nvGraphicFramePr>
            <p:cNvPr id="65545" name="Object 9"/>
            <p:cNvGraphicFramePr>
              <a:graphicFrameLocks noChangeAspect="1"/>
            </p:cNvGraphicFramePr>
            <p:nvPr/>
          </p:nvGraphicFramePr>
          <p:xfrm>
            <a:off x="1487" y="1096"/>
            <a:ext cx="808" cy="288"/>
          </p:xfrm>
          <a:graphic>
            <a:graphicData uri="http://schemas.openxmlformats.org/presentationml/2006/ole">
              <mc:AlternateContent xmlns:mc="http://schemas.openxmlformats.org/markup-compatibility/2006">
                <mc:Choice xmlns:v="urn:schemas-microsoft-com:vml" Requires="v">
                  <p:oleObj spid="_x0000_s55419" name="Equation" r:id="rId3" imgW="1282700" imgH="457200" progId="Equation.DSMT4">
                    <p:embed/>
                  </p:oleObj>
                </mc:Choice>
                <mc:Fallback>
                  <p:oleObj name="Equation" r:id="rId3" imgW="12827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 y="1096"/>
                          <a:ext cx="808"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6" name="Object 10"/>
            <p:cNvGraphicFramePr>
              <a:graphicFrameLocks noChangeAspect="1"/>
            </p:cNvGraphicFramePr>
            <p:nvPr>
              <p:extLst>
                <p:ext uri="{D42A27DB-BD31-4B8C-83A1-F6EECF244321}">
                  <p14:modId xmlns:p14="http://schemas.microsoft.com/office/powerpoint/2010/main" val="2343858610"/>
                </p:ext>
              </p:extLst>
            </p:nvPr>
          </p:nvGraphicFramePr>
          <p:xfrm>
            <a:off x="2427" y="1096"/>
            <a:ext cx="816" cy="296"/>
          </p:xfrm>
          <a:graphic>
            <a:graphicData uri="http://schemas.openxmlformats.org/presentationml/2006/ole">
              <mc:AlternateContent xmlns:mc="http://schemas.openxmlformats.org/markup-compatibility/2006">
                <mc:Choice xmlns:v="urn:schemas-microsoft-com:vml" Requires="v">
                  <p:oleObj spid="_x0000_s55420" name="Equation" r:id="rId5" imgW="1295400" imgH="469900" progId="Equation.DSMT4">
                    <p:embed/>
                  </p:oleObj>
                </mc:Choice>
                <mc:Fallback>
                  <p:oleObj name="Equation" r:id="rId5" imgW="1295400" imgH="469900" progId="Equation.DSMT4">
                    <p:embed/>
                    <p:pic>
                      <p:nvPicPr>
                        <p:cNvPr id="0" name=""/>
                        <p:cNvPicPr>
                          <a:picLocks noChangeAspect="1" noChangeArrowheads="1"/>
                        </p:cNvPicPr>
                        <p:nvPr/>
                      </p:nvPicPr>
                      <p:blipFill>
                        <a:blip r:embed="rId6"/>
                        <a:srcRect/>
                        <a:stretch>
                          <a:fillRect/>
                        </a:stretch>
                      </p:blipFill>
                      <p:spPr bwMode="auto">
                        <a:xfrm>
                          <a:off x="2427" y="1096"/>
                          <a:ext cx="816"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7" name="Object 11"/>
            <p:cNvGraphicFramePr>
              <a:graphicFrameLocks noChangeAspect="1"/>
            </p:cNvGraphicFramePr>
            <p:nvPr>
              <p:extLst>
                <p:ext uri="{D42A27DB-BD31-4B8C-83A1-F6EECF244321}">
                  <p14:modId xmlns:p14="http://schemas.microsoft.com/office/powerpoint/2010/main" val="1499750942"/>
                </p:ext>
              </p:extLst>
            </p:nvPr>
          </p:nvGraphicFramePr>
          <p:xfrm>
            <a:off x="2422" y="1466"/>
            <a:ext cx="792" cy="296"/>
          </p:xfrm>
          <a:graphic>
            <a:graphicData uri="http://schemas.openxmlformats.org/presentationml/2006/ole">
              <mc:AlternateContent xmlns:mc="http://schemas.openxmlformats.org/markup-compatibility/2006">
                <mc:Choice xmlns:v="urn:schemas-microsoft-com:vml" Requires="v">
                  <p:oleObj spid="_x0000_s55421" name="Equation" r:id="rId7" imgW="1257300" imgH="469900" progId="Equation.DSMT4">
                    <p:embed/>
                  </p:oleObj>
                </mc:Choice>
                <mc:Fallback>
                  <p:oleObj name="Equation" r:id="rId7" imgW="1257300" imgH="469900" progId="Equation.DSMT4">
                    <p:embed/>
                    <p:pic>
                      <p:nvPicPr>
                        <p:cNvPr id="0" name=""/>
                        <p:cNvPicPr>
                          <a:picLocks noChangeAspect="1" noChangeArrowheads="1"/>
                        </p:cNvPicPr>
                        <p:nvPr/>
                      </p:nvPicPr>
                      <p:blipFill>
                        <a:blip r:embed="rId8"/>
                        <a:srcRect/>
                        <a:stretch>
                          <a:fillRect/>
                        </a:stretch>
                      </p:blipFill>
                      <p:spPr bwMode="auto">
                        <a:xfrm>
                          <a:off x="2422" y="1466"/>
                          <a:ext cx="792"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8" name="Object 12"/>
            <p:cNvGraphicFramePr>
              <a:graphicFrameLocks noChangeAspect="1"/>
            </p:cNvGraphicFramePr>
            <p:nvPr/>
          </p:nvGraphicFramePr>
          <p:xfrm>
            <a:off x="1487" y="1500"/>
            <a:ext cx="784" cy="288"/>
          </p:xfrm>
          <a:graphic>
            <a:graphicData uri="http://schemas.openxmlformats.org/presentationml/2006/ole">
              <mc:AlternateContent xmlns:mc="http://schemas.openxmlformats.org/markup-compatibility/2006">
                <mc:Choice xmlns:v="urn:schemas-microsoft-com:vml" Requires="v">
                  <p:oleObj spid="_x0000_s55422" name="Equation" r:id="rId9" imgW="1244600" imgH="457200" progId="Equation.DSMT4">
                    <p:embed/>
                  </p:oleObj>
                </mc:Choice>
                <mc:Fallback>
                  <p:oleObj name="Equation" r:id="rId9" imgW="12446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 y="1500"/>
                          <a:ext cx="784"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1338" name="Text Box 10"/>
          <p:cNvSpPr txBox="1">
            <a:spLocks noChangeArrowheads="1"/>
          </p:cNvSpPr>
          <p:nvPr/>
        </p:nvSpPr>
        <p:spPr bwMode="auto">
          <a:xfrm>
            <a:off x="5014895" y="919186"/>
            <a:ext cx="3023309" cy="369332"/>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conserve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p:txBody>
      </p:sp>
      <p:graphicFrame>
        <p:nvGraphicFramePr>
          <p:cNvPr id="65538" name="Object 2"/>
          <p:cNvGraphicFramePr>
            <a:graphicFrameLocks noChangeAspect="1"/>
          </p:cNvGraphicFramePr>
          <p:nvPr>
            <p:extLst>
              <p:ext uri="{D42A27DB-BD31-4B8C-83A1-F6EECF244321}">
                <p14:modId xmlns:p14="http://schemas.microsoft.com/office/powerpoint/2010/main" val="746831110"/>
              </p:ext>
            </p:extLst>
          </p:nvPr>
        </p:nvGraphicFramePr>
        <p:xfrm>
          <a:off x="4980725" y="1176141"/>
          <a:ext cx="3619500" cy="406400"/>
        </p:xfrm>
        <a:graphic>
          <a:graphicData uri="http://schemas.openxmlformats.org/presentationml/2006/ole">
            <mc:AlternateContent xmlns:mc="http://schemas.openxmlformats.org/markup-compatibility/2006">
              <mc:Choice xmlns:v="urn:schemas-microsoft-com:vml" Requires="v">
                <p:oleObj spid="_x0000_s55423" name="Equation" r:id="rId11" imgW="3619500" imgH="406400" progId="Equation.DSMT4">
                  <p:embed/>
                </p:oleObj>
              </mc:Choice>
              <mc:Fallback>
                <p:oleObj name="Equation" r:id="rId11" imgW="3619500" imgH="406400" progId="Equation.DSMT4">
                  <p:embed/>
                  <p:pic>
                    <p:nvPicPr>
                      <p:cNvPr id="0" name=""/>
                      <p:cNvPicPr>
                        <a:picLocks noChangeAspect="1" noChangeArrowheads="1"/>
                      </p:cNvPicPr>
                      <p:nvPr/>
                    </p:nvPicPr>
                    <p:blipFill>
                      <a:blip r:embed="rId12"/>
                      <a:srcRect/>
                      <a:stretch>
                        <a:fillRect/>
                      </a:stretch>
                    </p:blipFill>
                    <p:spPr bwMode="auto">
                      <a:xfrm>
                        <a:off x="4980725" y="1176141"/>
                        <a:ext cx="36195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40" name="Text Box 12"/>
          <p:cNvSpPr txBox="1">
            <a:spLocks noChangeArrowheads="1"/>
          </p:cNvSpPr>
          <p:nvPr/>
        </p:nvSpPr>
        <p:spPr bwMode="auto">
          <a:xfrm>
            <a:off x="4996258" y="1619272"/>
            <a:ext cx="2587329" cy="646331"/>
          </a:xfrm>
          <a:prstGeom prst="rect">
            <a:avLst/>
          </a:prstGeom>
          <a:noFill/>
          <a:ln w="9525">
            <a:noFill/>
            <a:miter lim="800000"/>
            <a:headEnd/>
            <a:tailEnd/>
          </a:ln>
          <a:effectLst/>
        </p:spPr>
        <p:txBody>
          <a:bodyPr wrap="none">
            <a:prstTxWarp prst="textNoShape">
              <a:avLst/>
            </a:prstTxWarp>
            <a:spAutoFit/>
          </a:bodyPr>
          <a:lstStyle/>
          <a:p>
            <a:pPr algn="ctr">
              <a:defRPr/>
            </a:pPr>
            <a:r>
              <a:rPr lang="en-US" sz="1800" b="1" dirty="0">
                <a:effectLst>
                  <a:outerShdw blurRad="38100" dist="38100" dir="2700000" algn="tl">
                    <a:srgbClr val="DDDDDD"/>
                  </a:outerShdw>
                </a:effectLst>
                <a:latin typeface="Comic Sans MS" charset="0"/>
              </a:rPr>
              <a:t>flip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a:p>
            <a:pPr algn="ctr">
              <a:defRPr/>
            </a:pPr>
            <a:r>
              <a:rPr lang="en-US" sz="1800" b="1" dirty="0">
                <a:effectLst>
                  <a:outerShdw blurRad="38100" dist="38100" dir="2700000" algn="tl">
                    <a:srgbClr val="DDDDDD"/>
                  </a:outerShdw>
                </a:effectLst>
                <a:latin typeface="Comic Sans MS" charset="0"/>
              </a:rPr>
              <a:t>not accessible in DIS</a:t>
            </a:r>
          </a:p>
        </p:txBody>
      </p:sp>
      <p:grpSp>
        <p:nvGrpSpPr>
          <p:cNvPr id="3" name="Group 44"/>
          <p:cNvGrpSpPr>
            <a:grpSpLocks/>
          </p:cNvGrpSpPr>
          <p:nvPr/>
        </p:nvGrpSpPr>
        <p:grpSpPr bwMode="auto">
          <a:xfrm>
            <a:off x="386660" y="2266971"/>
            <a:ext cx="8376533" cy="2408019"/>
            <a:chOff x="242888" y="2968625"/>
            <a:chExt cx="8377237" cy="2408302"/>
          </a:xfrm>
        </p:grpSpPr>
        <p:sp>
          <p:nvSpPr>
            <p:cNvPr id="611342" name="Text Box 14"/>
            <p:cNvSpPr txBox="1">
              <a:spLocks noChangeArrowheads="1"/>
            </p:cNvSpPr>
            <p:nvPr/>
          </p:nvSpPr>
          <p:spPr bwMode="auto">
            <a:xfrm>
              <a:off x="730964" y="4777000"/>
              <a:ext cx="80994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D</a:t>
              </a:r>
              <a:r>
                <a:rPr lang="en-US" sz="1800" b="1" dirty="0">
                  <a:solidFill>
                    <a:srgbClr val="0000FF"/>
                  </a:solidFill>
                  <a:effectLst>
                    <a:outerShdw blurRad="38100" dist="38100" dir="2700000" algn="tl">
                      <a:srgbClr val="DDDDDD"/>
                    </a:outerShdw>
                  </a:effectLst>
                  <a:latin typeface="Comic Sans MS"/>
                  <a:cs typeface="Comic Sans MS"/>
                </a:rPr>
                <a:t>V</a:t>
              </a:r>
              <a:r>
                <a:rPr lang="en-US" sz="1800" b="1" dirty="0">
                  <a:solidFill>
                    <a:srgbClr val="CC66FF"/>
                  </a:solidFill>
                  <a:effectLst>
                    <a:outerShdw blurRad="38100" dist="38100" dir="2700000" algn="tl">
                      <a:srgbClr val="DDDDDD"/>
                    </a:outerShdw>
                  </a:effectLst>
                  <a:latin typeface="Comic Sans MS"/>
                  <a:cs typeface="Comic Sans MS"/>
                </a:rPr>
                <a:t>C</a:t>
              </a:r>
              <a:r>
                <a:rPr lang="en-US" sz="1800" b="1" dirty="0">
                  <a:solidFill>
                    <a:srgbClr val="0000FF"/>
                  </a:solidFill>
                  <a:effectLst>
                    <a:outerShdw blurRad="38100" dist="38100" dir="2700000" algn="tl">
                      <a:srgbClr val="DDDDDD"/>
                    </a:outerShdw>
                  </a:effectLst>
                  <a:latin typeface="Comic Sans MS"/>
                  <a:cs typeface="Comic Sans MS"/>
                </a:rPr>
                <a:t>S</a:t>
              </a:r>
            </a:p>
          </p:txBody>
        </p:sp>
        <p:pic>
          <p:nvPicPr>
            <p:cNvPr id="65558" name="Picture 16" descr="gnome"/>
            <p:cNvPicPr>
              <a:picLocks noChangeAspect="1" noChangeArrowheads="1"/>
            </p:cNvPicPr>
            <p:nvPr/>
          </p:nvPicPr>
          <p:blipFill>
            <a:blip r:embed="rId13"/>
            <a:srcRect/>
            <a:stretch>
              <a:fillRect/>
            </a:stretch>
          </p:blipFill>
          <p:spPr bwMode="auto">
            <a:xfrm>
              <a:off x="242888" y="3392488"/>
              <a:ext cx="1701800" cy="1352550"/>
            </a:xfrm>
            <a:prstGeom prst="rect">
              <a:avLst/>
            </a:prstGeom>
            <a:noFill/>
            <a:ln w="9525">
              <a:noFill/>
              <a:miter lim="800000"/>
              <a:headEnd/>
              <a:tailEnd/>
            </a:ln>
            <a:effectLst/>
          </p:spPr>
        </p:pic>
        <p:sp>
          <p:nvSpPr>
            <p:cNvPr id="611345" name="Text Box 17"/>
            <p:cNvSpPr txBox="1">
              <a:spLocks noChangeArrowheads="1"/>
            </p:cNvSpPr>
            <p:nvPr/>
          </p:nvSpPr>
          <p:spPr bwMode="auto">
            <a:xfrm>
              <a:off x="1015150" y="2968625"/>
              <a:ext cx="715487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quantum numbers of final state           select different GPD</a:t>
              </a:r>
            </a:p>
          </p:txBody>
        </p:sp>
        <p:pic>
          <p:nvPicPr>
            <p:cNvPr id="65561" name="Picture 19" descr="gnome"/>
            <p:cNvPicPr>
              <a:picLocks noChangeAspect="1" noChangeArrowheads="1"/>
            </p:cNvPicPr>
            <p:nvPr/>
          </p:nvPicPr>
          <p:blipFill>
            <a:blip r:embed="rId14"/>
            <a:srcRect/>
            <a:stretch>
              <a:fillRect/>
            </a:stretch>
          </p:blipFill>
          <p:spPr bwMode="auto">
            <a:xfrm>
              <a:off x="3556000" y="3367088"/>
              <a:ext cx="1727200" cy="1352550"/>
            </a:xfrm>
            <a:prstGeom prst="rect">
              <a:avLst/>
            </a:prstGeom>
            <a:noFill/>
            <a:ln w="9525">
              <a:noFill/>
              <a:miter lim="800000"/>
              <a:headEnd/>
              <a:tailEnd/>
            </a:ln>
            <a:effectLst/>
          </p:spPr>
        </p:pic>
        <p:pic>
          <p:nvPicPr>
            <p:cNvPr id="65563" name="Picture 21" descr="gnome"/>
            <p:cNvPicPr>
              <a:picLocks noChangeAspect="1" noChangeArrowheads="1"/>
            </p:cNvPicPr>
            <p:nvPr/>
          </p:nvPicPr>
          <p:blipFill>
            <a:blip r:embed="rId15"/>
            <a:srcRect/>
            <a:stretch>
              <a:fillRect/>
            </a:stretch>
          </p:blipFill>
          <p:spPr bwMode="auto">
            <a:xfrm>
              <a:off x="6842125" y="3365500"/>
              <a:ext cx="1778000" cy="1390650"/>
            </a:xfrm>
            <a:prstGeom prst="rect">
              <a:avLst/>
            </a:prstGeom>
            <a:noFill/>
            <a:ln w="9525">
              <a:noFill/>
              <a:miter lim="800000"/>
              <a:headEnd/>
              <a:tailEnd/>
            </a:ln>
            <a:effectLst/>
          </p:spPr>
        </p:pic>
        <p:sp>
          <p:nvSpPr>
            <p:cNvPr id="65564" name="Line 22"/>
            <p:cNvSpPr>
              <a:spLocks noChangeShapeType="1"/>
            </p:cNvSpPr>
            <p:nvPr/>
          </p:nvSpPr>
          <p:spPr bwMode="auto">
            <a:xfrm>
              <a:off x="4875213" y="3159125"/>
              <a:ext cx="539750" cy="0"/>
            </a:xfrm>
            <a:prstGeom prst="line">
              <a:avLst/>
            </a:prstGeom>
            <a:noFill/>
            <a:ln w="76200" cmpd="tri">
              <a:solidFill>
                <a:srgbClr val="CC66FF"/>
              </a:solidFill>
              <a:round/>
              <a:headEnd/>
              <a:tailEnd type="triangle" w="med" len="sm"/>
            </a:ln>
          </p:spPr>
          <p:txBody>
            <a:bodyPr>
              <a:prstTxWarp prst="textNoShape">
                <a:avLst/>
              </a:prstTxWarp>
            </a:bodyPr>
            <a:lstStyle/>
            <a:p>
              <a:endParaRPr lang="en-US"/>
            </a:p>
          </p:txBody>
        </p:sp>
        <p:graphicFrame>
          <p:nvGraphicFramePr>
            <p:cNvPr id="65539" name="Object 3"/>
            <p:cNvGraphicFramePr>
              <a:graphicFrameLocks noChangeAspect="1"/>
            </p:cNvGraphicFramePr>
            <p:nvPr>
              <p:extLst>
                <p:ext uri="{D42A27DB-BD31-4B8C-83A1-F6EECF244321}">
                  <p14:modId xmlns:p14="http://schemas.microsoft.com/office/powerpoint/2010/main" val="4006796159"/>
                </p:ext>
              </p:extLst>
            </p:nvPr>
          </p:nvGraphicFramePr>
          <p:xfrm>
            <a:off x="4028705" y="5021285"/>
            <a:ext cx="774765" cy="355642"/>
          </p:xfrm>
          <a:graphic>
            <a:graphicData uri="http://schemas.openxmlformats.org/presentationml/2006/ole">
              <mc:AlternateContent xmlns:mc="http://schemas.openxmlformats.org/markup-compatibility/2006">
                <mc:Choice xmlns:v="urn:schemas-microsoft-com:vml" Requires="v">
                  <p:oleObj spid="_x0000_s55424" name="Equation" r:id="rId16" imgW="774700" imgH="355600" progId="Equation.DSMT4">
                    <p:embed/>
                  </p:oleObj>
                </mc:Choice>
                <mc:Fallback>
                  <p:oleObj name="Equation" r:id="rId16" imgW="774700" imgH="355600" progId="Equation.DSMT4">
                    <p:embed/>
                    <p:pic>
                      <p:nvPicPr>
                        <p:cNvPr id="0" name=""/>
                        <p:cNvPicPr>
                          <a:picLocks noChangeAspect="1" noChangeArrowheads="1"/>
                        </p:cNvPicPr>
                        <p:nvPr/>
                      </p:nvPicPr>
                      <p:blipFill>
                        <a:blip r:embed="rId17"/>
                        <a:srcRect/>
                        <a:stretch>
                          <a:fillRect/>
                        </a:stretch>
                      </p:blipFill>
                      <p:spPr bwMode="auto">
                        <a:xfrm>
                          <a:off x="4028705" y="5021285"/>
                          <a:ext cx="774765"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2" name="Text Box 24"/>
            <p:cNvSpPr txBox="1">
              <a:spLocks noChangeArrowheads="1"/>
            </p:cNvSpPr>
            <p:nvPr/>
          </p:nvSpPr>
          <p:spPr bwMode="auto">
            <a:xfrm>
              <a:off x="3069548" y="4724606"/>
              <a:ext cx="2695245"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0000FF"/>
                  </a:solidFill>
                  <a:effectLst>
                    <a:outerShdw blurRad="38100" dist="38100" dir="2700000" algn="tl">
                      <a:srgbClr val="DDDDDD"/>
                    </a:outerShdw>
                  </a:effectLst>
                  <a:latin typeface="Comic Sans MS"/>
                  <a:cs typeface="Comic Sans MS"/>
                </a:rPr>
                <a:t>pseudo-</a:t>
              </a:r>
              <a:r>
                <a:rPr lang="en-US" sz="1800" b="1" dirty="0" err="1">
                  <a:solidFill>
                    <a:srgbClr val="0000FF"/>
                  </a:solidFill>
                  <a:effectLst>
                    <a:outerShdw blurRad="38100" dist="38100" dir="2700000" algn="tl">
                      <a:srgbClr val="DDDDDD"/>
                    </a:outerShdw>
                  </a:effectLst>
                  <a:latin typeface="Comic Sans MS"/>
                  <a:cs typeface="Comic Sans MS"/>
                </a:rPr>
                <a:t>scaler</a:t>
              </a:r>
              <a:r>
                <a:rPr lang="en-US" sz="1800" b="1" dirty="0">
                  <a:solidFill>
                    <a:srgbClr val="0000FF"/>
                  </a:solidFill>
                  <a:effectLst>
                    <a:outerShdw blurRad="38100" dist="38100" dir="2700000" algn="tl">
                      <a:srgbClr val="DDDDDD"/>
                    </a:outerShdw>
                  </a:effectLst>
                  <a:latin typeface="Comic Sans MS"/>
                  <a:cs typeface="Comic Sans MS"/>
                </a:rPr>
                <a:t> mesons</a:t>
              </a:r>
            </a:p>
          </p:txBody>
        </p:sp>
        <p:graphicFrame>
          <p:nvGraphicFramePr>
            <p:cNvPr id="65540" name="Object 4"/>
            <p:cNvGraphicFramePr>
              <a:graphicFrameLocks noChangeAspect="1"/>
            </p:cNvGraphicFramePr>
            <p:nvPr/>
          </p:nvGraphicFramePr>
          <p:xfrm>
            <a:off x="7348220" y="4984987"/>
            <a:ext cx="787466" cy="355642"/>
          </p:xfrm>
          <a:graphic>
            <a:graphicData uri="http://schemas.openxmlformats.org/presentationml/2006/ole">
              <mc:AlternateContent xmlns:mc="http://schemas.openxmlformats.org/markup-compatibility/2006">
                <mc:Choice xmlns:v="urn:schemas-microsoft-com:vml" Requires="v">
                  <p:oleObj spid="_x0000_s55425" name="Equation" r:id="rId18" imgW="787400" imgH="355600" progId="Equation.DSMT4">
                    <p:embed/>
                  </p:oleObj>
                </mc:Choice>
                <mc:Fallback>
                  <p:oleObj name="Equation" r:id="rId18" imgW="787400" imgH="355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8220" y="4984987"/>
                          <a:ext cx="787466"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4" name="Text Box 26"/>
            <p:cNvSpPr txBox="1">
              <a:spLocks noChangeArrowheads="1"/>
            </p:cNvSpPr>
            <p:nvPr/>
          </p:nvSpPr>
          <p:spPr bwMode="auto">
            <a:xfrm>
              <a:off x="6851290" y="4713493"/>
              <a:ext cx="1761192"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vector mesons</a:t>
              </a:r>
            </a:p>
          </p:txBody>
        </p:sp>
        <p:graphicFrame>
          <p:nvGraphicFramePr>
            <p:cNvPr id="65541" name="Object 5"/>
            <p:cNvGraphicFramePr>
              <a:graphicFrameLocks noChangeAspect="1"/>
            </p:cNvGraphicFramePr>
            <p:nvPr>
              <p:extLst>
                <p:ext uri="{D42A27DB-BD31-4B8C-83A1-F6EECF244321}">
                  <p14:modId xmlns:p14="http://schemas.microsoft.com/office/powerpoint/2010/main" val="3149686638"/>
                </p:ext>
              </p:extLst>
            </p:nvPr>
          </p:nvGraphicFramePr>
          <p:xfrm>
            <a:off x="1747049" y="5059609"/>
            <a:ext cx="330228" cy="304836"/>
          </p:xfrm>
          <a:graphic>
            <a:graphicData uri="http://schemas.openxmlformats.org/presentationml/2006/ole">
              <mc:AlternateContent xmlns:mc="http://schemas.openxmlformats.org/markup-compatibility/2006">
                <mc:Choice xmlns:v="urn:schemas-microsoft-com:vml" Requires="v">
                  <p:oleObj spid="_x0000_s55426" name="Equation" r:id="rId20" imgW="330200" imgH="304800" progId="Equation.DSMT4">
                    <p:embed/>
                  </p:oleObj>
                </mc:Choice>
                <mc:Fallback>
                  <p:oleObj name="Equation" r:id="rId20" imgW="330200" imgH="304800" progId="Equation.DSMT4">
                    <p:embed/>
                    <p:pic>
                      <p:nvPicPr>
                        <p:cNvPr id="0" name=""/>
                        <p:cNvPicPr>
                          <a:picLocks noChangeAspect="1" noChangeArrowheads="1"/>
                        </p:cNvPicPr>
                        <p:nvPr/>
                      </p:nvPicPr>
                      <p:blipFill>
                        <a:blip r:embed="rId21"/>
                        <a:srcRect/>
                        <a:stretch>
                          <a:fillRect/>
                        </a:stretch>
                      </p:blipFill>
                      <p:spPr bwMode="auto">
                        <a:xfrm>
                          <a:off x="1747049" y="5059609"/>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extLst>
                <p:ext uri="{D42A27DB-BD31-4B8C-83A1-F6EECF244321}">
                  <p14:modId xmlns:p14="http://schemas.microsoft.com/office/powerpoint/2010/main" val="1739570521"/>
                </p:ext>
              </p:extLst>
            </p:nvPr>
          </p:nvGraphicFramePr>
          <p:xfrm>
            <a:off x="1235831" y="5056433"/>
            <a:ext cx="368331" cy="304836"/>
          </p:xfrm>
          <a:graphic>
            <a:graphicData uri="http://schemas.openxmlformats.org/presentationml/2006/ole">
              <mc:AlternateContent xmlns:mc="http://schemas.openxmlformats.org/markup-compatibility/2006">
                <mc:Choice xmlns:v="urn:schemas-microsoft-com:vml" Requires="v">
                  <p:oleObj spid="_x0000_s55427" name="Equation" r:id="rId22" imgW="368300" imgH="304800" progId="Equation.DSMT4">
                    <p:embed/>
                  </p:oleObj>
                </mc:Choice>
                <mc:Fallback>
                  <p:oleObj name="Equation" r:id="rId22" imgW="368300" imgH="304800" progId="Equation.DSMT4">
                    <p:embed/>
                    <p:pic>
                      <p:nvPicPr>
                        <p:cNvPr id="0" name=""/>
                        <p:cNvPicPr>
                          <a:picLocks noChangeAspect="1" noChangeArrowheads="1"/>
                        </p:cNvPicPr>
                        <p:nvPr/>
                      </p:nvPicPr>
                      <p:blipFill>
                        <a:blip r:embed="rId23"/>
                        <a:srcRect/>
                        <a:stretch>
                          <a:fillRect/>
                        </a:stretch>
                      </p:blipFill>
                      <p:spPr bwMode="auto">
                        <a:xfrm>
                          <a:off x="1235831" y="5056433"/>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745825" y="5054845"/>
            <a:ext cx="330228" cy="304836"/>
          </p:xfrm>
          <a:graphic>
            <a:graphicData uri="http://schemas.openxmlformats.org/presentationml/2006/ole">
              <mc:AlternateContent xmlns:mc="http://schemas.openxmlformats.org/markup-compatibility/2006">
                <mc:Choice xmlns:v="urn:schemas-microsoft-com:vml" Requires="v">
                  <p:oleObj spid="_x0000_s55428" name="Equation" r:id="rId24" imgW="330200" imgH="304800" progId="Equation.DSMT4">
                    <p:embed/>
                  </p:oleObj>
                </mc:Choice>
                <mc:Fallback>
                  <p:oleObj name="Equation" r:id="rId24" imgW="330200" imgH="304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825" y="5054845"/>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297540" y="5059609"/>
            <a:ext cx="368331" cy="304836"/>
          </p:xfrm>
          <a:graphic>
            <a:graphicData uri="http://schemas.openxmlformats.org/presentationml/2006/ole">
              <mc:AlternateContent xmlns:mc="http://schemas.openxmlformats.org/markup-compatibility/2006">
                <mc:Choice xmlns:v="urn:schemas-microsoft-com:vml" Requires="v">
                  <p:oleObj spid="_x0000_s55429" name="Equation" r:id="rId26" imgW="368300" imgH="304800" progId="Equation.DSMT4">
                    <p:embed/>
                  </p:oleObj>
                </mc:Choice>
                <mc:Fallback>
                  <p:oleObj name="Equation" r:id="rId26" imgW="368300" imgH="304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7540" y="5059609"/>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6" name="Group 149"/>
          <p:cNvGraphicFramePr>
            <a:graphicFrameLocks noGrp="1"/>
          </p:cNvGraphicFramePr>
          <p:nvPr>
            <p:extLst>
              <p:ext uri="{D42A27DB-BD31-4B8C-83A1-F6EECF244321}">
                <p14:modId xmlns:p14="http://schemas.microsoft.com/office/powerpoint/2010/main" val="4226415854"/>
              </p:ext>
            </p:extLst>
          </p:nvPr>
        </p:nvGraphicFramePr>
        <p:xfrm>
          <a:off x="6366084" y="4673194"/>
          <a:ext cx="2744787" cy="199263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0</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2u+d</a:t>
                      </a:r>
                      <a:r>
                        <a:rPr kumimoji="0" lang="en-US" sz="2000" b="1" i="0" u="none" strike="noStrike" cap="none" normalizeH="0" baseline="0" dirty="0">
                          <a:ln>
                            <a:noFill/>
                          </a:ln>
                          <a:solidFill>
                            <a:schemeClr val="tx1"/>
                          </a:solidFill>
                          <a:effectLst/>
                          <a:latin typeface="Arial" charset="0"/>
                        </a:rPr>
                        <a:t>,</a:t>
                      </a:r>
                      <a:r>
                        <a:rPr kumimoji="0" lang="en-US" sz="2000" b="1" i="0" u="none" strike="noStrike" cap="none" normalizeH="0" baseline="0" dirty="0">
                          <a:ln>
                            <a:noFill/>
                          </a:ln>
                          <a:solidFill>
                            <a:srgbClr val="80FF00"/>
                          </a:solidFill>
                          <a:effectLst/>
                          <a:latin typeface="Arial" charset="0"/>
                        </a:rPr>
                        <a:t> </a:t>
                      </a:r>
                      <a:r>
                        <a:rPr kumimoji="0" lang="en-US" sz="2000" b="1" i="0" u="none" strike="noStrike" cap="none" normalizeH="0" baseline="0" dirty="0">
                          <a:ln>
                            <a:noFill/>
                          </a:ln>
                          <a:solidFill>
                            <a:srgbClr val="00FF00"/>
                          </a:solidFill>
                          <a:effectLst/>
                          <a:latin typeface="Arial" charset="0"/>
                        </a:rPr>
                        <a:t>9g/4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2u</a:t>
                      </a:r>
                      <a:r>
                        <a:rPr kumimoji="0" lang="en-US" sz="2000" b="1" i="0" u="none" strike="noStrike" cap="none" normalizeH="0" baseline="0" dirty="0">
                          <a:ln>
                            <a:noFill/>
                          </a:ln>
                          <a:solidFill>
                            <a:srgbClr val="0000FF"/>
                          </a:solidFill>
                          <a:effectLst/>
                          <a:latin typeface="Symbol" charset="2"/>
                        </a:rPr>
                        <a:t>-</a:t>
                      </a:r>
                      <a:r>
                        <a:rPr kumimoji="0" lang="en-US" sz="2000" b="1" i="0" u="none" strike="noStrike" cap="none" normalizeH="0" baseline="0" dirty="0">
                          <a:ln>
                            <a:noFill/>
                          </a:ln>
                          <a:solidFill>
                            <a:srgbClr val="0000FF"/>
                          </a:solidFill>
                          <a:effectLst/>
                          <a:latin typeface="Arial" charset="0"/>
                        </a:rPr>
                        <a:t>d, </a:t>
                      </a:r>
                      <a:r>
                        <a:rPr kumimoji="0" lang="en-US" sz="2000" b="1" i="0" u="none" strike="noStrike" cap="none" normalizeH="0" baseline="0" dirty="0">
                          <a:ln>
                            <a:noFill/>
                          </a:ln>
                          <a:solidFill>
                            <a:srgbClr val="00FF00"/>
                          </a:solidFill>
                          <a:effectLst/>
                          <a:latin typeface="Arial" charset="0"/>
                        </a:rPr>
                        <a:t>3g/4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CC66FF"/>
                          </a:solidFill>
                          <a:effectLst/>
                          <a:latin typeface="Symbol" charset="2"/>
                          <a:ea typeface="Times New Roman" charset="0"/>
                          <a:cs typeface="Times New Roman" charset="0"/>
                        </a:rPr>
                        <a:t>f</a:t>
                      </a:r>
                      <a:endParaRPr kumimoji="0" lang="el-GR" sz="2400" b="0" i="0" u="none" strike="noStrike" cap="none" normalizeH="0" baseline="0" dirty="0">
                        <a:ln>
                          <a:noFill/>
                        </a:ln>
                        <a:solidFill>
                          <a:srgbClr val="CC66FF"/>
                        </a:solidFill>
                        <a:effectLst/>
                        <a:latin typeface="Symbol" charset="2"/>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00FF"/>
                          </a:solidFill>
                          <a:effectLst/>
                          <a:latin typeface="Arial" charset="0"/>
                        </a:rPr>
                        <a:t>s</a:t>
                      </a:r>
                      <a:r>
                        <a:rPr kumimoji="0" lang="en-US" sz="2000" b="0" i="0" u="none" strike="noStrike" cap="none" normalizeH="0" baseline="0" dirty="0">
                          <a:ln>
                            <a:noFill/>
                          </a:ln>
                          <a:solidFill>
                            <a:srgbClr val="0000FF"/>
                          </a:solidFill>
                          <a:effectLst/>
                          <a:latin typeface="Arial" charset="0"/>
                        </a:rPr>
                        <a:t>, </a:t>
                      </a: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charset="0"/>
                        </a:rPr>
                        <a:t>u</a:t>
                      </a:r>
                      <a:r>
                        <a:rPr kumimoji="0" lang="en-US" sz="2000" b="1" i="0" u="none" strike="noStrike" cap="none" normalizeH="0" baseline="0" dirty="0" err="1">
                          <a:ln>
                            <a:noFill/>
                          </a:ln>
                          <a:solidFill>
                            <a:schemeClr val="tx1"/>
                          </a:solidFill>
                          <a:effectLst/>
                          <a:latin typeface="Symbol" charset="2"/>
                        </a:rPr>
                        <a:t>-</a:t>
                      </a:r>
                      <a:r>
                        <a:rPr kumimoji="0" lang="en-US" sz="2000" b="1" i="0" u="none" strike="noStrike" cap="none" normalizeH="0" baseline="0" dirty="0" err="1">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2000" b="0" i="0" u="none" strike="noStrike" cap="none" normalizeH="0" baseline="0" dirty="0">
                          <a:ln>
                            <a:noFill/>
                          </a:ln>
                          <a:solidFill>
                            <a:srgbClr val="CC66FF"/>
                          </a:solidFill>
                          <a:effectLst/>
                          <a:latin typeface="Arial" charset="0"/>
                          <a:ea typeface="Times New Roman" charset="0"/>
                          <a:cs typeface="Times New Roman" charset="0"/>
                        </a:rPr>
                        <a:t>J/</a:t>
                      </a:r>
                      <a:r>
                        <a:rPr kumimoji="0" lang="el-GR" sz="2000" b="0" i="0" u="none" strike="noStrike" cap="none" normalizeH="0" baseline="0" dirty="0">
                          <a:ln>
                            <a:noFill/>
                          </a:ln>
                          <a:solidFill>
                            <a:srgbClr val="CC66FF"/>
                          </a:solidFill>
                          <a:effectLst/>
                          <a:latin typeface="Arial" charset="0"/>
                          <a:ea typeface="Times New Roman" charset="0"/>
                          <a:cs typeface="Times New Roman" charset="0"/>
                        </a:rPr>
                        <a:t>ψ</a:t>
                      </a:r>
                      <a:endParaRPr kumimoji="0" lang="el-GR" sz="20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 name="Group 135"/>
          <p:cNvGraphicFramePr>
            <a:graphicFrameLocks noGrp="1"/>
          </p:cNvGraphicFramePr>
          <p:nvPr>
            <p:extLst>
              <p:ext uri="{D42A27DB-BD31-4B8C-83A1-F6EECF244321}">
                <p14:modId xmlns:p14="http://schemas.microsoft.com/office/powerpoint/2010/main" val="2585566884"/>
              </p:ext>
            </p:extLst>
          </p:nvPr>
        </p:nvGraphicFramePr>
        <p:xfrm>
          <a:off x="3136553" y="4732775"/>
          <a:ext cx="2744787" cy="73152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2"/>
                          <a:ea typeface="Times New Roman" charset="0"/>
                          <a:cs typeface="Times New Roman" charset="0"/>
                        </a:rPr>
                        <a:t>p</a:t>
                      </a:r>
                      <a:r>
                        <a:rPr kumimoji="0" lang="en-US" sz="2400" b="0" i="0" u="none" strike="noStrike" cap="none" normalizeH="0" baseline="30000" dirty="0">
                          <a:ln>
                            <a:noFill/>
                          </a:ln>
                          <a:solidFill>
                            <a:schemeClr val="tx1"/>
                          </a:solidFill>
                          <a:effectLst/>
                          <a:latin typeface="Arial" charset="0"/>
                          <a:ea typeface="Times New Roman" charset="0"/>
                          <a:cs typeface="Times New Roman" charset="0"/>
                        </a:rPr>
                        <a:t>0</a:t>
                      </a:r>
                      <a:endParaRPr kumimoji="0" lang="el-GR" sz="2400" b="0" i="0" u="none" strike="noStrike" cap="none" normalizeH="0" baseline="30000" dirty="0">
                        <a:ln>
                          <a:noFill/>
                        </a:ln>
                        <a:solidFill>
                          <a:schemeClr val="tx1"/>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00FF"/>
                          </a:solidFill>
                          <a:effectLst/>
                          <a:latin typeface="Symbol" charset="2"/>
                          <a:ea typeface="Times New Roman" charset="0"/>
                          <a:cs typeface="Times New Roman" charset="0"/>
                        </a:rPr>
                        <a:t>h</a:t>
                      </a:r>
                      <a:endParaRPr kumimoji="0" lang="el-GR" sz="2400" b="0" i="0" u="none" strike="noStrike" cap="none" normalizeH="0" baseline="0" dirty="0">
                        <a:ln>
                          <a:noFill/>
                        </a:ln>
                        <a:solidFill>
                          <a:srgbClr val="0000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 name="Text Box 217"/>
          <p:cNvSpPr txBox="1">
            <a:spLocks noChangeArrowheads="1"/>
          </p:cNvSpPr>
          <p:nvPr/>
        </p:nvSpPr>
        <p:spPr bwMode="auto">
          <a:xfrm>
            <a:off x="441307" y="4810820"/>
            <a:ext cx="2377574" cy="1384995"/>
          </a:xfrm>
          <a:prstGeom prst="rect">
            <a:avLst/>
          </a:prstGeom>
          <a:noFill/>
          <a:ln w="9525">
            <a:noFill/>
            <a:miter lim="800000"/>
            <a:headEnd/>
            <a:tailEnd/>
          </a:ln>
          <a:effectLst/>
        </p:spPr>
        <p:txBody>
          <a:bodyPr wrap="none">
            <a:prstTxWarp prst="textNoShape">
              <a:avLst/>
            </a:prstTxWarp>
            <a:spAutoFit/>
          </a:bodyPr>
          <a:lstStyle/>
          <a:p>
            <a:pPr>
              <a:buClr>
                <a:srgbClr val="CC66FF"/>
              </a:buClr>
              <a:buFont typeface="Wingdings" charset="2"/>
              <a:buChar char="q"/>
            </a:pPr>
            <a:r>
              <a:rPr lang="en-US" sz="1400" b="1" dirty="0">
                <a:latin typeface="Times New Roman" pitchFamily="-112" charset="0"/>
              </a:rPr>
              <a:t> Q</a:t>
            </a:r>
            <a:r>
              <a:rPr lang="en-US" sz="1400" b="1" baseline="30000" dirty="0">
                <a:latin typeface="Times New Roman" pitchFamily="-112" charset="0"/>
              </a:rPr>
              <a:t>2</a:t>
            </a:r>
            <a:r>
              <a:rPr lang="en-US" sz="1400" b="1" dirty="0">
                <a:latin typeface="Times New Roman" pitchFamily="-112" charset="0"/>
              </a:rPr>
              <a:t>=</a:t>
            </a:r>
            <a:r>
              <a:rPr lang="en-US" sz="1400" b="1" dirty="0" smtClean="0">
                <a:latin typeface="Times New Roman" pitchFamily="-112" charset="0"/>
              </a:rPr>
              <a:t> 2E</a:t>
            </a:r>
            <a:r>
              <a:rPr lang="en-US" sz="1400" b="1" baseline="-25000" dirty="0" smtClean="0">
                <a:latin typeface="Times New Roman" pitchFamily="-112" charset="0"/>
              </a:rPr>
              <a:t>e</a:t>
            </a:r>
            <a:r>
              <a:rPr lang="en-US" sz="1400" b="1" dirty="0" smtClean="0">
                <a:latin typeface="Times New Roman" pitchFamily="-112" charset="0"/>
              </a:rPr>
              <a:t>E</a:t>
            </a:r>
            <a:r>
              <a:rPr lang="en-US" sz="1400" b="1" baseline="-25000" dirty="0" smtClean="0">
                <a:latin typeface="Times New Roman" pitchFamily="-112" charset="0"/>
              </a:rPr>
              <a:t>e</a:t>
            </a:r>
            <a:r>
              <a:rPr lang="en-US" sz="1400" b="1" dirty="0" smtClean="0">
                <a:latin typeface="Times New Roman" pitchFamily="-112" charset="0"/>
              </a:rPr>
              <a:t>’(1-cos</a:t>
            </a:r>
            <a:r>
              <a:rPr lang="en-US" sz="1400" b="1" dirty="0" smtClean="0">
                <a:latin typeface="Symbol" charset="2"/>
                <a:cs typeface="Symbol" charset="2"/>
              </a:rPr>
              <a:t>q</a:t>
            </a:r>
            <a:r>
              <a:rPr lang="en-US" sz="1400" b="1" baseline="-25000" dirty="0" smtClean="0">
                <a:latin typeface="Times New Roman" pitchFamily="-112" charset="0"/>
              </a:rPr>
              <a:t>e’</a:t>
            </a:r>
            <a:r>
              <a:rPr lang="en-US" sz="1400" b="1" dirty="0" smtClean="0">
                <a:latin typeface="Times New Roman" pitchFamily="-112" charset="0"/>
              </a:rPr>
              <a:t>)</a:t>
            </a:r>
            <a:endParaRPr lang="en-US" sz="1400" b="1" baseline="30000" dirty="0" smtClean="0">
              <a:latin typeface="Times New Roman" pitchFamily="-112" charset="0"/>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x</a:t>
            </a:r>
            <a:r>
              <a:rPr lang="en-US" sz="1400" b="1" baseline="-25000" dirty="0" err="1">
                <a:latin typeface="Times New Roman" pitchFamily="-112" charset="0"/>
              </a:rPr>
              <a:t>B</a:t>
            </a:r>
            <a:r>
              <a:rPr lang="en-US" sz="1400" b="1" dirty="0">
                <a:latin typeface="Times New Roman" pitchFamily="-112" charset="0"/>
              </a:rPr>
              <a:t> = Q</a:t>
            </a:r>
            <a:r>
              <a:rPr lang="en-US" sz="1400" b="1" baseline="30000" dirty="0">
                <a:latin typeface="Times New Roman" pitchFamily="-112" charset="0"/>
              </a:rPr>
              <a:t>2</a:t>
            </a:r>
            <a:r>
              <a:rPr lang="en-US" sz="1400" b="1" dirty="0">
                <a:latin typeface="Times New Roman" pitchFamily="-112" charset="0"/>
              </a:rPr>
              <a:t>/2M</a:t>
            </a:r>
            <a:r>
              <a:rPr lang="en-US" sz="1400" b="1" dirty="0">
                <a:latin typeface="Symbol" pitchFamily="-112" charset="2"/>
              </a:rPr>
              <a:t>n   </a:t>
            </a:r>
            <a:r>
              <a:rPr lang="en-US" sz="1400" b="1" dirty="0" err="1">
                <a:latin typeface="Symbol" pitchFamily="-112" charset="2"/>
              </a:rPr>
              <a:t>n</a:t>
            </a:r>
            <a:r>
              <a:rPr lang="en-US" sz="1400" b="1" dirty="0">
                <a:latin typeface="Times New Roman" pitchFamily="-112" charset="0"/>
              </a:rPr>
              <a:t>=</a:t>
            </a:r>
            <a:r>
              <a:rPr lang="en-US" sz="1400" b="1" dirty="0" err="1">
                <a:latin typeface="Times New Roman" pitchFamily="-112" charset="0"/>
              </a:rPr>
              <a:t>E</a:t>
            </a:r>
            <a:r>
              <a:rPr lang="en-US" sz="1400" b="1" baseline="-25000" dirty="0" err="1">
                <a:latin typeface="Times New Roman" pitchFamily="-112" charset="0"/>
              </a:rPr>
              <a:t>e</a:t>
            </a:r>
            <a:r>
              <a:rPr lang="en-US" sz="1400" b="1" dirty="0" err="1">
                <a:latin typeface="Times New Roman" pitchFamily="-112" charset="0"/>
              </a:rPr>
              <a:t>-E</a:t>
            </a:r>
            <a:r>
              <a:rPr lang="en-US" sz="1400" b="1" baseline="-25000" dirty="0" err="1">
                <a:latin typeface="Times New Roman" pitchFamily="-112" charset="0"/>
              </a:rPr>
              <a:t>e</a:t>
            </a:r>
            <a:r>
              <a:rPr lang="en-US" sz="1400" b="1" baseline="-25000" dirty="0">
                <a:latin typeface="Times New Roman" pitchFamily="-112" charset="0"/>
              </a:rPr>
              <a:t>’</a:t>
            </a:r>
          </a:p>
          <a:p>
            <a:pPr>
              <a:buClr>
                <a:srgbClr val="CC66FF"/>
              </a:buClr>
              <a:buFont typeface="Wingdings" charset="2"/>
              <a:buChar char="q"/>
            </a:pPr>
            <a:endParaRPr lang="en-US" sz="1400" b="1" dirty="0">
              <a:latin typeface="Symbol" pitchFamily="-112" charset="2"/>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smtClean="0">
                <a:latin typeface="Times New Roman" pitchFamily="-112" charset="0"/>
                <a:ea typeface="Times New Roman" pitchFamily="-112" charset="0"/>
                <a:cs typeface="Times New Roman" pitchFamily="-112" charset="0"/>
              </a:rPr>
              <a:t>long. mom. </a:t>
            </a:r>
            <a:r>
              <a:rPr lang="en-US" sz="1400" b="1" dirty="0" err="1" smtClean="0">
                <a:latin typeface="Times New Roman" pitchFamily="-112" charset="0"/>
                <a:ea typeface="Times New Roman" pitchFamily="-112" charset="0"/>
                <a:cs typeface="Times New Roman" pitchFamily="-112" charset="0"/>
              </a:rPr>
              <a:t>fract</a:t>
            </a:r>
            <a:r>
              <a:rPr lang="en-US" sz="1400" b="1" dirty="0" smtClean="0">
                <a:latin typeface="Times New Roman" pitchFamily="-112" charset="0"/>
                <a:ea typeface="Times New Roman" pitchFamily="-112" charset="0"/>
                <a:cs typeface="Times New Roman" pitchFamily="-112" charset="0"/>
              </a:rPr>
              <a:t>.</a:t>
            </a: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t</a:t>
            </a:r>
            <a:r>
              <a:rPr lang="en-US" sz="1400" b="1" dirty="0">
                <a:latin typeface="Times New Roman" pitchFamily="-112" charset="0"/>
              </a:rPr>
              <a:t> = (p-p’)</a:t>
            </a:r>
            <a:r>
              <a:rPr lang="en-US" sz="1400" b="1" baseline="30000" dirty="0">
                <a:latin typeface="Times New Roman" pitchFamily="-112" charset="0"/>
              </a:rPr>
              <a:t>2</a:t>
            </a:r>
            <a:endParaRPr lang="en-US" sz="1400" b="1" dirty="0">
              <a:latin typeface="Times New Roman" pitchFamily="-112" charset="0"/>
              <a:ea typeface="Times New Roman" pitchFamily="-112" charset="0"/>
              <a:cs typeface="Times New Roman" pitchFamily="-112" charset="0"/>
            </a:endParaRPr>
          </a:p>
          <a:p>
            <a:pPr>
              <a:buClr>
                <a:srgbClr val="CC66FF"/>
              </a:buClr>
              <a:buFont typeface="Wingdings" charset="2"/>
              <a:buChar char="q"/>
            </a:pPr>
            <a:r>
              <a:rPr lang="en-US" sz="1400" b="1" dirty="0">
                <a:latin typeface="Times New Roman" pitchFamily="-112" charset="0"/>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rPr>
              <a:t>x</a:t>
            </a:r>
            <a:r>
              <a:rPr lang="en-US" sz="1400" b="1" dirty="0">
                <a:latin typeface="Symbol" pitchFamily="-112" charset="2"/>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sym typeface="Symbol" pitchFamily="-112" charset="2"/>
              </a:rPr>
              <a:t></a:t>
            </a:r>
            <a:r>
              <a:rPr lang="en-US" sz="1400" b="1" dirty="0">
                <a:latin typeface="Symbol" pitchFamily="-112" charset="2"/>
                <a:ea typeface="Times New Roman" pitchFamily="-112" charset="0"/>
                <a:cs typeface="Times New Roman" pitchFamily="-112" charset="0"/>
                <a:sym typeface="Symbol" pitchFamily="-112" charset="2"/>
              </a:rPr>
              <a:t> </a:t>
            </a:r>
            <a:r>
              <a:rPr lang="en-US" sz="1400" b="1" dirty="0">
                <a:latin typeface="Times New Roman" pitchFamily="-112" charset="0"/>
                <a:ea typeface="Times New Roman" pitchFamily="-112" charset="0"/>
                <a:cs typeface="Times New Roman" pitchFamily="-112" charset="0"/>
                <a:sym typeface="Symbol" pitchFamily="-112" charset="2"/>
              </a:rPr>
              <a:t>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/(2-x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a:t>
            </a:r>
          </a:p>
        </p:txBody>
      </p:sp>
      <p:sp>
        <p:nvSpPr>
          <p:cNvPr id="4" name="Date Placeholder 3"/>
          <p:cNvSpPr>
            <a:spLocks noGrp="1"/>
          </p:cNvSpPr>
          <p:nvPr>
            <p:ph type="dt" sz="half" idx="10"/>
          </p:nvPr>
        </p:nvSpPr>
        <p:spPr/>
        <p:txBody>
          <a:bodyPr/>
          <a:lstStyle/>
          <a:p>
            <a:r>
              <a:rPr lang="en-US" smtClean="0"/>
              <a:t>E.C. Aschenauer</a:t>
            </a:r>
            <a:endParaRPr lang="en-US"/>
          </a:p>
        </p:txBody>
      </p:sp>
    </p:spTree>
    <p:extLst>
      <p:ext uri="{BB962C8B-B14F-4D97-AF65-F5344CB8AC3E}">
        <p14:creationId xmlns:p14="http://schemas.microsoft.com/office/powerpoint/2010/main" val="2311573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ox(out)">
                                      <p:cBhvr>
                                        <p:cTn id="13" dur="500"/>
                                        <p:tgtEl>
                                          <p:spTgt spid="46"/>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out)">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4535894" y="2574423"/>
            <a:ext cx="4280134" cy="4050751"/>
            <a:chOff x="4250147" y="709083"/>
            <a:chExt cx="4280134" cy="4050751"/>
          </a:xfrm>
        </p:grpSpPr>
        <p:pic>
          <p:nvPicPr>
            <p:cNvPr id="88" name="Picture 87" descr="plot-X20x250.pdf.pdf"/>
            <p:cNvPicPr>
              <a:picLocks noChangeAspect="1"/>
            </p:cNvPicPr>
            <p:nvPr/>
          </p:nvPicPr>
          <p:blipFill rotWithShape="1">
            <a:blip r:embed="rId2">
              <a:extLst>
                <a:ext uri="{28A0092B-C50C-407E-A947-70E740481C1C}">
                  <a14:useLocalDpi xmlns:a14="http://schemas.microsoft.com/office/drawing/2010/main" val="0"/>
                </a:ext>
              </a:extLst>
            </a:blip>
            <a:srcRect l="52986" t="31483" r="1583" b="31944"/>
            <a:stretch/>
          </p:blipFill>
          <p:spPr>
            <a:xfrm>
              <a:off x="4646083" y="709083"/>
              <a:ext cx="3884198" cy="4046525"/>
            </a:xfrm>
            <a:prstGeom prst="rect">
              <a:avLst/>
            </a:prstGeom>
          </p:spPr>
        </p:pic>
        <p:pic>
          <p:nvPicPr>
            <p:cNvPr id="89" name="Picture 88" descr="plot-X20x250.pdf.pdf"/>
            <p:cNvPicPr>
              <a:picLocks noChangeAspect="1"/>
            </p:cNvPicPr>
            <p:nvPr/>
          </p:nvPicPr>
          <p:blipFill rotWithShape="1">
            <a:blip r:embed="rId2">
              <a:extLst>
                <a:ext uri="{28A0092B-C50C-407E-A947-70E740481C1C}">
                  <a14:useLocalDpi xmlns:a14="http://schemas.microsoft.com/office/drawing/2010/main" val="0"/>
                </a:ext>
              </a:extLst>
            </a:blip>
            <a:srcRect l="2357" t="31483" r="91774" b="31944"/>
            <a:stretch/>
          </p:blipFill>
          <p:spPr>
            <a:xfrm>
              <a:off x="4250147" y="713309"/>
              <a:ext cx="501767" cy="4046525"/>
            </a:xfrm>
            <a:prstGeom prst="rect">
              <a:avLst/>
            </a:prstGeom>
          </p:spPr>
        </p:pic>
      </p:grpSp>
      <p:sp>
        <p:nvSpPr>
          <p:cNvPr id="17" name="Title 16"/>
          <p:cNvSpPr>
            <a:spLocks noGrp="1"/>
          </p:cNvSpPr>
          <p:nvPr>
            <p:ph type="title"/>
          </p:nvPr>
        </p:nvSpPr>
        <p:spPr>
          <a:xfrm>
            <a:off x="0" y="-1"/>
            <a:ext cx="9144000" cy="550331"/>
          </a:xfrm>
        </p:spPr>
        <p:txBody>
          <a:bodyPr/>
          <a:lstStyle/>
          <a:p>
            <a:r>
              <a:rPr lang="en-US" sz="2400" dirty="0" smtClean="0"/>
              <a:t>Deeply Virtual Compton Scattering at </a:t>
            </a:r>
            <a:r>
              <a:rPr lang="en-US" sz="2400" cap="none" dirty="0" smtClean="0"/>
              <a:t>EIC</a:t>
            </a:r>
            <a:endParaRPr lang="en-US" sz="2400" dirty="0"/>
          </a:p>
        </p:txBody>
      </p:sp>
      <p:sp>
        <p:nvSpPr>
          <p:cNvPr id="21" name="Slide Number Placeholder 20"/>
          <p:cNvSpPr>
            <a:spLocks noGrp="1"/>
          </p:cNvSpPr>
          <p:nvPr>
            <p:ph type="sldNum" sz="quarter" idx="12"/>
          </p:nvPr>
        </p:nvSpPr>
        <p:spPr/>
        <p:txBody>
          <a:bodyPr/>
          <a:lstStyle/>
          <a:p>
            <a:pPr>
              <a:defRPr/>
            </a:pPr>
            <a:fld id="{0F51DF0F-645F-AF4A-9BBB-E3E763818CCA}" type="slidenum">
              <a:rPr lang="en-GB" smtClean="0"/>
              <a:pPr>
                <a:defRPr/>
              </a:pPr>
              <a:t>21</a:t>
            </a:fld>
            <a:endParaRPr lang="en-GB"/>
          </a:p>
        </p:txBody>
      </p:sp>
      <p:grpSp>
        <p:nvGrpSpPr>
          <p:cNvPr id="81" name="Group 80"/>
          <p:cNvGrpSpPr/>
          <p:nvPr/>
        </p:nvGrpSpPr>
        <p:grpSpPr>
          <a:xfrm>
            <a:off x="5528739" y="298461"/>
            <a:ext cx="3640662" cy="1661587"/>
            <a:chOff x="4775200" y="609052"/>
            <a:chExt cx="4343097" cy="2332152"/>
          </a:xfrm>
        </p:grpSpPr>
        <p:grpSp>
          <p:nvGrpSpPr>
            <p:cNvPr id="24" name="Group 23"/>
            <p:cNvGrpSpPr/>
            <p:nvPr/>
          </p:nvGrpSpPr>
          <p:grpSpPr>
            <a:xfrm>
              <a:off x="4775200" y="609052"/>
              <a:ext cx="4343097" cy="2100616"/>
              <a:chOff x="158750" y="982320"/>
              <a:chExt cx="4343097" cy="2100616"/>
            </a:xfrm>
          </p:grpSpPr>
          <p:grpSp>
            <p:nvGrpSpPr>
              <p:cNvPr id="30" name="Group 159"/>
              <p:cNvGrpSpPr>
                <a:grpSpLocks noChangeAspect="1"/>
              </p:cNvGrpSpPr>
              <p:nvPr/>
            </p:nvGrpSpPr>
            <p:grpSpPr bwMode="auto">
              <a:xfrm rot="-2865258">
                <a:off x="1467654" y="1456538"/>
                <a:ext cx="128587" cy="546105"/>
                <a:chOff x="1324" y="1002"/>
                <a:chExt cx="146" cy="462"/>
              </a:xfrm>
            </p:grpSpPr>
            <p:sp>
              <p:nvSpPr>
                <p:cNvPr id="72"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1"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2"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3"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5"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6"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344"/>
              <p:cNvGrpSpPr>
                <a:grpSpLocks/>
              </p:cNvGrpSpPr>
              <p:nvPr/>
            </p:nvGrpSpPr>
            <p:grpSpPr bwMode="auto">
              <a:xfrm>
                <a:off x="385763" y="1125541"/>
                <a:ext cx="3825887" cy="1957395"/>
                <a:chOff x="243" y="709"/>
                <a:chExt cx="2410" cy="1233"/>
              </a:xfrm>
            </p:grpSpPr>
            <p:sp>
              <p:nvSpPr>
                <p:cNvPr id="43"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4" name="Group 184"/>
                <p:cNvGrpSpPr>
                  <a:grpSpLocks/>
                </p:cNvGrpSpPr>
                <p:nvPr/>
              </p:nvGrpSpPr>
              <p:grpSpPr bwMode="auto">
                <a:xfrm>
                  <a:off x="243" y="757"/>
                  <a:ext cx="2410" cy="1185"/>
                  <a:chOff x="100" y="699"/>
                  <a:chExt cx="2410" cy="1185"/>
                </a:xfrm>
              </p:grpSpPr>
              <p:sp>
                <p:nvSpPr>
                  <p:cNvPr id="54"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5"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6"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7" name="Group 188"/>
                  <p:cNvGrpSpPr>
                    <a:grpSpLocks/>
                  </p:cNvGrpSpPr>
                  <p:nvPr/>
                </p:nvGrpSpPr>
                <p:grpSpPr bwMode="auto">
                  <a:xfrm>
                    <a:off x="158" y="1253"/>
                    <a:ext cx="2352" cy="631"/>
                    <a:chOff x="158" y="1253"/>
                    <a:chExt cx="2352" cy="631"/>
                  </a:xfrm>
                </p:grpSpPr>
                <p:sp>
                  <p:nvSpPr>
                    <p:cNvPr id="58"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59"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0"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2" name="Group 193"/>
                    <p:cNvGrpSpPr>
                      <a:grpSpLocks/>
                    </p:cNvGrpSpPr>
                    <p:nvPr/>
                  </p:nvGrpSpPr>
                  <p:grpSpPr bwMode="auto">
                    <a:xfrm>
                      <a:off x="158" y="1417"/>
                      <a:ext cx="1928" cy="467"/>
                      <a:chOff x="158" y="1417"/>
                      <a:chExt cx="1928" cy="467"/>
                    </a:xfrm>
                  </p:grpSpPr>
                  <p:grpSp>
                    <p:nvGrpSpPr>
                      <p:cNvPr id="63" name="Group 194"/>
                      <p:cNvGrpSpPr>
                        <a:grpSpLocks/>
                      </p:cNvGrpSpPr>
                      <p:nvPr/>
                    </p:nvGrpSpPr>
                    <p:grpSpPr bwMode="auto">
                      <a:xfrm>
                        <a:off x="158" y="1424"/>
                        <a:ext cx="1928" cy="460"/>
                        <a:chOff x="240" y="670"/>
                        <a:chExt cx="1928" cy="460"/>
                      </a:xfrm>
                    </p:grpSpPr>
                    <p:grpSp>
                      <p:nvGrpSpPr>
                        <p:cNvPr id="65" name="Group 195"/>
                        <p:cNvGrpSpPr>
                          <a:grpSpLocks/>
                        </p:cNvGrpSpPr>
                        <p:nvPr/>
                      </p:nvGrpSpPr>
                      <p:grpSpPr bwMode="auto">
                        <a:xfrm>
                          <a:off x="241" y="670"/>
                          <a:ext cx="1927" cy="460"/>
                          <a:chOff x="241" y="670"/>
                          <a:chExt cx="1927" cy="460"/>
                        </a:xfrm>
                      </p:grpSpPr>
                      <p:grpSp>
                        <p:nvGrpSpPr>
                          <p:cNvPr id="67" name="Group 196"/>
                          <p:cNvGrpSpPr>
                            <a:grpSpLocks/>
                          </p:cNvGrpSpPr>
                          <p:nvPr/>
                        </p:nvGrpSpPr>
                        <p:grpSpPr bwMode="auto">
                          <a:xfrm>
                            <a:off x="632" y="670"/>
                            <a:ext cx="1536" cy="460"/>
                            <a:chOff x="632" y="670"/>
                            <a:chExt cx="1536" cy="460"/>
                          </a:xfrm>
                        </p:grpSpPr>
                        <p:sp>
                          <p:nvSpPr>
                            <p:cNvPr id="69"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0"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1"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8"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6" name="Line 201"/>
                        <p:cNvSpPr>
                          <a:spLocks noChangeShapeType="1"/>
                        </p:cNvSpPr>
                        <p:nvPr/>
                      </p:nvSpPr>
                      <p:spPr bwMode="auto">
                        <a:xfrm flipV="1">
                          <a:off x="24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4"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5" name="Group 205"/>
                <p:cNvGrpSpPr>
                  <a:grpSpLocks noChangeAspect="1"/>
                </p:cNvGrpSpPr>
                <p:nvPr/>
              </p:nvGrpSpPr>
              <p:grpSpPr bwMode="auto">
                <a:xfrm rot="2775006">
                  <a:off x="1826" y="897"/>
                  <a:ext cx="81" cy="345"/>
                  <a:chOff x="1324" y="1002"/>
                  <a:chExt cx="146" cy="462"/>
                </a:xfrm>
              </p:grpSpPr>
              <p:sp>
                <p:nvSpPr>
                  <p:cNvPr id="47"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6"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39"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0"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79"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80" name="Text Box 175"/>
            <p:cNvSpPr txBox="1">
              <a:spLocks noChangeArrowheads="1"/>
            </p:cNvSpPr>
            <p:nvPr/>
          </p:nvSpPr>
          <p:spPr bwMode="auto">
            <a:xfrm>
              <a:off x="7820390" y="2604653"/>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7" name="TextBox 86"/>
          <p:cNvSpPr txBox="1"/>
          <p:nvPr/>
        </p:nvSpPr>
        <p:spPr>
          <a:xfrm>
            <a:off x="5784273" y="2275218"/>
            <a:ext cx="2653245" cy="400110"/>
          </a:xfrm>
          <a:prstGeom prst="rect">
            <a:avLst/>
          </a:prstGeom>
          <a:noFill/>
        </p:spPr>
        <p:txBody>
          <a:bodyPr wrap="square" rtlCol="0">
            <a:spAutoFit/>
          </a:bodyPr>
          <a:lstStyle/>
          <a:p>
            <a:r>
              <a:rPr lang="en-US" sz="1000" b="1" dirty="0" smtClean="0">
                <a:latin typeface="Comic Sans MS"/>
                <a:cs typeface="Comic Sans MS"/>
              </a:rPr>
              <a:t>D. Mueller</a:t>
            </a:r>
            <a:r>
              <a:rPr lang="en-US" sz="1000" b="1" dirty="0">
                <a:latin typeface="Comic Sans MS"/>
                <a:cs typeface="Comic Sans MS"/>
              </a:rPr>
              <a:t>, K. </a:t>
            </a:r>
            <a:r>
              <a:rPr lang="en-US" sz="1000" b="1" dirty="0" err="1" smtClean="0">
                <a:latin typeface="Comic Sans MS"/>
                <a:cs typeface="Comic Sans MS"/>
              </a:rPr>
              <a:t>KumerickiS</a:t>
            </a:r>
            <a:r>
              <a:rPr lang="en-US" sz="1000" b="1" dirty="0" smtClean="0">
                <a:latin typeface="Comic Sans MS"/>
                <a:cs typeface="Comic Sans MS"/>
              </a:rPr>
              <a:t>. Fazio, and ECA   </a:t>
            </a:r>
            <a:r>
              <a:rPr lang="en-US" sz="1000" u="sng" dirty="0" smtClean="0">
                <a:hlinkClick r:id="rId3"/>
              </a:rPr>
              <a:t>arXiv</a:t>
            </a:r>
            <a:r>
              <a:rPr lang="en-US" sz="1000" u="sng" dirty="0">
                <a:hlinkClick r:id="rId3"/>
              </a:rPr>
              <a:t>:1304.0077</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sp>
        <p:nvSpPr>
          <p:cNvPr id="6" name="Oval 5"/>
          <p:cNvSpPr/>
          <p:nvPr/>
        </p:nvSpPr>
        <p:spPr>
          <a:xfrm>
            <a:off x="6697304" y="2785872"/>
            <a:ext cx="1818218"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p:cNvGrpSpPr/>
          <p:nvPr/>
        </p:nvGrpSpPr>
        <p:grpSpPr>
          <a:xfrm>
            <a:off x="4339346" y="4043556"/>
            <a:ext cx="1252690" cy="729533"/>
            <a:chOff x="6324599" y="2032718"/>
            <a:chExt cx="1252690" cy="729533"/>
          </a:xfrm>
        </p:grpSpPr>
        <p:sp>
          <p:nvSpPr>
            <p:cNvPr id="99"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00" name="TextBox 99"/>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101" name="TextBox 100"/>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pic>
        <p:nvPicPr>
          <p:cNvPr id="96" name="Picture 95"/>
          <p:cNvPicPr>
            <a:picLocks noChangeAspect="1"/>
          </p:cNvPicPr>
          <p:nvPr/>
        </p:nvPicPr>
        <p:blipFill rotWithShape="1">
          <a:blip r:embed="rId4">
            <a:extLst>
              <a:ext uri="{28A0092B-C50C-407E-A947-70E740481C1C}">
                <a14:useLocalDpi xmlns:a14="http://schemas.microsoft.com/office/drawing/2010/main" val="0"/>
              </a:ext>
            </a:extLst>
          </a:blip>
          <a:srcRect b="7012"/>
          <a:stretch/>
        </p:blipFill>
        <p:spPr>
          <a:xfrm>
            <a:off x="0" y="3139548"/>
            <a:ext cx="4393365" cy="2933361"/>
          </a:xfrm>
          <a:prstGeom prst="rect">
            <a:avLst/>
          </a:prstGeom>
        </p:spPr>
      </p:pic>
      <p:sp>
        <p:nvSpPr>
          <p:cNvPr id="5" name="Footer Placeholder 4"/>
          <p:cNvSpPr>
            <a:spLocks noGrp="1"/>
          </p:cNvSpPr>
          <p:nvPr>
            <p:ph type="ftr" sz="quarter" idx="11"/>
          </p:nvPr>
        </p:nvSpPr>
        <p:spPr/>
        <p:txBody>
          <a:bodyPr/>
          <a:lstStyle/>
          <a:p>
            <a:r>
              <a:rPr lang="en-US" smtClean="0"/>
              <a:t>INT-2017 The Flavor Structure of Nucleon Sea </a:t>
            </a:r>
            <a:endParaRPr lang="en-US"/>
          </a:p>
        </p:txBody>
      </p:sp>
      <p:grpSp>
        <p:nvGrpSpPr>
          <p:cNvPr id="83" name="Group 82"/>
          <p:cNvGrpSpPr/>
          <p:nvPr/>
        </p:nvGrpSpPr>
        <p:grpSpPr>
          <a:xfrm>
            <a:off x="0" y="2677583"/>
            <a:ext cx="4280134" cy="4050751"/>
            <a:chOff x="4250147" y="709083"/>
            <a:chExt cx="4280134" cy="4050751"/>
          </a:xfrm>
        </p:grpSpPr>
        <p:pic>
          <p:nvPicPr>
            <p:cNvPr id="84" name="Picture 83" descr="plot-X20x250.pdf.pdf"/>
            <p:cNvPicPr>
              <a:picLocks noChangeAspect="1"/>
            </p:cNvPicPr>
            <p:nvPr/>
          </p:nvPicPr>
          <p:blipFill rotWithShape="1">
            <a:blip r:embed="rId2">
              <a:extLst>
                <a:ext uri="{28A0092B-C50C-407E-A947-70E740481C1C}">
                  <a14:useLocalDpi xmlns:a14="http://schemas.microsoft.com/office/drawing/2010/main" val="0"/>
                </a:ext>
              </a:extLst>
            </a:blip>
            <a:srcRect l="52986" t="31483" r="1583" b="31944"/>
            <a:stretch/>
          </p:blipFill>
          <p:spPr>
            <a:xfrm>
              <a:off x="4646083" y="709083"/>
              <a:ext cx="3884198" cy="4046525"/>
            </a:xfrm>
            <a:prstGeom prst="rect">
              <a:avLst/>
            </a:prstGeom>
          </p:spPr>
        </p:pic>
        <p:pic>
          <p:nvPicPr>
            <p:cNvPr id="85" name="Picture 84" descr="plot-X20x250.pdf.pdf"/>
            <p:cNvPicPr>
              <a:picLocks noChangeAspect="1"/>
            </p:cNvPicPr>
            <p:nvPr/>
          </p:nvPicPr>
          <p:blipFill rotWithShape="1">
            <a:blip r:embed="rId2">
              <a:extLst>
                <a:ext uri="{28A0092B-C50C-407E-A947-70E740481C1C}">
                  <a14:useLocalDpi xmlns:a14="http://schemas.microsoft.com/office/drawing/2010/main" val="0"/>
                </a:ext>
              </a:extLst>
            </a:blip>
            <a:srcRect l="2357" t="31483" r="91774" b="31944"/>
            <a:stretch/>
          </p:blipFill>
          <p:spPr>
            <a:xfrm>
              <a:off x="4250147" y="713309"/>
              <a:ext cx="501767" cy="4046525"/>
            </a:xfrm>
            <a:prstGeom prst="rect">
              <a:avLst/>
            </a:prstGeom>
          </p:spPr>
        </p:pic>
      </p:grpSp>
      <p:sp>
        <p:nvSpPr>
          <p:cNvPr id="82" name="TextBox 81"/>
          <p:cNvSpPr txBox="1"/>
          <p:nvPr/>
        </p:nvSpPr>
        <p:spPr>
          <a:xfrm>
            <a:off x="0" y="515541"/>
            <a:ext cx="6331932" cy="1200329"/>
          </a:xfrm>
          <a:prstGeom prst="rect">
            <a:avLst/>
          </a:prstGeom>
          <a:noFill/>
        </p:spPr>
        <p:txBody>
          <a:bodyPr wrap="none" rtlCol="0">
            <a:spAutoFit/>
          </a:bodyPr>
          <a:lstStyle/>
          <a:p>
            <a:r>
              <a:rPr lang="en-US" dirty="0" smtClean="0">
                <a:solidFill>
                  <a:srgbClr val="0000FF"/>
                </a:solidFill>
                <a:latin typeface="Comic Sans MS"/>
                <a:cs typeface="Comic Sans MS"/>
              </a:rPr>
              <a:t>Golden Channel: </a:t>
            </a:r>
            <a:r>
              <a:rPr lang="en-US" dirty="0" smtClean="0">
                <a:latin typeface="Comic Sans MS"/>
                <a:cs typeface="Comic Sans MS"/>
              </a:rPr>
              <a:t>Deeply Virtual Compton scattering</a:t>
            </a:r>
          </a:p>
          <a:p>
            <a:r>
              <a:rPr lang="en-US" dirty="0" smtClean="0">
                <a:solidFill>
                  <a:srgbClr val="0000FF"/>
                </a:solidFill>
                <a:latin typeface="Comic Sans MS"/>
                <a:cs typeface="Comic Sans MS"/>
              </a:rPr>
              <a:t>Observable: </a:t>
            </a:r>
            <a:r>
              <a:rPr lang="en-US" dirty="0" smtClean="0">
                <a:latin typeface="Comic Sans MS"/>
                <a:cs typeface="Comic Sans MS"/>
              </a:rPr>
              <a:t>cross section as function of x, Q</a:t>
            </a:r>
            <a:r>
              <a:rPr lang="en-US" baseline="30000" dirty="0" smtClean="0">
                <a:latin typeface="Comic Sans MS"/>
                <a:cs typeface="Comic Sans MS"/>
              </a:rPr>
              <a:t>2</a:t>
            </a:r>
            <a:r>
              <a:rPr lang="en-US" dirty="0" smtClean="0">
                <a:latin typeface="Comic Sans MS"/>
                <a:cs typeface="Comic Sans MS"/>
              </a:rPr>
              <a:t> and t</a:t>
            </a:r>
          </a:p>
          <a:p>
            <a:r>
              <a:rPr lang="en-US" dirty="0">
                <a:latin typeface="Comic Sans MS"/>
                <a:cs typeface="Comic Sans MS"/>
              </a:rPr>
              <a:t> </a:t>
            </a:r>
            <a:r>
              <a:rPr lang="en-US" dirty="0" smtClean="0">
                <a:latin typeface="Comic Sans MS"/>
                <a:cs typeface="Comic Sans MS"/>
              </a:rPr>
              <a:t>             </a:t>
            </a:r>
            <a:r>
              <a:rPr lang="en-US" dirty="0">
                <a:latin typeface="Comic Sans MS"/>
                <a:cs typeface="Comic Sans MS"/>
              </a:rPr>
              <a:t>A</a:t>
            </a:r>
            <a:r>
              <a:rPr lang="en-US" baseline="-25000" dirty="0">
                <a:latin typeface="Comic Sans MS"/>
                <a:cs typeface="Comic Sans MS"/>
              </a:rPr>
              <a:t>UT</a:t>
            </a:r>
            <a:r>
              <a:rPr lang="en-US" dirty="0">
                <a:latin typeface="Comic Sans MS"/>
                <a:cs typeface="Comic Sans MS"/>
              </a:rPr>
              <a:t>, A</a:t>
            </a:r>
            <a:r>
              <a:rPr lang="en-US" baseline="-25000" dirty="0">
                <a:latin typeface="Comic Sans MS"/>
                <a:cs typeface="Comic Sans MS"/>
              </a:rPr>
              <a:t>LU</a:t>
            </a:r>
            <a:r>
              <a:rPr lang="en-US" dirty="0">
                <a:latin typeface="Comic Sans MS"/>
                <a:cs typeface="Comic Sans MS"/>
              </a:rPr>
              <a:t>, A</a:t>
            </a:r>
            <a:r>
              <a:rPr lang="en-US" baseline="-25000" dirty="0">
                <a:latin typeface="Comic Sans MS"/>
                <a:cs typeface="Comic Sans MS"/>
              </a:rPr>
              <a:t>UL</a:t>
            </a:r>
            <a:r>
              <a:rPr lang="en-US" dirty="0">
                <a:latin typeface="Comic Sans MS"/>
                <a:cs typeface="Comic Sans MS"/>
              </a:rPr>
              <a:t>, </a:t>
            </a:r>
            <a:r>
              <a:rPr lang="en-US" dirty="0" smtClean="0">
                <a:latin typeface="Comic Sans MS"/>
                <a:cs typeface="Comic Sans MS"/>
              </a:rPr>
              <a:t>A</a:t>
            </a:r>
            <a:r>
              <a:rPr lang="en-US" baseline="-25000" dirty="0" smtClean="0">
                <a:latin typeface="Comic Sans MS"/>
                <a:cs typeface="Comic Sans MS"/>
              </a:rPr>
              <a:t>C </a:t>
            </a:r>
            <a:r>
              <a:rPr lang="en-US" dirty="0">
                <a:latin typeface="Comic Sans MS"/>
                <a:cs typeface="Comic Sans MS"/>
              </a:rPr>
              <a:t>as </a:t>
            </a:r>
            <a:r>
              <a:rPr lang="en-US" dirty="0" err="1" smtClean="0">
                <a:latin typeface="Comic Sans MS"/>
                <a:cs typeface="Comic Sans MS"/>
              </a:rPr>
              <a:t>fct</a:t>
            </a:r>
            <a:r>
              <a:rPr lang="en-US" dirty="0" smtClean="0">
                <a:latin typeface="Comic Sans MS"/>
                <a:cs typeface="Comic Sans MS"/>
              </a:rPr>
              <a:t>. </a:t>
            </a:r>
            <a:r>
              <a:rPr lang="en-US" dirty="0">
                <a:latin typeface="Comic Sans MS"/>
                <a:cs typeface="Comic Sans MS"/>
              </a:rPr>
              <a:t>of x, Q</a:t>
            </a:r>
            <a:r>
              <a:rPr lang="en-US" baseline="30000" dirty="0">
                <a:latin typeface="Comic Sans MS"/>
                <a:cs typeface="Comic Sans MS"/>
              </a:rPr>
              <a:t>2</a:t>
            </a:r>
            <a:r>
              <a:rPr lang="en-US" dirty="0">
                <a:latin typeface="Comic Sans MS"/>
                <a:cs typeface="Comic Sans MS"/>
              </a:rPr>
              <a:t> and t</a:t>
            </a:r>
          </a:p>
          <a:p>
            <a:endParaRPr lang="en-US" dirty="0" smtClean="0">
              <a:latin typeface="Comic Sans MS"/>
              <a:cs typeface="Comic Sans MS"/>
            </a:endParaRPr>
          </a:p>
        </p:txBody>
      </p:sp>
      <p:sp>
        <p:nvSpPr>
          <p:cNvPr id="90" name="TextBox 89"/>
          <p:cNvSpPr txBox="1"/>
          <p:nvPr/>
        </p:nvSpPr>
        <p:spPr>
          <a:xfrm>
            <a:off x="80963" y="1464691"/>
            <a:ext cx="6402213" cy="1077218"/>
          </a:xfrm>
          <a:prstGeom prst="rect">
            <a:avLst/>
          </a:prstGeom>
          <a:noFill/>
        </p:spPr>
        <p:txBody>
          <a:bodyPr wrap="none" rtlCol="0">
            <a:spAutoFit/>
          </a:bodyPr>
          <a:lstStyle/>
          <a:p>
            <a:r>
              <a:rPr lang="en-US" sz="1600" dirty="0" smtClean="0">
                <a:latin typeface="Comic Sans MS"/>
                <a:cs typeface="Comic Sans MS"/>
                <a:sym typeface="Wingdings"/>
              </a:rPr>
              <a:t> </a:t>
            </a:r>
            <a:r>
              <a:rPr lang="en-US" sz="1600" dirty="0" smtClean="0">
                <a:latin typeface="Comic Sans MS"/>
                <a:cs typeface="Comic Sans MS"/>
              </a:rPr>
              <a:t>spatial distribution of quarks through Fourier transform of</a:t>
            </a:r>
          </a:p>
          <a:p>
            <a:r>
              <a:rPr lang="en-US" sz="1600" dirty="0">
                <a:latin typeface="Comic Sans MS"/>
                <a:cs typeface="Comic Sans MS"/>
              </a:rPr>
              <a:t> </a:t>
            </a:r>
            <a:r>
              <a:rPr lang="en-US" sz="1600" dirty="0" smtClean="0">
                <a:latin typeface="Comic Sans MS"/>
                <a:cs typeface="Comic Sans MS"/>
              </a:rPr>
              <a:t>   </a:t>
            </a:r>
            <a:r>
              <a:rPr lang="en-US" sz="1600" i="1" dirty="0" smtClean="0">
                <a:solidFill>
                  <a:srgbClr val="0000FF"/>
                </a:solidFill>
                <a:uFill>
                  <a:solidFill>
                    <a:srgbClr val="032CE2"/>
                  </a:solidFill>
                </a:uFill>
                <a:latin typeface="Comic Sans MS"/>
                <a:cs typeface="Comic Sans MS"/>
              </a:rPr>
              <a:t>d</a:t>
            </a:r>
            <a:r>
              <a:rPr lang="en-US" sz="1600" i="1" dirty="0" smtClean="0">
                <a:solidFill>
                  <a:srgbClr val="0000FF"/>
                </a:solidFill>
                <a:latin typeface="Symbol" charset="2"/>
                <a:cs typeface="Symbol" charset="2"/>
              </a:rPr>
              <a:t>s</a:t>
            </a:r>
            <a:r>
              <a:rPr lang="en-US" sz="1600" i="1" dirty="0">
                <a:solidFill>
                  <a:srgbClr val="0000FF"/>
                </a:solidFill>
                <a:latin typeface="Comic Sans MS"/>
                <a:cs typeface="Comic Sans MS"/>
              </a:rPr>
              <a:t>/</a:t>
            </a:r>
            <a:r>
              <a:rPr lang="en-US" sz="1600" i="1" dirty="0" err="1">
                <a:solidFill>
                  <a:srgbClr val="0000FF"/>
                </a:solidFill>
                <a:latin typeface="Comic Sans MS"/>
                <a:cs typeface="Comic Sans MS"/>
              </a:rPr>
              <a:t>dt</a:t>
            </a:r>
            <a:r>
              <a:rPr lang="en-US" sz="1600" i="1" dirty="0">
                <a:solidFill>
                  <a:srgbClr val="0000FF"/>
                </a:solidFill>
                <a:latin typeface="Comic Sans MS"/>
                <a:cs typeface="Comic Sans MS"/>
              </a:rPr>
              <a:t>(x,Q</a:t>
            </a:r>
            <a:r>
              <a:rPr lang="en-US" sz="1600" i="1" baseline="31999" dirty="0">
                <a:solidFill>
                  <a:srgbClr val="0000FF"/>
                </a:solidFill>
                <a:latin typeface="Comic Sans MS"/>
                <a:cs typeface="Comic Sans MS"/>
              </a:rPr>
              <a:t>2</a:t>
            </a:r>
            <a:r>
              <a:rPr lang="en-US" sz="1600" dirty="0">
                <a:solidFill>
                  <a:srgbClr val="0000FF"/>
                </a:solidFill>
                <a:latin typeface="Comic Sans MS"/>
                <a:cs typeface="Comic Sans MS"/>
              </a:rPr>
              <a:t>)</a:t>
            </a:r>
            <a:r>
              <a:rPr lang="en-US" sz="1600" dirty="0" smtClean="0">
                <a:latin typeface="Comic Sans MS"/>
                <a:cs typeface="Comic Sans MS"/>
              </a:rPr>
              <a:t> </a:t>
            </a:r>
          </a:p>
          <a:p>
            <a:pPr marL="285750" indent="-285750">
              <a:buFont typeface="Wingdings" charset="0"/>
              <a:buChar char="à"/>
            </a:pPr>
            <a:r>
              <a:rPr lang="en-US" sz="1600" dirty="0" smtClean="0">
                <a:latin typeface="Comic Sans MS"/>
                <a:cs typeface="Comic Sans MS"/>
              </a:rPr>
              <a:t>Gluon Distribution: </a:t>
            </a:r>
            <a:r>
              <a:rPr lang="en-US" sz="1600" dirty="0" smtClean="0">
                <a:solidFill>
                  <a:srgbClr val="0000FF"/>
                </a:solidFill>
                <a:uFill>
                  <a:solidFill>
                    <a:srgbClr val="032CE2"/>
                  </a:solidFill>
                </a:uFill>
                <a:latin typeface="Comic Sans MS"/>
                <a:cs typeface="Comic Sans MS"/>
              </a:rPr>
              <a:t>through scaling violation of </a:t>
            </a:r>
          </a:p>
          <a:p>
            <a:r>
              <a:rPr lang="en-US" sz="1600" i="1" dirty="0">
                <a:solidFill>
                  <a:srgbClr val="0000FF"/>
                </a:solidFill>
                <a:uFill>
                  <a:solidFill>
                    <a:srgbClr val="032CE2"/>
                  </a:solidFill>
                </a:uFill>
                <a:latin typeface="Comic Sans MS"/>
                <a:cs typeface="Comic Sans MS"/>
              </a:rPr>
              <a:t> </a:t>
            </a:r>
            <a:r>
              <a:rPr lang="en-US" sz="1600" i="1" dirty="0" smtClean="0">
                <a:solidFill>
                  <a:srgbClr val="0000FF"/>
                </a:solidFill>
                <a:uFill>
                  <a:solidFill>
                    <a:srgbClr val="032CE2"/>
                  </a:solidFill>
                </a:uFill>
                <a:latin typeface="Comic Sans MS"/>
                <a:cs typeface="Comic Sans MS"/>
              </a:rPr>
              <a:t>  d</a:t>
            </a:r>
            <a:r>
              <a:rPr lang="en-US" sz="1600" i="1" dirty="0" smtClean="0">
                <a:solidFill>
                  <a:srgbClr val="0000FF"/>
                </a:solidFill>
                <a:latin typeface="Symbol" charset="2"/>
                <a:cs typeface="Symbol" charset="2"/>
              </a:rPr>
              <a:t>s</a:t>
            </a:r>
            <a:r>
              <a:rPr lang="en-US" sz="1600" i="1" dirty="0" smtClean="0">
                <a:solidFill>
                  <a:srgbClr val="0000FF"/>
                </a:solidFill>
                <a:latin typeface="Comic Sans MS"/>
                <a:cs typeface="Comic Sans MS"/>
              </a:rPr>
              <a:t>/</a:t>
            </a:r>
            <a:r>
              <a:rPr lang="en-US" sz="1600" i="1" dirty="0" err="1" smtClean="0">
                <a:solidFill>
                  <a:srgbClr val="0000FF"/>
                </a:solidFill>
                <a:latin typeface="Comic Sans MS"/>
                <a:cs typeface="Comic Sans MS"/>
              </a:rPr>
              <a:t>dt</a:t>
            </a:r>
            <a:r>
              <a:rPr lang="en-US" sz="1600" i="1" dirty="0" smtClean="0">
                <a:solidFill>
                  <a:srgbClr val="0000FF"/>
                </a:solidFill>
                <a:latin typeface="Comic Sans MS"/>
                <a:cs typeface="Comic Sans MS"/>
              </a:rPr>
              <a:t>(x</a:t>
            </a:r>
            <a:r>
              <a:rPr lang="en-US" sz="1600" i="1" dirty="0">
                <a:solidFill>
                  <a:srgbClr val="0000FF"/>
                </a:solidFill>
                <a:latin typeface="Comic Sans MS"/>
                <a:cs typeface="Comic Sans MS"/>
              </a:rPr>
              <a:t>,Q</a:t>
            </a:r>
            <a:r>
              <a:rPr lang="en-US" sz="1600" i="1" baseline="31999" dirty="0">
                <a:solidFill>
                  <a:srgbClr val="0000FF"/>
                </a:solidFill>
                <a:latin typeface="Comic Sans MS"/>
                <a:cs typeface="Comic Sans MS"/>
              </a:rPr>
              <a:t>2</a:t>
            </a:r>
            <a:r>
              <a:rPr lang="en-US" sz="1600" i="1" dirty="0" smtClean="0">
                <a:solidFill>
                  <a:srgbClr val="0000FF"/>
                </a:solidFill>
                <a:latin typeface="Comic Sans MS"/>
                <a:cs typeface="Comic Sans MS"/>
              </a:rPr>
              <a:t>) </a:t>
            </a:r>
            <a:r>
              <a:rPr lang="en-US" sz="1600" dirty="0" smtClean="0">
                <a:solidFill>
                  <a:srgbClr val="0000FF"/>
                </a:solidFill>
                <a:latin typeface="Comic Sans MS"/>
                <a:cs typeface="Comic Sans MS"/>
              </a:rPr>
              <a:t>needs large lever in Q</a:t>
            </a:r>
            <a:r>
              <a:rPr lang="en-US" sz="1600" baseline="30000" dirty="0" smtClean="0">
                <a:solidFill>
                  <a:srgbClr val="0000FF"/>
                </a:solidFill>
                <a:latin typeface="Comic Sans MS"/>
                <a:cs typeface="Comic Sans MS"/>
              </a:rPr>
              <a:t>2</a:t>
            </a:r>
            <a:r>
              <a:rPr lang="en-US" sz="1600" dirty="0" smtClean="0">
                <a:solidFill>
                  <a:srgbClr val="0000FF"/>
                </a:solidFill>
                <a:latin typeface="Comic Sans MS"/>
                <a:cs typeface="Comic Sans MS"/>
              </a:rPr>
              <a:t> at fixed </a:t>
            </a:r>
            <a:r>
              <a:rPr lang="en-US" sz="1600" i="1" dirty="0" smtClean="0">
                <a:solidFill>
                  <a:srgbClr val="0000FF"/>
                </a:solidFill>
                <a:latin typeface="Comic Sans MS"/>
                <a:cs typeface="Comic Sans MS"/>
              </a:rPr>
              <a:t>x</a:t>
            </a:r>
            <a:endParaRPr lang="en-US" sz="1600" i="1" dirty="0">
              <a:solidFill>
                <a:srgbClr val="0000FF"/>
              </a:solidFill>
              <a:latin typeface="Comic Sans MS"/>
              <a:cs typeface="Comic Sans MS"/>
            </a:endParaRPr>
          </a:p>
        </p:txBody>
      </p:sp>
      <p:pic>
        <p:nvPicPr>
          <p:cNvPr id="2" name="Picture 1" descr="Combo_Combo_vertica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996" y="2119210"/>
            <a:ext cx="3562972" cy="4730362"/>
          </a:xfrm>
          <a:prstGeom prst="rect">
            <a:avLst/>
          </a:prstGeom>
          <a:solidFill>
            <a:schemeClr val="bg1">
              <a:lumMod val="95000"/>
            </a:schemeClr>
          </a:solidFill>
        </p:spPr>
      </p:pic>
      <p:pic>
        <p:nvPicPr>
          <p:cNvPr id="95" name="Picture 94" descr="cloud-m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866" y="3750733"/>
            <a:ext cx="1847461" cy="1026367"/>
          </a:xfrm>
          <a:prstGeom prst="rect">
            <a:avLst/>
          </a:prstGeom>
        </p:spPr>
      </p:pic>
      <p:cxnSp>
        <p:nvCxnSpPr>
          <p:cNvPr id="97" name="Straight Arrow Connector 96"/>
          <p:cNvCxnSpPr/>
          <p:nvPr/>
        </p:nvCxnSpPr>
        <p:spPr bwMode="auto">
          <a:xfrm flipH="1" flipV="1">
            <a:off x="7609417" y="3820585"/>
            <a:ext cx="645583" cy="95248"/>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103" name="TextBox 102"/>
          <p:cNvSpPr txBox="1"/>
          <p:nvPr/>
        </p:nvSpPr>
        <p:spPr>
          <a:xfrm>
            <a:off x="7886702" y="3941240"/>
            <a:ext cx="1059755" cy="738664"/>
          </a:xfrm>
          <a:prstGeom prst="rect">
            <a:avLst/>
          </a:prstGeom>
          <a:noFill/>
        </p:spPr>
        <p:txBody>
          <a:bodyPr wrap="none" rtlCol="0">
            <a:spAutoFit/>
          </a:bodyPr>
          <a:lstStyle/>
          <a:p>
            <a:r>
              <a:rPr lang="en-US" sz="1400" dirty="0" smtClean="0">
                <a:latin typeface="Times New Roman"/>
                <a:cs typeface="Times New Roman"/>
              </a:rPr>
              <a:t>pion cloud</a:t>
            </a:r>
          </a:p>
          <a:p>
            <a:r>
              <a:rPr lang="en-US" sz="1400" dirty="0" smtClean="0">
                <a:latin typeface="Times New Roman"/>
                <a:cs typeface="Times New Roman"/>
              </a:rPr>
              <a:t>effects seen</a:t>
            </a:r>
          </a:p>
          <a:p>
            <a:r>
              <a:rPr lang="en-US" sz="1400" dirty="0" smtClean="0">
                <a:latin typeface="Times New Roman"/>
                <a:cs typeface="Times New Roman"/>
              </a:rPr>
              <a:t>at high </a:t>
            </a:r>
            <a:r>
              <a:rPr lang="en-US" sz="1400" dirty="0" err="1" smtClean="0">
                <a:latin typeface="Times New Roman"/>
                <a:cs typeface="Times New Roman"/>
              </a:rPr>
              <a:t>b</a:t>
            </a:r>
            <a:r>
              <a:rPr lang="en-US" sz="1400" baseline="-25000" dirty="0" err="1" smtClean="0">
                <a:latin typeface="Times New Roman"/>
                <a:cs typeface="Times New Roman"/>
              </a:rPr>
              <a:t>T</a:t>
            </a:r>
            <a:endParaRPr lang="en-US" sz="1400" baseline="-25000" dirty="0" smtClean="0">
              <a:latin typeface="Times New Roman"/>
              <a:cs typeface="Times New Roman"/>
            </a:endParaRPr>
          </a:p>
        </p:txBody>
      </p:sp>
    </p:spTree>
    <p:extLst>
      <p:ext uri="{BB962C8B-B14F-4D97-AF65-F5344CB8AC3E}">
        <p14:creationId xmlns:p14="http://schemas.microsoft.com/office/powerpoint/2010/main" val="566552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6"/>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linds(horizontal)">
                                      <p:cBhvr>
                                        <p:cTn id="15" dur="500"/>
                                        <p:tgtEl>
                                          <p:spTgt spid="83"/>
                                        </p:tgtEl>
                                      </p:cBhvr>
                                    </p:animEffect>
                                  </p:childTnLst>
                                </p:cTn>
                              </p:par>
                            </p:childTnLst>
                          </p:cTn>
                        </p:par>
                        <p:par>
                          <p:cTn id="16" fill="hold">
                            <p:stCondLst>
                              <p:cond delay="500"/>
                            </p:stCondLst>
                            <p:childTnLst>
                              <p:par>
                                <p:cTn id="17" presetID="55" presetClass="entr" presetSubtype="0"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strVal val="#ppt_w*0.70"/>
                                          </p:val>
                                        </p:tav>
                                        <p:tav tm="100000">
                                          <p:val>
                                            <p:strVal val="#ppt_w"/>
                                          </p:val>
                                        </p:tav>
                                      </p:tavLst>
                                    </p:anim>
                                    <p:anim calcmode="lin" valueType="num">
                                      <p:cBhvr>
                                        <p:cTn id="20" dur="1000" fill="hold"/>
                                        <p:tgtEl>
                                          <p:spTgt spid="98"/>
                                        </p:tgtEl>
                                        <p:attrNameLst>
                                          <p:attrName>ppt_h</p:attrName>
                                        </p:attrNameLst>
                                      </p:cBhvr>
                                      <p:tavLst>
                                        <p:tav tm="0">
                                          <p:val>
                                            <p:strVal val="#ppt_h"/>
                                          </p:val>
                                        </p:tav>
                                        <p:tav tm="100000">
                                          <p:val>
                                            <p:strVal val="#ppt_h"/>
                                          </p:val>
                                        </p:tav>
                                      </p:tavLst>
                                    </p:anim>
                                    <p:animEffect transition="in" filter="fade">
                                      <p:cBhvr>
                                        <p:cTn id="21" dur="1000"/>
                                        <p:tgtEl>
                                          <p:spTgt spid="98"/>
                                        </p:tgtEl>
                                      </p:cBhvr>
                                    </p:animEffect>
                                  </p:childTnLst>
                                </p:cTn>
                              </p:par>
                              <p:par>
                                <p:cTn id="22" presetID="3"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blinds(horizontal)">
                                      <p:cBhvr>
                                        <p:cTn id="28" dur="500"/>
                                        <p:tgtEl>
                                          <p:spTgt spid="9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blinds(horizontal)">
                                      <p:cBhvr>
                                        <p:cTn id="31" dur="500"/>
                                        <p:tgtEl>
                                          <p:spTgt spid="103"/>
                                        </p:tgtEl>
                                      </p:cBhvr>
                                    </p:animEffect>
                                  </p:childTnLst>
                                </p:cTn>
                              </p:par>
                              <p:par>
                                <p:cTn id="32" presetID="3" presetClass="entr" presetSubtype="10"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blinds(horizontal)">
                                      <p:cBhvr>
                                        <p:cTn id="3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6"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H</a:t>
            </a:r>
            <a:r>
              <a:rPr lang="en-US" cap="none" baseline="30000" dirty="0"/>
              <a:t>g</a:t>
            </a:r>
            <a:r>
              <a:rPr lang="en-US" dirty="0" smtClean="0"/>
              <a:t>: J/</a:t>
            </a:r>
            <a:r>
              <a:rPr lang="en-US" dirty="0" err="1" smtClean="0"/>
              <a:t>ψ</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22</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801059"/>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791387"/>
            <a:ext cx="2508478" cy="1721505"/>
          </a:xfrm>
          <a:prstGeom prst="rect">
            <a:avLst/>
          </a:prstGeom>
        </p:spPr>
      </p:pic>
      <p:sp>
        <p:nvSpPr>
          <p:cNvPr id="5" name="TextBox 4"/>
          <p:cNvSpPr txBox="1"/>
          <p:nvPr/>
        </p:nvSpPr>
        <p:spPr>
          <a:xfrm>
            <a:off x="338667" y="465675"/>
            <a:ext cx="3413502" cy="1477328"/>
          </a:xfrm>
          <a:prstGeom prst="rect">
            <a:avLst/>
          </a:prstGeom>
          <a:noFill/>
        </p:spPr>
        <p:txBody>
          <a:bodyPr wrap="none" rtlCol="0">
            <a:spAutoFit/>
          </a:bodyPr>
          <a:lstStyle/>
          <a:p>
            <a:pPr algn="r"/>
            <a:r>
              <a:rPr lang="en-US" dirty="0" smtClean="0">
                <a:solidFill>
                  <a:srgbClr val="0000FF"/>
                </a:solidFill>
              </a:rPr>
              <a:t>To improve imaging on gluons</a:t>
            </a:r>
          </a:p>
          <a:p>
            <a:pPr algn="r"/>
            <a:r>
              <a:rPr lang="en-US" dirty="0" smtClean="0">
                <a:solidFill>
                  <a:srgbClr val="0000FF"/>
                </a:solidFill>
              </a:rPr>
              <a:t>add </a:t>
            </a:r>
            <a:r>
              <a:rPr lang="en-US" dirty="0">
                <a:solidFill>
                  <a:srgbClr val="0000FF"/>
                </a:solidFill>
              </a:rPr>
              <a:t>J/</a:t>
            </a:r>
            <a:r>
              <a:rPr lang="en-US" dirty="0" err="1" smtClean="0">
                <a:solidFill>
                  <a:srgbClr val="0000FF"/>
                </a:solidFill>
              </a:rPr>
              <a:t>ψ</a:t>
            </a:r>
            <a:r>
              <a:rPr lang="en-US" dirty="0" smtClean="0">
                <a:solidFill>
                  <a:srgbClr val="0000FF"/>
                </a:solidFill>
              </a:rPr>
              <a:t> observables</a:t>
            </a:r>
          </a:p>
          <a:p>
            <a:pPr marL="285750" indent="-285750" algn="r">
              <a:buClr>
                <a:srgbClr val="0000FF"/>
              </a:buClr>
              <a:buFont typeface="Wingdings" charset="2"/>
              <a:buChar char="q"/>
            </a:pPr>
            <a:r>
              <a:rPr lang="en-US" dirty="0" smtClean="0"/>
              <a:t>cross section</a:t>
            </a:r>
          </a:p>
          <a:p>
            <a:pPr marL="285750" indent="-285750" algn="r">
              <a:buClr>
                <a:srgbClr val="0000FF"/>
              </a:buClr>
              <a:buFont typeface="Wingdings" charset="2"/>
              <a:buChar char="q"/>
            </a:pPr>
            <a:r>
              <a:rPr lang="en-US" dirty="0" smtClean="0"/>
              <a:t>A</a:t>
            </a:r>
            <a:r>
              <a:rPr lang="en-US" baseline="-25000" dirty="0" smtClean="0"/>
              <a:t>UT</a:t>
            </a:r>
            <a:r>
              <a:rPr lang="en-US" dirty="0" smtClean="0"/>
              <a:t> </a:t>
            </a:r>
          </a:p>
          <a:p>
            <a:pPr marL="285750" indent="-285750" algn="r">
              <a:buClr>
                <a:srgbClr val="0000FF"/>
              </a:buClr>
              <a:buFont typeface="Wingdings" charset="2"/>
              <a:buChar char="q"/>
            </a:pPr>
            <a:r>
              <a:rPr lang="en-US"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4" name="Picture 3" descr="xFb-JPsi-hilow.eps"/>
          <p:cNvPicPr>
            <a:picLocks noChangeAspect="1"/>
          </p:cNvPicPr>
          <p:nvPr/>
        </p:nvPicPr>
        <p:blipFill rotWithShape="1">
          <a:blip r:embed="rId4">
            <a:extLst>
              <a:ext uri="{28A0092B-C50C-407E-A947-70E740481C1C}">
                <a14:useLocalDpi xmlns:a14="http://schemas.microsoft.com/office/drawing/2010/main" val="0"/>
              </a:ext>
            </a:extLst>
          </a:blip>
          <a:srcRect r="50694" b="54036"/>
          <a:stretch/>
        </p:blipFill>
        <p:spPr>
          <a:xfrm>
            <a:off x="0" y="2241549"/>
            <a:ext cx="3226111" cy="2137083"/>
          </a:xfrm>
          <a:prstGeom prst="rect">
            <a:avLst/>
          </a:prstGeom>
        </p:spPr>
      </p:pic>
      <p:pic>
        <p:nvPicPr>
          <p:cNvPr id="13" name="Picture 12" descr="xFb-JPsi-hilow.eps"/>
          <p:cNvPicPr>
            <a:picLocks noChangeAspect="1"/>
          </p:cNvPicPr>
          <p:nvPr/>
        </p:nvPicPr>
        <p:blipFill rotWithShape="1">
          <a:blip r:embed="rId4">
            <a:extLst>
              <a:ext uri="{28A0092B-C50C-407E-A947-70E740481C1C}">
                <a14:useLocalDpi xmlns:a14="http://schemas.microsoft.com/office/drawing/2010/main" val="0"/>
              </a:ext>
            </a:extLst>
          </a:blip>
          <a:srcRect l="51013" b="54036"/>
          <a:stretch/>
        </p:blipFill>
        <p:spPr>
          <a:xfrm>
            <a:off x="10589" y="4394201"/>
            <a:ext cx="3205239" cy="2137083"/>
          </a:xfrm>
          <a:prstGeom prst="rect">
            <a:avLst/>
          </a:prstGeom>
        </p:spPr>
      </p:pic>
      <p:grpSp>
        <p:nvGrpSpPr>
          <p:cNvPr id="14" name="Group 13"/>
          <p:cNvGrpSpPr/>
          <p:nvPr/>
        </p:nvGrpSpPr>
        <p:grpSpPr>
          <a:xfrm>
            <a:off x="3566764" y="2572462"/>
            <a:ext cx="1252690" cy="729533"/>
            <a:chOff x="6324599" y="2032718"/>
            <a:chExt cx="1252690" cy="729533"/>
          </a:xfrm>
        </p:grpSpPr>
        <p:sp>
          <p:nvSpPr>
            <p:cNvPr id="15"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20" name="TextBox 19"/>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549" y="2971802"/>
            <a:ext cx="5958454" cy="3587750"/>
          </a:xfrm>
          <a:prstGeom prst="rect">
            <a:avLst/>
          </a:prstGeom>
        </p:spPr>
      </p:pic>
      <p:pic>
        <p:nvPicPr>
          <p:cNvPr id="21" name="Picture 20"/>
          <p:cNvPicPr>
            <a:picLocks noChangeAspect="1"/>
          </p:cNvPicPr>
          <p:nvPr/>
        </p:nvPicPr>
        <p:blipFill>
          <a:blip r:embed="rId6"/>
          <a:stretch>
            <a:fillRect/>
          </a:stretch>
        </p:blipFill>
        <p:spPr>
          <a:xfrm>
            <a:off x="124885" y="1058340"/>
            <a:ext cx="1660314" cy="783167"/>
          </a:xfrm>
          <a:prstGeom prst="rect">
            <a:avLst/>
          </a:prstGeom>
        </p:spPr>
      </p:pic>
      <p:sp>
        <p:nvSpPr>
          <p:cNvPr id="7" name="Footer Placeholder 6"/>
          <p:cNvSpPr>
            <a:spLocks noGrp="1"/>
          </p:cNvSpPr>
          <p:nvPr>
            <p:ph type="ftr" sz="quarter" idx="11"/>
          </p:nvPr>
        </p:nvSpPr>
        <p:spPr/>
        <p:txBody>
          <a:bodyPr/>
          <a:lstStyle/>
          <a:p>
            <a:r>
              <a:rPr lang="cs-CZ" smtClean="0"/>
              <a:t>INT-2017 The Flavor Structure of Nucleon Sea </a:t>
            </a:r>
            <a:endParaRPr lang="en-US" dirty="0"/>
          </a:p>
        </p:txBody>
      </p:sp>
      <p:sp>
        <p:nvSpPr>
          <p:cNvPr id="17" name="TextBox 16"/>
          <p:cNvSpPr txBox="1"/>
          <p:nvPr/>
        </p:nvSpPr>
        <p:spPr>
          <a:xfrm rot="20400000">
            <a:off x="1030225" y="3006007"/>
            <a:ext cx="7178886" cy="646331"/>
          </a:xfrm>
          <a:prstGeom prst="rect">
            <a:avLst/>
          </a:prstGeom>
          <a:solidFill>
            <a:schemeClr val="bg1">
              <a:lumMod val="8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smtClean="0">
                <a:latin typeface="Comic Sans MS"/>
                <a:cs typeface="Comic Sans MS"/>
              </a:rPr>
              <a:t>This statistics can be achieved for other VMs</a:t>
            </a:r>
          </a:p>
          <a:p>
            <a:pPr algn="ctr"/>
            <a:r>
              <a:rPr lang="en-US" dirty="0" smtClean="0">
                <a:latin typeface="Comic Sans MS"/>
                <a:cs typeface="Comic Sans MS"/>
                <a:sym typeface="Wingdings"/>
              </a:rPr>
              <a:t> flavor separation </a:t>
            </a:r>
            <a:endParaRPr lang="en-US" dirty="0" smtClean="0">
              <a:latin typeface="Comic Sans MS"/>
              <a:cs typeface="Comic Sans MS"/>
            </a:endParaRPr>
          </a:p>
        </p:txBody>
      </p:sp>
    </p:spTree>
    <p:extLst>
      <p:ext uri="{BB962C8B-B14F-4D97-AF65-F5344CB8AC3E}">
        <p14:creationId xmlns:p14="http://schemas.microsoft.com/office/powerpoint/2010/main" val="6638335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37"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Observables: Jets</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23</a:t>
            </a:fld>
            <a:endParaRPr lang="en-US"/>
          </a:p>
        </p:txBody>
      </p:sp>
      <p:sp>
        <p:nvSpPr>
          <p:cNvPr id="77" name="TextBox 76"/>
          <p:cNvSpPr txBox="1"/>
          <p:nvPr/>
        </p:nvSpPr>
        <p:spPr>
          <a:xfrm>
            <a:off x="0" y="447258"/>
            <a:ext cx="9142413" cy="646331"/>
          </a:xfrm>
          <a:prstGeom prst="rect">
            <a:avLst/>
          </a:prstGeom>
          <a:noFill/>
        </p:spPr>
        <p:txBody>
          <a:bodyPr wrap="square" rtlCol="0">
            <a:spAutoFit/>
          </a:bodyPr>
          <a:lstStyle/>
          <a:p>
            <a:pPr algn="ctr"/>
            <a:r>
              <a:rPr lang="en-US" dirty="0" smtClean="0">
                <a:latin typeface="Comic Sans MS"/>
                <a:cs typeface="Comic Sans MS"/>
              </a:rPr>
              <a:t>Jets have in the last years turned out as the golden tool to study quarks and gluons both in (un)polarized </a:t>
            </a:r>
            <a:r>
              <a:rPr lang="en-US" dirty="0" err="1" smtClean="0">
                <a:latin typeface="Comic Sans MS"/>
                <a:cs typeface="Comic Sans MS"/>
              </a:rPr>
              <a:t>ep</a:t>
            </a:r>
            <a:r>
              <a:rPr lang="en-US" dirty="0" smtClean="0">
                <a:latin typeface="Comic Sans MS"/>
                <a:cs typeface="Comic Sans MS"/>
              </a:rPr>
              <a:t>, </a:t>
            </a:r>
            <a:r>
              <a:rPr lang="en-US" dirty="0" err="1" smtClean="0">
                <a:latin typeface="Comic Sans MS"/>
                <a:cs typeface="Comic Sans MS"/>
              </a:rPr>
              <a:t>pp</a:t>
            </a:r>
            <a:r>
              <a:rPr lang="en-US" dirty="0" smtClean="0">
                <a:latin typeface="Comic Sans MS"/>
                <a:cs typeface="Comic Sans MS"/>
              </a:rPr>
              <a:t>, </a:t>
            </a:r>
            <a:r>
              <a:rPr lang="en-US" dirty="0" err="1" smtClean="0">
                <a:latin typeface="Comic Sans MS"/>
                <a:cs typeface="Comic Sans MS"/>
              </a:rPr>
              <a:t>pA</a:t>
            </a:r>
            <a:r>
              <a:rPr lang="en-US" dirty="0" smtClean="0">
                <a:latin typeface="Comic Sans MS"/>
                <a:cs typeface="Comic Sans MS"/>
              </a:rPr>
              <a:t> and AA</a:t>
            </a:r>
          </a:p>
        </p:txBody>
      </p:sp>
      <p:sp>
        <p:nvSpPr>
          <p:cNvPr id="78" name="TextBox 77"/>
          <p:cNvSpPr txBox="1"/>
          <p:nvPr/>
        </p:nvSpPr>
        <p:spPr>
          <a:xfrm>
            <a:off x="1" y="1154049"/>
            <a:ext cx="9144000" cy="5663090"/>
          </a:xfrm>
          <a:prstGeom prst="rect">
            <a:avLst/>
          </a:prstGeom>
          <a:noFill/>
        </p:spPr>
        <p:txBody>
          <a:bodyPr wrap="square" rtlCol="0">
            <a:spAutoFit/>
          </a:bodyPr>
          <a:lstStyle/>
          <a:p>
            <a:pPr algn="ctr"/>
            <a:r>
              <a:rPr lang="en-US" dirty="0" smtClean="0">
                <a:solidFill>
                  <a:srgbClr val="0000FF"/>
                </a:solidFill>
                <a:latin typeface="Comic Sans MS"/>
                <a:cs typeface="Comic Sans MS"/>
              </a:rPr>
              <a:t>At an EIC inclusive jets and di-jets can be used for the first time </a:t>
            </a:r>
          </a:p>
          <a:p>
            <a:pPr algn="ctr"/>
            <a:r>
              <a:rPr lang="en-US" dirty="0" smtClean="0">
                <a:solidFill>
                  <a:srgbClr val="0000FF"/>
                </a:solidFill>
                <a:latin typeface="Comic Sans MS"/>
                <a:cs typeface="Comic Sans MS"/>
              </a:rPr>
              <a:t>in </a:t>
            </a:r>
            <a:r>
              <a:rPr lang="en-US" dirty="0" err="1" smtClean="0">
                <a:solidFill>
                  <a:srgbClr val="0000FF"/>
                </a:solidFill>
                <a:latin typeface="Comic Sans MS"/>
                <a:cs typeface="Comic Sans MS"/>
              </a:rPr>
              <a:t>eA</a:t>
            </a:r>
            <a:r>
              <a:rPr lang="en-US" dirty="0" smtClean="0">
                <a:solidFill>
                  <a:srgbClr val="0000FF"/>
                </a:solidFill>
                <a:latin typeface="Comic Sans MS"/>
                <a:cs typeface="Comic Sans MS"/>
              </a:rPr>
              <a:t> and polarized </a:t>
            </a:r>
            <a:r>
              <a:rPr lang="en-US" dirty="0" err="1" smtClean="0">
                <a:solidFill>
                  <a:srgbClr val="0000FF"/>
                </a:solidFill>
                <a:latin typeface="Comic Sans MS"/>
                <a:cs typeface="Comic Sans MS"/>
              </a:rPr>
              <a:t>ep</a:t>
            </a:r>
            <a:r>
              <a:rPr lang="en-US" dirty="0" smtClean="0">
                <a:solidFill>
                  <a:srgbClr val="0000FF"/>
                </a:solidFill>
                <a:latin typeface="Comic Sans MS"/>
                <a:cs typeface="Comic Sans MS"/>
              </a:rPr>
              <a:t> collisions</a:t>
            </a:r>
          </a:p>
          <a:p>
            <a:endParaRPr lang="en-US" sz="800" dirty="0" smtClean="0">
              <a:latin typeface="Comic Sans MS"/>
              <a:cs typeface="Comic Sans MS"/>
            </a:endParaRPr>
          </a:p>
          <a:p>
            <a:r>
              <a:rPr lang="en-US" dirty="0">
                <a:solidFill>
                  <a:srgbClr val="0000FF"/>
                </a:solidFill>
                <a:latin typeface="Comic Sans MS"/>
                <a:cs typeface="Comic Sans MS"/>
              </a:rPr>
              <a:t>Jet Physics </a:t>
            </a:r>
            <a:r>
              <a:rPr lang="en-US" dirty="0" smtClean="0">
                <a:solidFill>
                  <a:srgbClr val="0000FF"/>
                </a:solidFill>
                <a:latin typeface="Comic Sans MS"/>
                <a:cs typeface="Comic Sans MS"/>
              </a:rPr>
              <a:t>in </a:t>
            </a:r>
            <a:r>
              <a:rPr lang="en-US" dirty="0" err="1" smtClean="0">
                <a:solidFill>
                  <a:srgbClr val="0000FF"/>
                </a:solidFill>
                <a:latin typeface="Comic Sans MS"/>
                <a:cs typeface="Comic Sans MS"/>
              </a:rPr>
              <a:t>eA</a:t>
            </a:r>
            <a:r>
              <a:rPr lang="en-US" dirty="0" smtClean="0">
                <a:solidFill>
                  <a:srgbClr val="0000FF"/>
                </a:solidFill>
                <a:latin typeface="Comic Sans MS"/>
                <a:cs typeface="Comic Sans MS"/>
              </a:rPr>
              <a:t>:</a:t>
            </a:r>
          </a:p>
          <a:p>
            <a:pPr marL="285750" indent="-285750">
              <a:buClr>
                <a:srgbClr val="0000FF"/>
              </a:buClr>
              <a:buFont typeface="Wingdings" charset="2"/>
              <a:buChar char="q"/>
            </a:pPr>
            <a:r>
              <a:rPr lang="en-US" sz="1600" dirty="0" smtClean="0">
                <a:latin typeface="Comic Sans MS"/>
                <a:cs typeface="Comic Sans MS"/>
              </a:rPr>
              <a:t>EIC </a:t>
            </a:r>
            <a:r>
              <a:rPr lang="en-US" sz="1600" dirty="0">
                <a:latin typeface="Comic Sans MS"/>
                <a:cs typeface="Comic Sans MS"/>
              </a:rPr>
              <a:t>opens unique possibilities to study jet/hadron production in cold dense QCD matter </a:t>
            </a:r>
            <a:endParaRPr lang="en-US" sz="1600" dirty="0" smtClean="0">
              <a:latin typeface="Comic Sans MS"/>
              <a:cs typeface="Comic Sans MS"/>
            </a:endParaRPr>
          </a:p>
          <a:p>
            <a:pPr marL="742950" lvl="1" indent="-285750">
              <a:buClr>
                <a:srgbClr val="0000FF"/>
              </a:buClr>
              <a:buFont typeface="Wingdings" charset="2"/>
              <a:buChar char="Ø"/>
            </a:pPr>
            <a:r>
              <a:rPr lang="en-US" sz="1600" dirty="0" smtClean="0">
                <a:latin typeface="Comic Sans MS"/>
                <a:cs typeface="Comic Sans MS"/>
              </a:rPr>
              <a:t>Jet/Hadron </a:t>
            </a:r>
            <a:r>
              <a:rPr lang="en-US" sz="1600" dirty="0">
                <a:latin typeface="Comic Sans MS"/>
                <a:cs typeface="Comic Sans MS"/>
              </a:rPr>
              <a:t>production and attenuation in semi‐inclusive DIS will shed light on the process </a:t>
            </a:r>
            <a:r>
              <a:rPr lang="en-US" sz="1600" dirty="0" smtClean="0">
                <a:latin typeface="Comic Sans MS"/>
                <a:cs typeface="Comic Sans MS"/>
              </a:rPr>
              <a:t>of </a:t>
            </a:r>
            <a:r>
              <a:rPr lang="en-US" sz="1600" dirty="0" err="1">
                <a:latin typeface="Comic Sans MS"/>
                <a:cs typeface="Comic Sans MS"/>
              </a:rPr>
              <a:t>hadronization</a:t>
            </a:r>
            <a:r>
              <a:rPr lang="en-US" sz="1600" dirty="0">
                <a:latin typeface="Comic Sans MS"/>
                <a:cs typeface="Comic Sans MS"/>
              </a:rPr>
              <a:t> and the nature of color neutralization and </a:t>
            </a:r>
            <a:r>
              <a:rPr lang="en-US" sz="1600" dirty="0" smtClean="0">
                <a:latin typeface="Comic Sans MS"/>
                <a:cs typeface="Comic Sans MS"/>
              </a:rPr>
              <a:t>confinement</a:t>
            </a:r>
          </a:p>
          <a:p>
            <a:pPr marL="285750" indent="-285750">
              <a:buClr>
                <a:srgbClr val="0000FF"/>
              </a:buClr>
              <a:buFont typeface="Wingdings" charset="2"/>
              <a:buChar char="q"/>
            </a:pPr>
            <a:r>
              <a:rPr lang="en-US" sz="1600" dirty="0" smtClean="0">
                <a:latin typeface="Comic Sans MS"/>
                <a:cs typeface="Comic Sans MS"/>
              </a:rPr>
              <a:t>Event </a:t>
            </a:r>
            <a:r>
              <a:rPr lang="en-US" sz="1600" dirty="0">
                <a:latin typeface="Comic Sans MS"/>
                <a:cs typeface="Comic Sans MS"/>
              </a:rPr>
              <a:t>shape observables can be used for precise extraction of the strong coupling </a:t>
            </a:r>
            <a:r>
              <a:rPr lang="en-US" sz="1600" dirty="0" smtClean="0">
                <a:latin typeface="Comic Sans MS"/>
                <a:cs typeface="Comic Sans MS"/>
              </a:rPr>
              <a:t>constant</a:t>
            </a:r>
          </a:p>
          <a:p>
            <a:pPr marL="285750" indent="-285750">
              <a:buClr>
                <a:srgbClr val="0000FF"/>
              </a:buClr>
              <a:buFont typeface="Wingdings" charset="2"/>
              <a:buChar char="q"/>
            </a:pPr>
            <a:r>
              <a:rPr lang="en-US" sz="1600" dirty="0" smtClean="0">
                <a:latin typeface="Comic Sans MS"/>
                <a:cs typeface="Comic Sans MS"/>
              </a:rPr>
              <a:t>Jet </a:t>
            </a:r>
            <a:r>
              <a:rPr lang="en-US" sz="1600" dirty="0">
                <a:latin typeface="Comic Sans MS"/>
                <a:cs typeface="Comic Sans MS"/>
              </a:rPr>
              <a:t>and hadron production at the EIC will pinpoint the transport properties of </a:t>
            </a:r>
            <a:r>
              <a:rPr lang="en-US" sz="1600" dirty="0" smtClean="0">
                <a:latin typeface="Comic Sans MS"/>
                <a:cs typeface="Comic Sans MS"/>
              </a:rPr>
              <a:t>nuclei </a:t>
            </a:r>
          </a:p>
          <a:p>
            <a:pPr marL="285750" indent="-285750">
              <a:buClr>
                <a:srgbClr val="0000FF"/>
              </a:buClr>
              <a:buFont typeface="Wingdings" charset="2"/>
              <a:buChar char="q"/>
            </a:pPr>
            <a:r>
              <a:rPr lang="en-US" sz="1600" dirty="0" smtClean="0">
                <a:latin typeface="Comic Sans MS"/>
                <a:cs typeface="Comic Sans MS"/>
              </a:rPr>
              <a:t>Jet </a:t>
            </a:r>
            <a:r>
              <a:rPr lang="en-US" sz="1600" dirty="0">
                <a:latin typeface="Comic Sans MS"/>
                <a:cs typeface="Comic Sans MS"/>
              </a:rPr>
              <a:t>substructure observables will provide a detailed picture of in-medium </a:t>
            </a:r>
            <a:r>
              <a:rPr lang="en-US" sz="1600" dirty="0" err="1">
                <a:latin typeface="Comic Sans MS"/>
                <a:cs typeface="Comic Sans MS"/>
              </a:rPr>
              <a:t>parton</a:t>
            </a:r>
            <a:r>
              <a:rPr lang="en-US" sz="1600" dirty="0">
                <a:latin typeface="Comic Sans MS"/>
                <a:cs typeface="Comic Sans MS"/>
              </a:rPr>
              <a:t> shower </a:t>
            </a:r>
            <a:r>
              <a:rPr lang="en-US" sz="1600" dirty="0" smtClean="0">
                <a:latin typeface="Comic Sans MS"/>
                <a:cs typeface="Comic Sans MS"/>
              </a:rPr>
              <a:t>(</a:t>
            </a:r>
            <a:r>
              <a:rPr lang="en-US" sz="1600" dirty="0">
                <a:latin typeface="Comic Sans MS"/>
                <a:cs typeface="Comic Sans MS"/>
              </a:rPr>
              <a:t>longitudinal and transverse structure) </a:t>
            </a:r>
            <a:r>
              <a:rPr lang="en-US" sz="1600" dirty="0" smtClean="0">
                <a:latin typeface="Comic Sans MS"/>
                <a:cs typeface="Comic Sans MS"/>
              </a:rPr>
              <a:t>evolution in </a:t>
            </a:r>
            <a:r>
              <a:rPr lang="en-US" sz="1600" dirty="0">
                <a:latin typeface="Comic Sans MS"/>
                <a:cs typeface="Comic Sans MS"/>
              </a:rPr>
              <a:t>the background of strong color </a:t>
            </a:r>
            <a:r>
              <a:rPr lang="en-US" sz="1600" dirty="0" smtClean="0">
                <a:latin typeface="Comic Sans MS"/>
                <a:cs typeface="Comic Sans MS"/>
              </a:rPr>
              <a:t>fields</a:t>
            </a:r>
          </a:p>
          <a:p>
            <a:pPr>
              <a:buClr>
                <a:srgbClr val="0000FF"/>
              </a:buClr>
            </a:pPr>
            <a:endParaRPr lang="en-US" sz="800" dirty="0">
              <a:latin typeface="Comic Sans MS"/>
              <a:cs typeface="Comic Sans MS"/>
            </a:endParaRPr>
          </a:p>
          <a:p>
            <a:pPr>
              <a:buClr>
                <a:srgbClr val="0000FF"/>
              </a:buClr>
            </a:pPr>
            <a:r>
              <a:rPr lang="en-US" dirty="0">
                <a:solidFill>
                  <a:srgbClr val="0000FF"/>
                </a:solidFill>
                <a:latin typeface="Comic Sans MS"/>
                <a:cs typeface="Comic Sans MS"/>
              </a:rPr>
              <a:t>Jet Physics in </a:t>
            </a:r>
            <a:r>
              <a:rPr lang="en-US" dirty="0" err="1" smtClean="0">
                <a:solidFill>
                  <a:srgbClr val="0000FF"/>
                </a:solidFill>
                <a:latin typeface="Comic Sans MS"/>
                <a:cs typeface="Comic Sans MS"/>
              </a:rPr>
              <a:t>ep</a:t>
            </a:r>
            <a:r>
              <a:rPr lang="en-US" dirty="0" smtClean="0">
                <a:solidFill>
                  <a:srgbClr val="0000FF"/>
                </a:solidFill>
                <a:latin typeface="Comic Sans MS"/>
                <a:cs typeface="Comic Sans MS"/>
              </a:rPr>
              <a:t>:</a:t>
            </a:r>
          </a:p>
          <a:p>
            <a:pPr marL="285750" indent="-285750">
              <a:buClr>
                <a:srgbClr val="0000FF"/>
              </a:buClr>
              <a:buFont typeface="Wingdings" charset="2"/>
              <a:buChar char="q"/>
            </a:pPr>
            <a:r>
              <a:rPr lang="en-US" sz="1600" dirty="0" smtClean="0">
                <a:solidFill>
                  <a:srgbClr val="322F31"/>
                </a:solidFill>
                <a:latin typeface="Comic Sans MS"/>
                <a:cs typeface="Comic Sans MS"/>
              </a:rPr>
              <a:t>Diffractive Di-jets possibly the first opportunity to access Wigner functions in QCD more directly</a:t>
            </a:r>
            <a:endParaRPr lang="en-US" sz="1600" dirty="0">
              <a:solidFill>
                <a:srgbClr val="322F31"/>
              </a:solidFill>
              <a:latin typeface="Comic Sans MS"/>
              <a:cs typeface="Comic Sans MS"/>
            </a:endParaRPr>
          </a:p>
          <a:p>
            <a:pPr marL="285750" indent="-285750">
              <a:buClr>
                <a:srgbClr val="0000FF"/>
              </a:buClr>
              <a:buFont typeface="Wingdings" charset="2"/>
              <a:buChar char="q"/>
            </a:pPr>
            <a:r>
              <a:rPr lang="en-US" sz="1600" dirty="0" smtClean="0">
                <a:latin typeface="Comic Sans MS"/>
                <a:cs typeface="Comic Sans MS"/>
              </a:rPr>
              <a:t>precise measurement of high x </a:t>
            </a:r>
            <a:r>
              <a:rPr lang="en-US" sz="1600" dirty="0" err="1" smtClean="0">
                <a:latin typeface="Comic Sans MS"/>
                <a:cs typeface="Comic Sans MS"/>
              </a:rPr>
              <a:t>unpolarized</a:t>
            </a:r>
            <a:r>
              <a:rPr lang="en-US" sz="1600" dirty="0" smtClean="0">
                <a:latin typeface="Comic Sans MS"/>
                <a:cs typeface="Comic Sans MS"/>
              </a:rPr>
              <a:t> gluon distributions functions</a:t>
            </a:r>
          </a:p>
          <a:p>
            <a:pPr marL="742950" lvl="1" indent="-285750">
              <a:buClr>
                <a:srgbClr val="0000FF"/>
              </a:buClr>
              <a:buFont typeface="Wingdings" charset="2"/>
              <a:buChar char="Ø"/>
            </a:pPr>
            <a:r>
              <a:rPr lang="en-US" sz="1600" dirty="0" smtClean="0">
                <a:latin typeface="Comic Sans MS"/>
                <a:cs typeface="Comic Sans MS"/>
                <a:sym typeface="Wingdings"/>
              </a:rPr>
              <a:t>impact on high Mass BSM searches at the LHC</a:t>
            </a:r>
          </a:p>
          <a:p>
            <a:pPr marL="285750" indent="-285750">
              <a:buClr>
                <a:srgbClr val="0000FF"/>
              </a:buClr>
              <a:buFont typeface="Wingdings" charset="2"/>
              <a:buChar char="q"/>
            </a:pPr>
            <a:r>
              <a:rPr lang="en-US" sz="1600" dirty="0" smtClean="0">
                <a:latin typeface="Comic Sans MS"/>
                <a:cs typeface="Comic Sans MS"/>
                <a:sym typeface="Wingdings"/>
              </a:rPr>
              <a:t>alternative measurement of polarized gluon distribution function</a:t>
            </a:r>
          </a:p>
          <a:p>
            <a:pPr marL="285750" indent="-285750">
              <a:buClr>
                <a:srgbClr val="0000FF"/>
              </a:buClr>
              <a:buFont typeface="Wingdings" charset="2"/>
              <a:buChar char="q"/>
            </a:pPr>
            <a:r>
              <a:rPr lang="en-US" sz="1600" dirty="0" smtClean="0">
                <a:latin typeface="Comic Sans MS"/>
                <a:cs typeface="Comic Sans MS"/>
                <a:sym typeface="Wingdings"/>
              </a:rPr>
              <a:t>precision measurement of polarized and </a:t>
            </a:r>
            <a:r>
              <a:rPr lang="en-US" sz="1600" dirty="0" err="1" smtClean="0">
                <a:latin typeface="Comic Sans MS"/>
                <a:cs typeface="Comic Sans MS"/>
                <a:sym typeface="Wingdings"/>
              </a:rPr>
              <a:t>unpolarized</a:t>
            </a:r>
            <a:r>
              <a:rPr lang="en-US" sz="1600" dirty="0" smtClean="0">
                <a:latin typeface="Comic Sans MS"/>
                <a:cs typeface="Comic Sans MS"/>
                <a:sym typeface="Wingdings"/>
              </a:rPr>
              <a:t> </a:t>
            </a:r>
            <a:r>
              <a:rPr lang="en-US" sz="1600" dirty="0" err="1" smtClean="0">
                <a:latin typeface="Comic Sans MS"/>
                <a:cs typeface="Comic Sans MS"/>
                <a:sym typeface="Wingdings"/>
              </a:rPr>
              <a:t>hadronic</a:t>
            </a:r>
            <a:r>
              <a:rPr lang="en-US" sz="1600" dirty="0" smtClean="0">
                <a:latin typeface="Comic Sans MS"/>
                <a:cs typeface="Comic Sans MS"/>
                <a:sym typeface="Wingdings"/>
              </a:rPr>
              <a:t> photon structure</a:t>
            </a:r>
          </a:p>
          <a:p>
            <a:pPr marL="285750" indent="-285750">
              <a:buClr>
                <a:srgbClr val="0000FF"/>
              </a:buClr>
              <a:buFont typeface="Wingdings" charset="2"/>
              <a:buChar char="q"/>
            </a:pPr>
            <a:endParaRPr lang="en-US" dirty="0">
              <a:latin typeface="Comic Sans MS"/>
              <a:cs typeface="Comic Sans MS"/>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103387914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8">
                                            <p:txEl>
                                              <p:pRg st="3" end="3"/>
                                            </p:txEl>
                                          </p:spTgt>
                                        </p:tgtEl>
                                        <p:attrNameLst>
                                          <p:attrName>style.visibility</p:attrName>
                                        </p:attrNameLst>
                                      </p:cBhvr>
                                      <p:to>
                                        <p:strVal val="visible"/>
                                      </p:to>
                                    </p:set>
                                    <p:animEffect transition="in" filter="blinds(horizontal)">
                                      <p:cBhvr>
                                        <p:cTn id="7" dur="500"/>
                                        <p:tgtEl>
                                          <p:spTgt spid="7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8">
                                            <p:txEl>
                                              <p:pRg st="4" end="4"/>
                                            </p:txEl>
                                          </p:spTgt>
                                        </p:tgtEl>
                                        <p:attrNameLst>
                                          <p:attrName>style.visibility</p:attrName>
                                        </p:attrNameLst>
                                      </p:cBhvr>
                                      <p:to>
                                        <p:strVal val="visible"/>
                                      </p:to>
                                    </p:set>
                                    <p:animEffect transition="in" filter="blinds(horizontal)">
                                      <p:cBhvr>
                                        <p:cTn id="10" dur="500"/>
                                        <p:tgtEl>
                                          <p:spTgt spid="78">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8">
                                            <p:txEl>
                                              <p:pRg st="5" end="5"/>
                                            </p:txEl>
                                          </p:spTgt>
                                        </p:tgtEl>
                                        <p:attrNameLst>
                                          <p:attrName>style.visibility</p:attrName>
                                        </p:attrNameLst>
                                      </p:cBhvr>
                                      <p:to>
                                        <p:strVal val="visible"/>
                                      </p:to>
                                    </p:set>
                                    <p:animEffect transition="in" filter="blinds(horizontal)">
                                      <p:cBhvr>
                                        <p:cTn id="13" dur="500"/>
                                        <p:tgtEl>
                                          <p:spTgt spid="7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8">
                                            <p:txEl>
                                              <p:pRg st="6" end="6"/>
                                            </p:txEl>
                                          </p:spTgt>
                                        </p:tgtEl>
                                        <p:attrNameLst>
                                          <p:attrName>style.visibility</p:attrName>
                                        </p:attrNameLst>
                                      </p:cBhvr>
                                      <p:to>
                                        <p:strVal val="visible"/>
                                      </p:to>
                                    </p:set>
                                    <p:animEffect transition="in" filter="blinds(horizontal)">
                                      <p:cBhvr>
                                        <p:cTn id="16" dur="500"/>
                                        <p:tgtEl>
                                          <p:spTgt spid="78">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8">
                                            <p:txEl>
                                              <p:pRg st="7" end="7"/>
                                            </p:txEl>
                                          </p:spTgt>
                                        </p:tgtEl>
                                        <p:attrNameLst>
                                          <p:attrName>style.visibility</p:attrName>
                                        </p:attrNameLst>
                                      </p:cBhvr>
                                      <p:to>
                                        <p:strVal val="visible"/>
                                      </p:to>
                                    </p:set>
                                    <p:animEffect transition="in" filter="blinds(horizontal)">
                                      <p:cBhvr>
                                        <p:cTn id="19" dur="500"/>
                                        <p:tgtEl>
                                          <p:spTgt spid="78">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8">
                                            <p:txEl>
                                              <p:pRg st="8" end="8"/>
                                            </p:txEl>
                                          </p:spTgt>
                                        </p:tgtEl>
                                        <p:attrNameLst>
                                          <p:attrName>style.visibility</p:attrName>
                                        </p:attrNameLst>
                                      </p:cBhvr>
                                      <p:to>
                                        <p:strVal val="visible"/>
                                      </p:to>
                                    </p:set>
                                    <p:animEffect transition="in" filter="blinds(horizontal)">
                                      <p:cBhvr>
                                        <p:cTn id="22" dur="500"/>
                                        <p:tgtEl>
                                          <p:spTgt spid="7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8">
                                            <p:txEl>
                                              <p:pRg st="10" end="10"/>
                                            </p:txEl>
                                          </p:spTgt>
                                        </p:tgtEl>
                                        <p:attrNameLst>
                                          <p:attrName>style.visibility</p:attrName>
                                        </p:attrNameLst>
                                      </p:cBhvr>
                                      <p:to>
                                        <p:strVal val="visible"/>
                                      </p:to>
                                    </p:set>
                                    <p:animEffect transition="in" filter="blinds(horizontal)">
                                      <p:cBhvr>
                                        <p:cTn id="27" dur="500"/>
                                        <p:tgtEl>
                                          <p:spTgt spid="78">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78">
                                            <p:txEl>
                                              <p:pRg st="11" end="11"/>
                                            </p:txEl>
                                          </p:spTgt>
                                        </p:tgtEl>
                                        <p:attrNameLst>
                                          <p:attrName>style.visibility</p:attrName>
                                        </p:attrNameLst>
                                      </p:cBhvr>
                                      <p:to>
                                        <p:strVal val="visible"/>
                                      </p:to>
                                    </p:set>
                                    <p:animEffect transition="in" filter="blinds(horizontal)">
                                      <p:cBhvr>
                                        <p:cTn id="30" dur="500"/>
                                        <p:tgtEl>
                                          <p:spTgt spid="78">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8">
                                            <p:txEl>
                                              <p:pRg st="12" end="12"/>
                                            </p:txEl>
                                          </p:spTgt>
                                        </p:tgtEl>
                                        <p:attrNameLst>
                                          <p:attrName>style.visibility</p:attrName>
                                        </p:attrNameLst>
                                      </p:cBhvr>
                                      <p:to>
                                        <p:strVal val="visible"/>
                                      </p:to>
                                    </p:set>
                                    <p:animEffect transition="in" filter="blinds(horizontal)">
                                      <p:cBhvr>
                                        <p:cTn id="33" dur="500"/>
                                        <p:tgtEl>
                                          <p:spTgt spid="78">
                                            <p:txEl>
                                              <p:pRg st="12" end="1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8">
                                            <p:txEl>
                                              <p:pRg st="13" end="13"/>
                                            </p:txEl>
                                          </p:spTgt>
                                        </p:tgtEl>
                                        <p:attrNameLst>
                                          <p:attrName>style.visibility</p:attrName>
                                        </p:attrNameLst>
                                      </p:cBhvr>
                                      <p:to>
                                        <p:strVal val="visible"/>
                                      </p:to>
                                    </p:set>
                                    <p:animEffect transition="in" filter="blinds(horizontal)">
                                      <p:cBhvr>
                                        <p:cTn id="36" dur="500"/>
                                        <p:tgtEl>
                                          <p:spTgt spid="78">
                                            <p:txEl>
                                              <p:pRg st="13" end="1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78">
                                            <p:txEl>
                                              <p:pRg st="14" end="14"/>
                                            </p:txEl>
                                          </p:spTgt>
                                        </p:tgtEl>
                                        <p:attrNameLst>
                                          <p:attrName>style.visibility</p:attrName>
                                        </p:attrNameLst>
                                      </p:cBhvr>
                                      <p:to>
                                        <p:strVal val="visible"/>
                                      </p:to>
                                    </p:set>
                                    <p:animEffect transition="in" filter="blinds(horizontal)">
                                      <p:cBhvr>
                                        <p:cTn id="39" dur="500"/>
                                        <p:tgtEl>
                                          <p:spTgt spid="78">
                                            <p:txEl>
                                              <p:pRg st="14" end="14"/>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78">
                                            <p:txEl>
                                              <p:pRg st="15" end="15"/>
                                            </p:txEl>
                                          </p:spTgt>
                                        </p:tgtEl>
                                        <p:attrNameLst>
                                          <p:attrName>style.visibility</p:attrName>
                                        </p:attrNameLst>
                                      </p:cBhvr>
                                      <p:to>
                                        <p:strVal val="visible"/>
                                      </p:to>
                                    </p:set>
                                    <p:animEffect transition="in" filter="blinds(horizontal)">
                                      <p:cBhvr>
                                        <p:cTn id="42" dur="500"/>
                                        <p:tgtEl>
                                          <p:spTgt spid="7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Observables: Jets</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45" y="425534"/>
            <a:ext cx="6480810" cy="4697730"/>
          </a:xfrm>
          <a:prstGeom prst="rect">
            <a:avLst/>
          </a:prstGeom>
        </p:spPr>
      </p:pic>
      <p:sp>
        <p:nvSpPr>
          <p:cNvPr id="7" name="TextBox 6"/>
          <p:cNvSpPr txBox="1"/>
          <p:nvPr/>
        </p:nvSpPr>
        <p:spPr>
          <a:xfrm>
            <a:off x="806192" y="5246085"/>
            <a:ext cx="7454348" cy="1200328"/>
          </a:xfrm>
          <a:prstGeom prst="rect">
            <a:avLst/>
          </a:prstGeom>
          <a:noFill/>
        </p:spPr>
        <p:txBody>
          <a:bodyPr wrap="square" rtlCol="0">
            <a:spAutoFit/>
          </a:bodyPr>
          <a:lstStyle/>
          <a:p>
            <a:pPr algn="ctr"/>
            <a:r>
              <a:rPr lang="en-US" sz="2400" dirty="0" smtClean="0">
                <a:solidFill>
                  <a:srgbClr val="0000FF"/>
                </a:solidFill>
                <a:latin typeface="Comic Sans MS"/>
                <a:cs typeface="Comic Sans MS"/>
              </a:rPr>
              <a:t>EIC can access jet observables for a wide range of di-jet masses and inclusive jet-</a:t>
            </a:r>
            <a:r>
              <a:rPr lang="en-US" sz="2400" dirty="0" err="1" smtClean="0">
                <a:solidFill>
                  <a:srgbClr val="0000FF"/>
                </a:solidFill>
                <a:latin typeface="Comic Sans MS"/>
                <a:cs typeface="Comic Sans MS"/>
              </a:rPr>
              <a:t>pt</a:t>
            </a:r>
            <a:endParaRPr lang="en-US" sz="2400" dirty="0" smtClean="0">
              <a:solidFill>
                <a:srgbClr val="0000FF"/>
              </a:solidFill>
              <a:latin typeface="Comic Sans MS"/>
              <a:cs typeface="Comic Sans MS"/>
            </a:endParaRPr>
          </a:p>
          <a:p>
            <a:pPr algn="ctr"/>
            <a:r>
              <a:rPr lang="en-US" sz="2400" dirty="0" smtClean="0">
                <a:solidFill>
                  <a:srgbClr val="0000FF"/>
                </a:solidFill>
                <a:latin typeface="Comic Sans MS"/>
                <a:cs typeface="Comic Sans MS"/>
              </a:rPr>
              <a:t>large </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153426934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INT-2017 The Flavor Structure of Nucleon Sea </a:t>
            </a:r>
            <a:endParaRPr lang="en-US"/>
          </a:p>
        </p:txBody>
      </p:sp>
      <p:sp>
        <p:nvSpPr>
          <p:cNvPr id="6" name="Slide Number Placeholder 5"/>
          <p:cNvSpPr>
            <a:spLocks noGrp="1"/>
          </p:cNvSpPr>
          <p:nvPr>
            <p:ph type="sldNum" sz="quarter" idx="12"/>
          </p:nvPr>
        </p:nvSpPr>
        <p:spPr/>
        <p:txBody>
          <a:bodyPr/>
          <a:lstStyle/>
          <a:p>
            <a:fld id="{4AEEEB45-469B-C445-A2A6-597CC1D4FAC3}" type="slidenum">
              <a:rPr lang="en-US" smtClean="0"/>
              <a:pPr/>
              <a:t>25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406" y="1196958"/>
            <a:ext cx="4090794" cy="2657216"/>
          </a:xfrm>
          <a:prstGeom prst="rect">
            <a:avLst/>
          </a:prstGeom>
        </p:spPr>
      </p:pic>
      <p:sp>
        <p:nvSpPr>
          <p:cNvPr id="9" name="TextBox 8"/>
          <p:cNvSpPr txBox="1"/>
          <p:nvPr/>
        </p:nvSpPr>
        <p:spPr>
          <a:xfrm>
            <a:off x="0" y="4225498"/>
            <a:ext cx="7722913" cy="1754326"/>
          </a:xfrm>
          <a:prstGeom prst="rect">
            <a:avLst/>
          </a:prstGeom>
          <a:noFill/>
        </p:spPr>
        <p:txBody>
          <a:bodyPr wrap="none" rtlCol="0">
            <a:spAutoFit/>
          </a:bodyPr>
          <a:lstStyle/>
          <a:p>
            <a:r>
              <a:rPr lang="en-US" sz="2800" dirty="0" smtClean="0">
                <a:solidFill>
                  <a:srgbClr val="0000FF"/>
                </a:solidFill>
              </a:rPr>
              <a:t>Example for Jet Physics at an EIC:</a:t>
            </a:r>
          </a:p>
          <a:p>
            <a:endParaRPr lang="en-US" sz="1000" dirty="0">
              <a:solidFill>
                <a:srgbClr val="0000FF"/>
              </a:solidFill>
            </a:endParaRPr>
          </a:p>
          <a:p>
            <a:r>
              <a:rPr lang="en-US" sz="2800" dirty="0" err="1" smtClean="0">
                <a:solidFill>
                  <a:srgbClr val="0000FF"/>
                </a:solidFill>
              </a:rPr>
              <a:t>Unpolarized</a:t>
            </a:r>
            <a:r>
              <a:rPr lang="en-US" sz="2800" dirty="0" smtClean="0">
                <a:solidFill>
                  <a:srgbClr val="0000FF"/>
                </a:solidFill>
              </a:rPr>
              <a:t> and polarized photon structure</a:t>
            </a:r>
          </a:p>
          <a:p>
            <a:endParaRPr lang="en-US" sz="2800" dirty="0">
              <a:solidFill>
                <a:srgbClr val="0000FF"/>
              </a:solidFill>
            </a:endParaRPr>
          </a:p>
          <a:p>
            <a:r>
              <a:rPr lang="en-US" sz="1400" dirty="0" smtClean="0">
                <a:solidFill>
                  <a:srgbClr val="0000FF"/>
                </a:solidFill>
              </a:rPr>
              <a:t>Details: </a:t>
            </a:r>
            <a:r>
              <a:rPr lang="en-US" sz="1400" dirty="0"/>
              <a:t>arXiv:1705.08831</a:t>
            </a:r>
            <a:endParaRPr lang="en-US" sz="1400" dirty="0">
              <a:solidFill>
                <a:srgbClr val="0000FF"/>
              </a:solidFill>
            </a:endParaRPr>
          </a:p>
        </p:txBody>
      </p:sp>
    </p:spTree>
    <p:extLst>
      <p:ext uri="{BB962C8B-B14F-4D97-AF65-F5344CB8AC3E}">
        <p14:creationId xmlns:p14="http://schemas.microsoft.com/office/powerpoint/2010/main" val="1752726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1" hangingPunct="1">
              <a:defRPr/>
            </a:pPr>
            <a:r>
              <a:rPr lang="en-US" altLang="zh-CN" b="1" dirty="0" smtClean="0">
                <a:effectLst>
                  <a:outerShdw blurRad="38100" dist="38100" dir="2700000" algn="tl">
                    <a:srgbClr val="DDDDDD"/>
                  </a:outerShdw>
                </a:effectLst>
                <a:latin typeface="Comic Sans MS" charset="0"/>
              </a:rPr>
              <a:t>Photon Parton Structure</a:t>
            </a:r>
          </a:p>
        </p:txBody>
      </p:sp>
      <p:sp>
        <p:nvSpPr>
          <p:cNvPr id="10" name="Slide Number Placeholder 5"/>
          <p:cNvSpPr>
            <a:spLocks noGrp="1"/>
          </p:cNvSpPr>
          <p:nvPr>
            <p:ph type="sldNum" sz="quarter" idx="12"/>
          </p:nvPr>
        </p:nvSpPr>
        <p:spPr/>
        <p:txBody>
          <a:bodyPr/>
          <a:lstStyle/>
          <a:p>
            <a:pPr>
              <a:defRPr/>
            </a:pPr>
            <a:fld id="{1C0E8761-A6EE-F243-B487-ECC0CEAB75E1}" type="slidenum">
              <a:rPr lang="en-US" altLang="zh-CN"/>
              <a:pPr>
                <a:defRPr/>
              </a:pPr>
              <a:t>26</a:t>
            </a:fld>
            <a:endParaRPr lang="en-US" altLang="zh-CN"/>
          </a:p>
        </p:txBody>
      </p:sp>
      <p:sp>
        <p:nvSpPr>
          <p:cNvPr id="82947" name="Rectangle 3"/>
          <p:cNvSpPr>
            <a:spLocks noGrp="1" noChangeArrowheads="1"/>
          </p:cNvSpPr>
          <p:nvPr>
            <p:ph type="body" idx="4294967295"/>
          </p:nvPr>
        </p:nvSpPr>
        <p:spPr>
          <a:xfrm>
            <a:off x="0" y="3162878"/>
            <a:ext cx="9144000" cy="757584"/>
          </a:xfrm>
        </p:spPr>
        <p:txBody>
          <a:bodyPr/>
          <a:lstStyle/>
          <a:p>
            <a:pPr eaLnBrk="1" hangingPunct="1">
              <a:lnSpc>
                <a:spcPct val="90000"/>
              </a:lnSpc>
              <a:defRPr/>
            </a:pPr>
            <a:r>
              <a:rPr lang="en-US" altLang="zh-CN" sz="2000" b="1" dirty="0" err="1" smtClean="0">
                <a:latin typeface="Comic Sans MS" charset="0"/>
              </a:rPr>
              <a:t>Di-jets@EIC</a:t>
            </a:r>
            <a:r>
              <a:rPr lang="en-US" altLang="zh-CN" sz="2000" b="1" dirty="0" smtClean="0">
                <a:latin typeface="Comic Sans MS" charset="0"/>
              </a:rPr>
              <a:t> ideal probe to constrain (un)</a:t>
            </a:r>
            <a:r>
              <a:rPr lang="en-US" altLang="zh-CN" sz="2000" b="1" dirty="0" err="1" smtClean="0">
                <a:latin typeface="Comic Sans MS" charset="0"/>
              </a:rPr>
              <a:t>polarised</a:t>
            </a:r>
            <a:r>
              <a:rPr lang="en-US" altLang="zh-CN" sz="2000" b="1" dirty="0" smtClean="0">
                <a:latin typeface="Comic Sans MS" charset="0"/>
              </a:rPr>
              <a:t> Photon-PDFs</a:t>
            </a:r>
          </a:p>
          <a:p>
            <a:pPr lvl="1" eaLnBrk="1" hangingPunct="1">
              <a:lnSpc>
                <a:spcPct val="90000"/>
              </a:lnSpc>
              <a:defRPr/>
            </a:pPr>
            <a:r>
              <a:rPr lang="en-US" altLang="zh-CN" sz="1600" b="1" dirty="0" smtClean="0">
                <a:effectLst>
                  <a:outerShdw blurRad="38100" dist="38100" dir="2700000" algn="tl">
                    <a:srgbClr val="DDDDDD"/>
                  </a:outerShdw>
                </a:effectLst>
                <a:latin typeface="Comic Sans MS" charset="0"/>
              </a:rPr>
              <a:t>Direct/resolved contributions can be separated</a:t>
            </a:r>
            <a:r>
              <a:rPr lang="en-US" altLang="zh-CN" sz="1600" dirty="0">
                <a:effectLst>
                  <a:outerShdw blurRad="38100" dist="38100" dir="2700000" algn="tl">
                    <a:srgbClr val="DDDDDD"/>
                  </a:outerShdw>
                </a:effectLst>
                <a:latin typeface="Comic Sans MS" charset="0"/>
              </a:rPr>
              <a:t> </a:t>
            </a:r>
            <a:r>
              <a:rPr lang="en-US" altLang="zh-CN" sz="1600" dirty="0" smtClean="0">
                <a:effectLst>
                  <a:outerShdw blurRad="38100" dist="38100" dir="2700000" algn="tl">
                    <a:srgbClr val="DDDDDD"/>
                  </a:outerShdw>
                </a:effectLst>
                <a:latin typeface="Comic Sans MS" charset="0"/>
              </a:rPr>
              <a:t>reconstructing </a:t>
            </a:r>
            <a:r>
              <a:rPr lang="en-US" altLang="zh-CN" sz="1600" dirty="0" err="1" smtClean="0">
                <a:effectLst>
                  <a:outerShdw blurRad="38100" dist="38100" dir="2700000" algn="tl">
                    <a:srgbClr val="DDDDDD"/>
                  </a:outerShdw>
                </a:effectLst>
                <a:latin typeface="Comic Sans MS" charset="0"/>
              </a:rPr>
              <a:t>x</a:t>
            </a:r>
            <a:r>
              <a:rPr lang="en-US" altLang="zh-CN" sz="1600" dirty="0" err="1" smtClean="0">
                <a:effectLst>
                  <a:outerShdw blurRad="38100" dist="38100" dir="2700000" algn="tl">
                    <a:srgbClr val="DDDDDD"/>
                  </a:outerShdw>
                </a:effectLst>
                <a:latin typeface="Symbol" charset="2"/>
                <a:cs typeface="Symbol" charset="2"/>
              </a:rPr>
              <a:t>g</a:t>
            </a:r>
            <a:endParaRPr lang="en-US" altLang="zh-CN" sz="1600" b="1" dirty="0" smtClean="0">
              <a:effectLst>
                <a:outerShdw blurRad="38100" dist="38100" dir="2700000" algn="tl">
                  <a:srgbClr val="DDDDDD"/>
                </a:outerShdw>
              </a:effectLst>
              <a:latin typeface="Symbol" charset="2"/>
              <a:cs typeface="Symbol" charset="2"/>
            </a:endParaRPr>
          </a:p>
        </p:txBody>
      </p:sp>
      <p:pic>
        <p:nvPicPr>
          <p:cNvPr id="17412" name="Picture 1" descr="direct_dijet-eps-converted-to.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9227" y="860308"/>
            <a:ext cx="2160270" cy="203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resolved_dijet-eps-converted-t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575" y="861426"/>
            <a:ext cx="2160270" cy="203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3"/>
          <p:cNvSpPr txBox="1">
            <a:spLocks noChangeArrowheads="1"/>
          </p:cNvSpPr>
          <p:nvPr/>
        </p:nvSpPr>
        <p:spPr bwMode="auto">
          <a:xfrm>
            <a:off x="1181601" y="2759780"/>
            <a:ext cx="3253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algn="r"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algn="r"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algn="r"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algn="r" eaLnBrk="0" fontAlgn="base" hangingPunct="0">
              <a:spcBef>
                <a:spcPct val="0"/>
              </a:spcBef>
              <a:spcAft>
                <a:spcPct val="0"/>
              </a:spcAft>
              <a:defRPr sz="2400">
                <a:solidFill>
                  <a:schemeClr val="tx1"/>
                </a:solidFill>
                <a:latin typeface="Arial" charset="0"/>
                <a:ea typeface="宋体" charset="0"/>
                <a:cs typeface="宋体" charset="0"/>
              </a:defRPr>
            </a:lvl9pPr>
          </a:lstStyle>
          <a:p>
            <a:r>
              <a:rPr lang="en-US" sz="1800" dirty="0">
                <a:solidFill>
                  <a:srgbClr val="FF00FF"/>
                </a:solidFill>
                <a:latin typeface="Comic Sans MS"/>
                <a:cs typeface="Comic Sans MS"/>
              </a:rPr>
              <a:t>direct: point-like photon </a:t>
            </a:r>
          </a:p>
        </p:txBody>
      </p:sp>
      <p:sp>
        <p:nvSpPr>
          <p:cNvPr id="17415" name="TextBox 13"/>
          <p:cNvSpPr txBox="1">
            <a:spLocks noChangeArrowheads="1"/>
          </p:cNvSpPr>
          <p:nvPr/>
        </p:nvSpPr>
        <p:spPr bwMode="auto">
          <a:xfrm>
            <a:off x="4316914" y="2748744"/>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algn="r"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algn="r"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algn="r"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algn="r" eaLnBrk="0" fontAlgn="base" hangingPunct="0">
              <a:spcBef>
                <a:spcPct val="0"/>
              </a:spcBef>
              <a:spcAft>
                <a:spcPct val="0"/>
              </a:spcAft>
              <a:defRPr sz="2400">
                <a:solidFill>
                  <a:schemeClr val="tx1"/>
                </a:solidFill>
                <a:latin typeface="Arial" charset="0"/>
                <a:ea typeface="宋体" charset="0"/>
                <a:cs typeface="宋体" charset="0"/>
              </a:defRPr>
            </a:lvl9pPr>
          </a:lstStyle>
          <a:p>
            <a:r>
              <a:rPr lang="en-US" sz="1800" dirty="0">
                <a:solidFill>
                  <a:srgbClr val="0000FF"/>
                </a:solidFill>
                <a:latin typeface="Comic Sans MS"/>
                <a:cs typeface="Comic Sans MS"/>
              </a:rPr>
              <a:t>resolved: </a:t>
            </a:r>
            <a:r>
              <a:rPr lang="en-US" sz="1800" dirty="0" err="1">
                <a:solidFill>
                  <a:srgbClr val="0000FF"/>
                </a:solidFill>
                <a:latin typeface="Comic Sans MS"/>
                <a:cs typeface="Comic Sans MS"/>
              </a:rPr>
              <a:t>hadronic</a:t>
            </a:r>
            <a:r>
              <a:rPr lang="en-US" sz="1800" dirty="0">
                <a:solidFill>
                  <a:srgbClr val="0000FF"/>
                </a:solidFill>
                <a:latin typeface="Comic Sans MS"/>
                <a:cs typeface="Comic Sans MS"/>
              </a:rPr>
              <a:t> photon </a:t>
            </a:r>
          </a:p>
        </p:txBody>
      </p:sp>
      <p:sp>
        <p:nvSpPr>
          <p:cNvPr id="17417" name="TextBox 1"/>
          <p:cNvSpPr txBox="1">
            <a:spLocks noChangeArrowheads="1"/>
          </p:cNvSpPr>
          <p:nvPr/>
        </p:nvSpPr>
        <p:spPr bwMode="auto">
          <a:xfrm>
            <a:off x="0" y="601877"/>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algn="r"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algn="r"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algn="r"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algn="r" eaLnBrk="0" fontAlgn="base" hangingPunct="0">
              <a:spcBef>
                <a:spcPct val="0"/>
              </a:spcBef>
              <a:spcAft>
                <a:spcPct val="0"/>
              </a:spcAft>
              <a:defRPr sz="2400">
                <a:solidFill>
                  <a:schemeClr val="tx1"/>
                </a:solidFill>
                <a:latin typeface="Arial" charset="0"/>
                <a:ea typeface="宋体" charset="0"/>
                <a:cs typeface="宋体" charset="0"/>
              </a:defRPr>
            </a:lvl9pPr>
          </a:lstStyle>
          <a:p>
            <a:pPr algn="l"/>
            <a:r>
              <a:rPr lang="en-US" sz="1800" dirty="0">
                <a:latin typeface="Comic Sans MS" charset="0"/>
                <a:cs typeface="Comic Sans MS" charset="0"/>
              </a:rPr>
              <a:t>In high energy </a:t>
            </a:r>
            <a:r>
              <a:rPr lang="en-US" sz="1800" dirty="0" err="1">
                <a:latin typeface="Comic Sans MS" charset="0"/>
                <a:cs typeface="Comic Sans MS" charset="0"/>
              </a:rPr>
              <a:t>ep</a:t>
            </a:r>
            <a:r>
              <a:rPr lang="en-US" sz="1800" dirty="0">
                <a:latin typeface="Comic Sans MS" charset="0"/>
                <a:cs typeface="Comic Sans MS" charset="0"/>
              </a:rPr>
              <a:t> collision, two types of processes lead to the </a:t>
            </a:r>
            <a:r>
              <a:rPr lang="en-US" sz="1800" dirty="0" smtClean="0">
                <a:latin typeface="Comic Sans MS" charset="0"/>
                <a:cs typeface="Comic Sans MS" charset="0"/>
              </a:rPr>
              <a:t>production </a:t>
            </a:r>
            <a:r>
              <a:rPr lang="en-US" sz="1800" dirty="0">
                <a:latin typeface="Comic Sans MS" charset="0"/>
                <a:cs typeface="Comic Sans MS" charset="0"/>
              </a:rPr>
              <a:t>of </a:t>
            </a:r>
            <a:r>
              <a:rPr lang="en-US" sz="1800" dirty="0" smtClean="0">
                <a:latin typeface="Comic Sans MS" charset="0"/>
                <a:cs typeface="Comic Sans MS" charset="0"/>
              </a:rPr>
              <a:t>di-jets</a:t>
            </a:r>
            <a:r>
              <a:rPr lang="en-US" sz="1800" dirty="0">
                <a:latin typeface="Comic Sans MS" charset="0"/>
                <a:cs typeface="Comic Sans MS" charset="0"/>
              </a:rPr>
              <a:t>:</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INT-2017 The Flavor Structure of Nucleon Sea </a:t>
            </a:r>
            <a:endParaRPr lang="en-US"/>
          </a:p>
        </p:txBody>
      </p:sp>
      <p:pic>
        <p:nvPicPr>
          <p:cNvPr id="15" name="Picture 14" descr="Screen Shot 2015-04-20 at 9.28.3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873" y="3826578"/>
            <a:ext cx="3733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xrec.pdf"/>
          <p:cNvPicPr>
            <a:picLocks noChangeAspect="1"/>
          </p:cNvPicPr>
          <p:nvPr/>
        </p:nvPicPr>
        <p:blipFill rotWithShape="1">
          <a:blip r:embed="rId6">
            <a:extLst>
              <a:ext uri="{28A0092B-C50C-407E-A947-70E740481C1C}">
                <a14:useLocalDpi xmlns:a14="http://schemas.microsoft.com/office/drawing/2010/main" val="0"/>
              </a:ext>
            </a:extLst>
          </a:blip>
          <a:srcRect t="3533" r="12733"/>
          <a:stretch/>
        </p:blipFill>
        <p:spPr>
          <a:xfrm>
            <a:off x="4539569" y="3999846"/>
            <a:ext cx="3817748" cy="2858153"/>
          </a:xfrm>
          <a:prstGeom prst="rect">
            <a:avLst/>
          </a:prstGeom>
        </p:spPr>
      </p:pic>
      <p:pic>
        <p:nvPicPr>
          <p:cNvPr id="6" name="Picture 5" descr="xrec_xbparton.pdf"/>
          <p:cNvPicPr>
            <a:picLocks noChangeAspect="1"/>
          </p:cNvPicPr>
          <p:nvPr/>
        </p:nvPicPr>
        <p:blipFill rotWithShape="1">
          <a:blip r:embed="rId7">
            <a:extLst>
              <a:ext uri="{28A0092B-C50C-407E-A947-70E740481C1C}">
                <a14:useLocalDpi xmlns:a14="http://schemas.microsoft.com/office/drawing/2010/main" val="0"/>
              </a:ext>
            </a:extLst>
          </a:blip>
          <a:srcRect t="8288" r="2922"/>
          <a:stretch/>
        </p:blipFill>
        <p:spPr>
          <a:xfrm>
            <a:off x="0" y="4483913"/>
            <a:ext cx="3710609" cy="2374086"/>
          </a:xfrm>
          <a:prstGeom prst="rect">
            <a:avLst/>
          </a:prstGeom>
        </p:spPr>
      </p:pic>
    </p:spTree>
    <p:extLst>
      <p:ext uri="{BB962C8B-B14F-4D97-AF65-F5344CB8AC3E}">
        <p14:creationId xmlns:p14="http://schemas.microsoft.com/office/powerpoint/2010/main" val="1650755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blinds(horizontal)">
                                      <p:cBhvr>
                                        <p:cTn id="7" dur="500"/>
                                        <p:tgtEl>
                                          <p:spTgt spid="8294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2947">
                                            <p:txEl>
                                              <p:pRg st="1" end="1"/>
                                            </p:txEl>
                                          </p:spTgt>
                                        </p:tgtEl>
                                        <p:attrNameLst>
                                          <p:attrName>style.visibility</p:attrName>
                                        </p:attrNameLst>
                                      </p:cBhvr>
                                      <p:to>
                                        <p:strVal val="visible"/>
                                      </p:to>
                                    </p:set>
                                    <p:animEffect transition="in" filter="blinds(horizontal)">
                                      <p:cBhvr>
                                        <p:cTn id="10" dur="500"/>
                                        <p:tgtEl>
                                          <p:spTgt spid="8294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ffectLst>
                  <a:outerShdw blurRad="38100" dist="38100" dir="2700000" algn="tl">
                    <a:srgbClr val="DDDDDD"/>
                  </a:outerShdw>
                </a:effectLst>
                <a:latin typeface="Comic Sans MS" charset="0"/>
              </a:rPr>
              <a:t>Photon Parton Structure</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27</a:t>
            </a:fld>
            <a:endParaRPr lang="en-US"/>
          </a:p>
        </p:txBody>
      </p:sp>
      <p:pic>
        <p:nvPicPr>
          <p:cNvPr id="6" name="Picture 5" descr="EIC_pol_xsection.pdf"/>
          <p:cNvPicPr>
            <a:picLocks noChangeAspect="1"/>
          </p:cNvPicPr>
          <p:nvPr/>
        </p:nvPicPr>
        <p:blipFill rotWithShape="1">
          <a:blip r:embed="rId2">
            <a:extLst>
              <a:ext uri="{28A0092B-C50C-407E-A947-70E740481C1C}">
                <a14:useLocalDpi xmlns:a14="http://schemas.microsoft.com/office/drawing/2010/main" val="0"/>
              </a:ext>
            </a:extLst>
          </a:blip>
          <a:srcRect t="7246" r="11509"/>
          <a:stretch/>
        </p:blipFill>
        <p:spPr>
          <a:xfrm>
            <a:off x="4349750" y="773468"/>
            <a:ext cx="4141896" cy="5444015"/>
          </a:xfrm>
          <a:prstGeom prst="rect">
            <a:avLst/>
          </a:prstGeom>
        </p:spPr>
      </p:pic>
      <p:pic>
        <p:nvPicPr>
          <p:cNvPr id="7" name="Picture 6" descr="EIC_unpol_xsection.pdf"/>
          <p:cNvPicPr>
            <a:picLocks noChangeAspect="1"/>
          </p:cNvPicPr>
          <p:nvPr/>
        </p:nvPicPr>
        <p:blipFill rotWithShape="1">
          <a:blip r:embed="rId3">
            <a:extLst>
              <a:ext uri="{28A0092B-C50C-407E-A947-70E740481C1C}">
                <a14:useLocalDpi xmlns:a14="http://schemas.microsoft.com/office/drawing/2010/main" val="0"/>
              </a:ext>
            </a:extLst>
          </a:blip>
          <a:srcRect t="8857" r="12566"/>
          <a:stretch/>
        </p:blipFill>
        <p:spPr>
          <a:xfrm>
            <a:off x="0" y="762005"/>
            <a:ext cx="4092423" cy="5349460"/>
          </a:xfrm>
          <a:prstGeom prst="rect">
            <a:avLst/>
          </a:prstGeom>
        </p:spPr>
      </p:pic>
      <p:sp>
        <p:nvSpPr>
          <p:cNvPr id="8" name="TextBox 7"/>
          <p:cNvSpPr txBox="1"/>
          <p:nvPr/>
        </p:nvSpPr>
        <p:spPr>
          <a:xfrm>
            <a:off x="949739" y="419656"/>
            <a:ext cx="3066014" cy="369332"/>
          </a:xfrm>
          <a:prstGeom prst="rect">
            <a:avLst/>
          </a:prstGeom>
          <a:noFill/>
        </p:spPr>
        <p:txBody>
          <a:bodyPr wrap="none" rtlCol="0">
            <a:spAutoFit/>
          </a:bodyPr>
          <a:lstStyle/>
          <a:p>
            <a:r>
              <a:rPr lang="en-US" u="sng" dirty="0" err="1" smtClean="0">
                <a:solidFill>
                  <a:srgbClr val="0000FF"/>
                </a:solidFill>
              </a:rPr>
              <a:t>unpolarized</a:t>
            </a:r>
            <a:r>
              <a:rPr lang="en-US" u="sng" dirty="0" smtClean="0">
                <a:solidFill>
                  <a:srgbClr val="0000FF"/>
                </a:solidFill>
              </a:rPr>
              <a:t> cross section:</a:t>
            </a:r>
            <a:endParaRPr lang="en-US" u="sng" dirty="0">
              <a:solidFill>
                <a:srgbClr val="0000FF"/>
              </a:solidFill>
            </a:endParaRPr>
          </a:p>
        </p:txBody>
      </p:sp>
      <p:sp>
        <p:nvSpPr>
          <p:cNvPr id="9" name="TextBox 8"/>
          <p:cNvSpPr txBox="1"/>
          <p:nvPr/>
        </p:nvSpPr>
        <p:spPr>
          <a:xfrm>
            <a:off x="5465441" y="538922"/>
            <a:ext cx="2836984" cy="369332"/>
          </a:xfrm>
          <a:prstGeom prst="rect">
            <a:avLst/>
          </a:prstGeom>
          <a:noFill/>
        </p:spPr>
        <p:txBody>
          <a:bodyPr wrap="none" rtlCol="0">
            <a:spAutoFit/>
          </a:bodyPr>
          <a:lstStyle/>
          <a:p>
            <a:r>
              <a:rPr lang="en-US" u="sng" dirty="0" smtClean="0">
                <a:solidFill>
                  <a:srgbClr val="0000FF"/>
                </a:solidFill>
              </a:rPr>
              <a:t>polarized cross section:</a:t>
            </a:r>
            <a:endParaRPr lang="en-US" u="sng" dirty="0">
              <a:solidFill>
                <a:srgbClr val="0000FF"/>
              </a:solidFill>
            </a:endParaRPr>
          </a:p>
        </p:txBody>
      </p:sp>
      <p:sp>
        <p:nvSpPr>
          <p:cNvPr id="10" name="TextBox 9"/>
          <p:cNvSpPr txBox="1"/>
          <p:nvPr/>
        </p:nvSpPr>
        <p:spPr>
          <a:xfrm>
            <a:off x="110436" y="6073913"/>
            <a:ext cx="3820164" cy="369332"/>
          </a:xfrm>
          <a:prstGeom prst="rect">
            <a:avLst/>
          </a:prstGeom>
          <a:noFill/>
        </p:spPr>
        <p:txBody>
          <a:bodyPr wrap="none" rtlCol="0">
            <a:spAutoFit/>
          </a:bodyPr>
          <a:lstStyle/>
          <a:p>
            <a:r>
              <a:rPr lang="en-US" dirty="0" smtClean="0">
                <a:solidFill>
                  <a:srgbClr val="0000FF"/>
                </a:solidFill>
              </a:rPr>
              <a:t>Input: </a:t>
            </a:r>
            <a:r>
              <a:rPr lang="en-US" dirty="0" smtClean="0"/>
              <a:t>proton-CTEQ-5 &amp; </a:t>
            </a:r>
            <a:r>
              <a:rPr lang="en-US" dirty="0" smtClean="0">
                <a:latin typeface="Symbol" charset="2"/>
                <a:cs typeface="Symbol" charset="2"/>
              </a:rPr>
              <a:t>g: </a:t>
            </a:r>
            <a:r>
              <a:rPr lang="en-US" dirty="0" smtClean="0">
                <a:latin typeface="Comic Sans MS"/>
                <a:cs typeface="Comic Sans MS"/>
              </a:rPr>
              <a:t>SAS</a:t>
            </a:r>
            <a:r>
              <a:rPr lang="en-US" dirty="0" smtClean="0"/>
              <a:t> </a:t>
            </a:r>
            <a:endParaRPr lang="en-US" dirty="0"/>
          </a:p>
        </p:txBody>
      </p:sp>
      <p:sp>
        <p:nvSpPr>
          <p:cNvPr id="11" name="TextBox 10"/>
          <p:cNvSpPr txBox="1"/>
          <p:nvPr/>
        </p:nvSpPr>
        <p:spPr>
          <a:xfrm>
            <a:off x="4757531" y="6215269"/>
            <a:ext cx="3414178" cy="646331"/>
          </a:xfrm>
          <a:prstGeom prst="rect">
            <a:avLst/>
          </a:prstGeom>
          <a:noFill/>
        </p:spPr>
        <p:txBody>
          <a:bodyPr wrap="none" rtlCol="0">
            <a:spAutoFit/>
          </a:bodyPr>
          <a:lstStyle/>
          <a:p>
            <a:r>
              <a:rPr lang="en-US" dirty="0" smtClean="0">
                <a:solidFill>
                  <a:srgbClr val="0000FF"/>
                </a:solidFill>
              </a:rPr>
              <a:t>Input: </a:t>
            </a:r>
            <a:r>
              <a:rPr lang="en-US" dirty="0" smtClean="0"/>
              <a:t>proton-DSSV &amp; </a:t>
            </a:r>
          </a:p>
          <a:p>
            <a:r>
              <a:rPr lang="en-US" dirty="0">
                <a:latin typeface="Symbol" charset="2"/>
                <a:cs typeface="Symbol" charset="2"/>
              </a:rPr>
              <a:t> </a:t>
            </a:r>
            <a:r>
              <a:rPr lang="en-US" dirty="0" smtClean="0">
                <a:latin typeface="Symbol" charset="2"/>
                <a:cs typeface="Symbol" charset="2"/>
              </a:rPr>
              <a:t>             g: </a:t>
            </a:r>
            <a:r>
              <a:rPr lang="en-US" b="0" dirty="0" smtClean="0"/>
              <a:t>PLB </a:t>
            </a:r>
            <a:r>
              <a:rPr lang="en-US" b="0" dirty="0"/>
              <a:t>337 </a:t>
            </a:r>
            <a:r>
              <a:rPr lang="en-US" b="0" dirty="0" smtClean="0"/>
              <a:t>373</a:t>
            </a:r>
            <a:r>
              <a:rPr lang="en-US" b="0" dirty="0"/>
              <a:t> </a:t>
            </a:r>
            <a:r>
              <a:rPr lang="en-US" b="0" dirty="0" smtClean="0"/>
              <a:t>(</a:t>
            </a:r>
            <a:r>
              <a:rPr lang="en-US" b="0" dirty="0"/>
              <a:t>1994</a:t>
            </a:r>
            <a:r>
              <a:rPr lang="en-US" b="0" dirty="0" smtClean="0"/>
              <a:t>)</a:t>
            </a:r>
            <a:r>
              <a:rPr lang="en-US" dirty="0" smtClean="0"/>
              <a:t> </a:t>
            </a:r>
            <a:endParaRPr lang="en-US" dirty="0"/>
          </a:p>
        </p:txBody>
      </p:sp>
    </p:spTree>
    <p:extLst>
      <p:ext uri="{BB962C8B-B14F-4D97-AF65-F5344CB8AC3E}">
        <p14:creationId xmlns:p14="http://schemas.microsoft.com/office/powerpoint/2010/main" val="75498001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28</a:t>
            </a:fld>
            <a:endParaRPr lang="en-US"/>
          </a:p>
        </p:txBody>
      </p:sp>
      <p:pic>
        <p:nvPicPr>
          <p:cNvPr id="6" name="Picture 5" descr="PhotonProtonJetEta_sub_smallQ2.pdf"/>
          <p:cNvPicPr>
            <a:picLocks noChangeAspect="1"/>
          </p:cNvPicPr>
          <p:nvPr/>
        </p:nvPicPr>
        <p:blipFill rotWithShape="1">
          <a:blip r:embed="rId2">
            <a:extLst>
              <a:ext uri="{28A0092B-C50C-407E-A947-70E740481C1C}">
                <a14:useLocalDpi xmlns:a14="http://schemas.microsoft.com/office/drawing/2010/main" val="0"/>
              </a:ext>
            </a:extLst>
          </a:blip>
          <a:srcRect l="2160" t="3850" r="11817"/>
          <a:stretch/>
        </p:blipFill>
        <p:spPr>
          <a:xfrm>
            <a:off x="11048" y="243433"/>
            <a:ext cx="4837044" cy="3661545"/>
          </a:xfrm>
          <a:prstGeom prst="rect">
            <a:avLst/>
          </a:prstGeom>
        </p:spPr>
      </p:pic>
      <p:pic>
        <p:nvPicPr>
          <p:cNvPr id="7" name="Picture 6" descr="PionKaonbeamparton.pdf"/>
          <p:cNvPicPr>
            <a:picLocks noChangeAspect="1"/>
          </p:cNvPicPr>
          <p:nvPr/>
        </p:nvPicPr>
        <p:blipFill rotWithShape="1">
          <a:blip r:embed="rId3">
            <a:extLst>
              <a:ext uri="{28A0092B-C50C-407E-A947-70E740481C1C}">
                <a14:useLocalDpi xmlns:a14="http://schemas.microsoft.com/office/drawing/2010/main" val="0"/>
              </a:ext>
            </a:extLst>
          </a:blip>
          <a:srcRect l="4867" t="3215"/>
          <a:stretch/>
        </p:blipFill>
        <p:spPr>
          <a:xfrm>
            <a:off x="4284867" y="3533912"/>
            <a:ext cx="4837044" cy="3324087"/>
          </a:xfrm>
          <a:prstGeom prst="rect">
            <a:avLst/>
          </a:prstGeom>
        </p:spPr>
      </p:pic>
      <p:sp>
        <p:nvSpPr>
          <p:cNvPr id="2" name="Title 1"/>
          <p:cNvSpPr>
            <a:spLocks noGrp="1"/>
          </p:cNvSpPr>
          <p:nvPr>
            <p:ph type="title"/>
          </p:nvPr>
        </p:nvSpPr>
        <p:spPr/>
        <p:txBody>
          <a:bodyPr/>
          <a:lstStyle/>
          <a:p>
            <a:r>
              <a:rPr lang="en-US" altLang="zh-CN" dirty="0">
                <a:effectLst>
                  <a:outerShdw blurRad="38100" dist="38100" dir="2700000" algn="tl">
                    <a:srgbClr val="DDDDDD"/>
                  </a:outerShdw>
                </a:effectLst>
                <a:latin typeface="Comic Sans MS" charset="0"/>
              </a:rPr>
              <a:t>Photon Parton Structure</a:t>
            </a:r>
            <a:endParaRPr lang="en-US" dirty="0"/>
          </a:p>
        </p:txBody>
      </p:sp>
      <p:sp>
        <p:nvSpPr>
          <p:cNvPr id="9" name="TextBox 8"/>
          <p:cNvSpPr txBox="1"/>
          <p:nvPr/>
        </p:nvSpPr>
        <p:spPr>
          <a:xfrm>
            <a:off x="4837044" y="1402507"/>
            <a:ext cx="4083169" cy="923330"/>
          </a:xfrm>
          <a:prstGeom prst="rect">
            <a:avLst/>
          </a:prstGeom>
          <a:noFill/>
        </p:spPr>
        <p:txBody>
          <a:bodyPr wrap="none" rtlCol="0">
            <a:spAutoFit/>
          </a:bodyPr>
          <a:lstStyle/>
          <a:p>
            <a:r>
              <a:rPr lang="en-US" dirty="0" smtClean="0"/>
              <a:t>Jets from photon and proton side</a:t>
            </a:r>
          </a:p>
          <a:p>
            <a:r>
              <a:rPr lang="en-US" dirty="0" smtClean="0"/>
              <a:t>are well separated in </a:t>
            </a:r>
            <a:r>
              <a:rPr lang="en-US" dirty="0" smtClean="0">
                <a:latin typeface="Symbol" charset="2"/>
                <a:cs typeface="Symbol" charset="2"/>
              </a:rPr>
              <a:t>h </a:t>
            </a:r>
            <a:r>
              <a:rPr lang="en-US" dirty="0" smtClean="0">
                <a:latin typeface="Comic Sans MS"/>
                <a:cs typeface="Comic Sans MS"/>
              </a:rPr>
              <a:t>for quarks</a:t>
            </a:r>
          </a:p>
          <a:p>
            <a:r>
              <a:rPr lang="en-US" dirty="0" smtClean="0">
                <a:latin typeface="Comic Sans MS"/>
                <a:cs typeface="Comic Sans MS"/>
              </a:rPr>
              <a:t>processes</a:t>
            </a:r>
            <a:endParaRPr lang="en-US" dirty="0">
              <a:latin typeface="Comic Sans MS"/>
              <a:cs typeface="Comic Sans MS"/>
            </a:endParaRPr>
          </a:p>
        </p:txBody>
      </p:sp>
      <p:sp>
        <p:nvSpPr>
          <p:cNvPr id="10" name="TextBox 9"/>
          <p:cNvSpPr txBox="1"/>
          <p:nvPr/>
        </p:nvSpPr>
        <p:spPr>
          <a:xfrm>
            <a:off x="185531" y="4382038"/>
            <a:ext cx="4083169" cy="923330"/>
          </a:xfrm>
          <a:prstGeom prst="rect">
            <a:avLst/>
          </a:prstGeom>
          <a:noFill/>
        </p:spPr>
        <p:txBody>
          <a:bodyPr wrap="none" rtlCol="0">
            <a:spAutoFit/>
          </a:bodyPr>
          <a:lstStyle/>
          <a:p>
            <a:r>
              <a:rPr lang="en-US" dirty="0" smtClean="0"/>
              <a:t>Jets from photon and proton side</a:t>
            </a:r>
          </a:p>
          <a:p>
            <a:r>
              <a:rPr lang="en-US" dirty="0" smtClean="0"/>
              <a:t>are well separated in </a:t>
            </a:r>
            <a:r>
              <a:rPr lang="en-US" dirty="0" smtClean="0">
                <a:latin typeface="Symbol" charset="2"/>
                <a:cs typeface="Symbol" charset="2"/>
              </a:rPr>
              <a:t>h </a:t>
            </a:r>
            <a:r>
              <a:rPr lang="en-US" dirty="0" smtClean="0">
                <a:latin typeface="Comic Sans MS"/>
                <a:cs typeface="Comic Sans MS"/>
              </a:rPr>
              <a:t>for quarks</a:t>
            </a:r>
          </a:p>
          <a:p>
            <a:r>
              <a:rPr lang="en-US" dirty="0" smtClean="0">
                <a:latin typeface="Comic Sans MS"/>
                <a:cs typeface="Comic Sans MS"/>
              </a:rPr>
              <a:t>processes</a:t>
            </a:r>
            <a:endParaRPr lang="en-US" dirty="0">
              <a:latin typeface="Comic Sans MS"/>
              <a:cs typeface="Comic Sans MS"/>
            </a:endParaRPr>
          </a:p>
        </p:txBody>
      </p:sp>
    </p:spTree>
    <p:extLst>
      <p:ext uri="{BB962C8B-B14F-4D97-AF65-F5344CB8AC3E}">
        <p14:creationId xmlns:p14="http://schemas.microsoft.com/office/powerpoint/2010/main" val="114920935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2DFF1-6A7E-5841-980E-96BA788216E4}" type="slidenum">
              <a:rPr lang="en-US" smtClean="0"/>
              <a:pPr/>
              <a:t>29</a:t>
            </a:fld>
            <a:endParaRPr lang="en-US"/>
          </a:p>
        </p:txBody>
      </p:sp>
      <p:grpSp>
        <p:nvGrpSpPr>
          <p:cNvPr id="6" name="Group 5"/>
          <p:cNvGrpSpPr/>
          <p:nvPr/>
        </p:nvGrpSpPr>
        <p:grpSpPr>
          <a:xfrm>
            <a:off x="1290538" y="1142540"/>
            <a:ext cx="6265333" cy="4079881"/>
            <a:chOff x="2360083" y="3799418"/>
            <a:chExt cx="4324612" cy="2790301"/>
          </a:xfrm>
        </p:grpSpPr>
        <p:pic>
          <p:nvPicPr>
            <p:cNvPr id="7" name="Picture 6" descr="hadronizationinnucliiforgunaralt-alternate.jpg"/>
            <p:cNvPicPr>
              <a:picLocks noChangeAspect="1"/>
            </p:cNvPicPr>
            <p:nvPr/>
          </p:nvPicPr>
          <p:blipFill rotWithShape="1">
            <a:blip r:embed="rId2">
              <a:extLst>
                <a:ext uri="{28A0092B-C50C-407E-A947-70E740481C1C}">
                  <a14:useLocalDpi xmlns:a14="http://schemas.microsoft.com/office/drawing/2010/main" val="0"/>
                </a:ext>
              </a:extLst>
            </a:blip>
            <a:srcRect t="6326" r="12232" b="21019"/>
            <a:stretch/>
          </p:blipFill>
          <p:spPr>
            <a:xfrm>
              <a:off x="2800350" y="3799418"/>
              <a:ext cx="3884345" cy="2790301"/>
            </a:xfrm>
            <a:prstGeom prst="rect">
              <a:avLst/>
            </a:prstGeom>
          </p:spPr>
        </p:pic>
        <p:sp>
          <p:nvSpPr>
            <p:cNvPr id="8" name="TextBox 7"/>
            <p:cNvSpPr txBox="1"/>
            <p:nvPr/>
          </p:nvSpPr>
          <p:spPr>
            <a:xfrm rot="20700000">
              <a:off x="2772835" y="5334005"/>
              <a:ext cx="903062" cy="338554"/>
            </a:xfrm>
            <a:prstGeom prst="rect">
              <a:avLst/>
            </a:prstGeom>
            <a:noFill/>
          </p:spPr>
          <p:txBody>
            <a:bodyPr wrap="none" rtlCol="0">
              <a:spAutoFit/>
            </a:bodyPr>
            <a:lstStyle/>
            <a:p>
              <a:pPr algn="ctr"/>
              <a:r>
                <a:rPr lang="en-US" sz="800" dirty="0">
                  <a:solidFill>
                    <a:schemeClr val="bg1"/>
                  </a:solidFill>
                  <a:latin typeface="Helvetica"/>
                  <a:cs typeface="Helvetica"/>
                </a:rPr>
                <a:t>I</a:t>
              </a:r>
              <a:r>
                <a:rPr lang="en-US" sz="800" dirty="0" smtClean="0">
                  <a:solidFill>
                    <a:schemeClr val="bg1"/>
                  </a:solidFill>
                  <a:latin typeface="Helvetica"/>
                  <a:cs typeface="Helvetica"/>
                </a:rPr>
                <a:t>ncoming </a:t>
              </a:r>
            </a:p>
            <a:p>
              <a:pPr algn="ctr"/>
              <a:r>
                <a:rPr lang="en-US" sz="800" dirty="0" smtClean="0">
                  <a:solidFill>
                    <a:schemeClr val="bg1"/>
                  </a:solidFill>
                  <a:latin typeface="Helvetica"/>
                  <a:cs typeface="Helvetica"/>
                </a:rPr>
                <a:t>Electron Beam</a:t>
              </a:r>
              <a:endParaRPr lang="en-US" sz="800" dirty="0">
                <a:solidFill>
                  <a:schemeClr val="bg1"/>
                </a:solidFill>
                <a:latin typeface="Helvetica"/>
                <a:cs typeface="Helvetica"/>
              </a:endParaRPr>
            </a:p>
          </p:txBody>
        </p:sp>
        <p:cxnSp>
          <p:nvCxnSpPr>
            <p:cNvPr id="9" name="Straight Connector 8"/>
            <p:cNvCxnSpPr/>
            <p:nvPr/>
          </p:nvCxnSpPr>
          <p:spPr bwMode="auto">
            <a:xfrm flipH="1">
              <a:off x="2360083" y="5270500"/>
              <a:ext cx="1217084" cy="328083"/>
            </a:xfrm>
            <a:prstGeom prst="line">
              <a:avLst/>
            </a:prstGeom>
            <a:solidFill>
              <a:schemeClr val="accent1"/>
            </a:solidFill>
            <a:ln w="22225" cap="flat" cmpd="sng" algn="ctr">
              <a:solidFill>
                <a:srgbClr val="FFFF00"/>
              </a:solidFill>
              <a:prstDash val="solid"/>
              <a:round/>
              <a:headEnd type="stealth" w="lg" len="lg"/>
              <a:tailEnd type="none" w="lg" len="lg"/>
            </a:ln>
            <a:effectLst/>
          </p:spPr>
        </p:cxnSp>
      </p:grpSp>
      <p:sp>
        <p:nvSpPr>
          <p:cNvPr id="3" name="Title 2"/>
          <p:cNvSpPr>
            <a:spLocks noGrp="1"/>
          </p:cNvSpPr>
          <p:nvPr>
            <p:ph type="title"/>
          </p:nvPr>
        </p:nvSpPr>
        <p:spPr/>
        <p:txBody>
          <a:bodyPr/>
          <a:lstStyle/>
          <a:p>
            <a:r>
              <a:rPr lang="en-US" dirty="0" smtClean="0"/>
              <a:t>What about Nuclei?</a:t>
            </a:r>
            <a:endParaRPr lang="en-US"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en-US" smtClean="0"/>
              <a:t>INT-2017 The Flavor Structure of Nucleon Sea </a:t>
            </a:r>
            <a:endParaRPr lang="en-US" dirty="0"/>
          </a:p>
        </p:txBody>
      </p:sp>
    </p:spTree>
    <p:extLst>
      <p:ext uri="{BB962C8B-B14F-4D97-AF65-F5344CB8AC3E}">
        <p14:creationId xmlns:p14="http://schemas.microsoft.com/office/powerpoint/2010/main" val="226592045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dirty="0" smtClean="0"/>
              <a:t>Why is large kinematic coverage critical: Q</a:t>
            </a:r>
            <a:r>
              <a:rPr lang="en-US" sz="2400" baseline="30000" dirty="0" smtClean="0"/>
              <a:t>2</a:t>
            </a:r>
            <a:endParaRPr lang="en-US" sz="2400" baseline="30000" dirty="0"/>
          </a:p>
        </p:txBody>
      </p:sp>
      <p:sp>
        <p:nvSpPr>
          <p:cNvPr id="3" name="Date Placeholder 2"/>
          <p:cNvSpPr>
            <a:spLocks noGrp="1"/>
          </p:cNvSpPr>
          <p:nvPr>
            <p:ph type="dt" sz="half" idx="10"/>
          </p:nvPr>
        </p:nvSpPr>
        <p:spPr/>
        <p:txBody>
          <a:bodyPr/>
          <a:lstStyle/>
          <a:p>
            <a:r>
              <a:rPr lang="en-US" smtClean="0"/>
              <a:t>E.C. Aschenauer</a:t>
            </a:r>
            <a:endParaRPr lang="en-US" dirty="0"/>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r>
              <a:rPr lang="en-US" smtClean="0"/>
              <a:t>                </a:t>
            </a:r>
            <a:fld id="{D8AB687D-7754-8045-A896-36BD23FBD8D8}" type="slidenum">
              <a:rPr lang="en-US" smtClean="0"/>
              <a:t>3</a:t>
            </a:fld>
            <a:endParaRPr lang="en-US" dirty="0"/>
          </a:p>
        </p:txBody>
      </p:sp>
      <p:sp>
        <p:nvSpPr>
          <p:cNvPr id="6" name="TextBox 5"/>
          <p:cNvSpPr txBox="1"/>
          <p:nvPr/>
        </p:nvSpPr>
        <p:spPr>
          <a:xfrm>
            <a:off x="5207000" y="5448245"/>
            <a:ext cx="3733440" cy="1107996"/>
          </a:xfrm>
          <a:prstGeom prst="rect">
            <a:avLst/>
          </a:prstGeom>
          <a:noFill/>
        </p:spPr>
        <p:txBody>
          <a:bodyPr wrap="square" rtlCol="0">
            <a:spAutoFit/>
          </a:bodyPr>
          <a:lstStyle/>
          <a:p>
            <a:r>
              <a:rPr lang="en-US" b="1" dirty="0" smtClean="0">
                <a:solidFill>
                  <a:srgbClr val="0000FF"/>
                </a:solidFill>
                <a:latin typeface="Comic Sans MS"/>
                <a:cs typeface="Comic Sans MS"/>
              </a:rPr>
              <a:t>Q</a:t>
            </a:r>
            <a:r>
              <a:rPr lang="en-US" b="1" baseline="30000" dirty="0" smtClean="0">
                <a:solidFill>
                  <a:srgbClr val="0000FF"/>
                </a:solidFill>
                <a:latin typeface="Comic Sans MS"/>
                <a:cs typeface="Comic Sans MS"/>
              </a:rPr>
              <a:t>2</a:t>
            </a:r>
            <a:r>
              <a:rPr lang="en-US" b="1" dirty="0" smtClean="0">
                <a:solidFill>
                  <a:srgbClr val="0000FF"/>
                </a:solidFill>
                <a:latin typeface="Comic Sans MS"/>
                <a:cs typeface="Comic Sans MS"/>
              </a:rPr>
              <a:t>: </a:t>
            </a:r>
            <a:r>
              <a:rPr lang="en-US" sz="1600" b="1" dirty="0">
                <a:latin typeface="Comic Sans MS"/>
                <a:cs typeface="Comic Sans MS"/>
              </a:rPr>
              <a:t>~</a:t>
            </a:r>
            <a:r>
              <a:rPr lang="en-US" sz="1600" b="1" dirty="0" smtClean="0">
                <a:latin typeface="Comic Sans MS"/>
                <a:cs typeface="Comic Sans MS"/>
              </a:rPr>
              <a:t> center-of-mass energy measure </a:t>
            </a:r>
            <a:r>
              <a:rPr lang="en-US" sz="1600" b="1" dirty="0">
                <a:latin typeface="Comic Sans MS"/>
                <a:cs typeface="Comic Sans MS"/>
              </a:rPr>
              <a:t>for the resolution power </a:t>
            </a:r>
            <a:r>
              <a:rPr lang="en-US" sz="1600" b="1" dirty="0" smtClean="0">
                <a:latin typeface="Comic Sans MS"/>
                <a:cs typeface="Comic Sans MS"/>
              </a:rPr>
              <a:t>in </a:t>
            </a:r>
            <a:r>
              <a:rPr lang="en-US" sz="1600" b="1" dirty="0">
                <a:latin typeface="Comic Sans MS"/>
                <a:cs typeface="Comic Sans MS"/>
              </a:rPr>
              <a:t>the reaction to unravel </a:t>
            </a:r>
            <a:r>
              <a:rPr lang="en-US" sz="1600" b="1" dirty="0" smtClean="0">
                <a:latin typeface="Comic Sans MS"/>
                <a:cs typeface="Comic Sans MS"/>
              </a:rPr>
              <a:t>the full structure </a:t>
            </a:r>
            <a:r>
              <a:rPr lang="en-US" sz="1600" b="1" dirty="0">
                <a:latin typeface="Comic Sans MS"/>
                <a:cs typeface="Comic Sans MS"/>
              </a:rPr>
              <a:t>of the nucleon </a:t>
            </a:r>
            <a:endParaRPr lang="en-US" sz="1600" b="1" baseline="30000" dirty="0">
              <a:latin typeface="Comic Sans MS"/>
              <a:cs typeface="Comic Sans MS"/>
            </a:endParaRPr>
          </a:p>
        </p:txBody>
      </p:sp>
      <p:sp>
        <p:nvSpPr>
          <p:cNvPr id="8" name="Rectangle 7"/>
          <p:cNvSpPr/>
          <p:nvPr/>
        </p:nvSpPr>
        <p:spPr>
          <a:xfrm>
            <a:off x="1882163" y="1604783"/>
            <a:ext cx="2415711" cy="2802681"/>
          </a:xfrm>
          <a:prstGeom prst="rect">
            <a:avLst/>
          </a:prstGeom>
          <a:solidFill>
            <a:srgbClr val="D1F2FF">
              <a:alpha val="48000"/>
            </a:srgbClr>
          </a:solidFill>
          <a:ln>
            <a:noFill/>
          </a:ln>
          <a:effectLst>
            <a:glow>
              <a:schemeClr val="tx2">
                <a:lumMod val="40000"/>
                <a:lumOff val="60000"/>
              </a:schemeClr>
            </a:glow>
            <a:outerShdw dir="5400000" sx="0" sy="0" algn="tl" rotWithShape="0">
              <a:srgbClr val="000000"/>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Isosceles Triangle 8"/>
          <p:cNvSpPr/>
          <p:nvPr/>
        </p:nvSpPr>
        <p:spPr>
          <a:xfrm rot="16200000">
            <a:off x="4608826" y="57985"/>
            <a:ext cx="895989" cy="4369041"/>
          </a:xfrm>
          <a:prstGeom prst="triangle">
            <a:avLst/>
          </a:prstGeom>
          <a:gradFill>
            <a:gsLst>
              <a:gs pos="0">
                <a:srgbClr val="2C84FF"/>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2022488" y="226149"/>
            <a:ext cx="895993" cy="3503595"/>
          </a:xfrm>
          <a:prstGeom prst="triangle">
            <a:avLst/>
          </a:prstGeom>
          <a:gradFill>
            <a:gsLst>
              <a:gs pos="0">
                <a:srgbClr val="2C84FF"/>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718689" y="4407464"/>
            <a:ext cx="7939115" cy="10244"/>
          </a:xfrm>
          <a:prstGeom prst="line">
            <a:avLst/>
          </a:prstGeom>
          <a:ln w="4762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23588" y="4331343"/>
            <a:ext cx="0" cy="2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18988" y="4331343"/>
            <a:ext cx="0" cy="2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388988" y="4331343"/>
            <a:ext cx="0" cy="2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4388" y="4331343"/>
            <a:ext cx="0" cy="2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16288" y="4293243"/>
            <a:ext cx="0" cy="21600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979288" y="4472177"/>
            <a:ext cx="320308" cy="369332"/>
          </a:xfrm>
          <a:prstGeom prst="rect">
            <a:avLst/>
          </a:prstGeom>
          <a:noFill/>
        </p:spPr>
        <p:txBody>
          <a:bodyPr wrap="square" rtlCol="0">
            <a:spAutoFit/>
          </a:bodyPr>
          <a:lstStyle/>
          <a:p>
            <a:r>
              <a:rPr lang="en-US" b="1" dirty="0" smtClean="0"/>
              <a:t>1</a:t>
            </a:r>
            <a:endParaRPr lang="en-US" b="1" baseline="30000" dirty="0"/>
          </a:p>
        </p:txBody>
      </p:sp>
      <p:sp>
        <p:nvSpPr>
          <p:cNvPr id="18" name="TextBox 17"/>
          <p:cNvSpPr txBox="1"/>
          <p:nvPr/>
        </p:nvSpPr>
        <p:spPr>
          <a:xfrm>
            <a:off x="1627909" y="4471145"/>
            <a:ext cx="543764" cy="369332"/>
          </a:xfrm>
          <a:prstGeom prst="rect">
            <a:avLst/>
          </a:prstGeom>
          <a:noFill/>
        </p:spPr>
        <p:txBody>
          <a:bodyPr wrap="none" rtlCol="0">
            <a:spAutoFit/>
          </a:bodyPr>
          <a:lstStyle/>
          <a:p>
            <a:r>
              <a:rPr lang="en-US" b="1" dirty="0" smtClean="0"/>
              <a:t>10</a:t>
            </a:r>
            <a:r>
              <a:rPr lang="en-US" b="1" baseline="30000" dirty="0" smtClean="0"/>
              <a:t>-1</a:t>
            </a:r>
            <a:endParaRPr lang="en-US" b="1" baseline="30000" dirty="0"/>
          </a:p>
        </p:txBody>
      </p:sp>
      <p:sp>
        <p:nvSpPr>
          <p:cNvPr id="19" name="TextBox 18"/>
          <p:cNvSpPr txBox="1"/>
          <p:nvPr/>
        </p:nvSpPr>
        <p:spPr>
          <a:xfrm>
            <a:off x="4184842" y="4452393"/>
            <a:ext cx="418654" cy="369332"/>
          </a:xfrm>
          <a:prstGeom prst="rect">
            <a:avLst/>
          </a:prstGeom>
          <a:noFill/>
        </p:spPr>
        <p:txBody>
          <a:bodyPr wrap="none" rtlCol="0">
            <a:spAutoFit/>
          </a:bodyPr>
          <a:lstStyle/>
          <a:p>
            <a:r>
              <a:rPr lang="en-US" b="1" dirty="0" smtClean="0"/>
              <a:t>10</a:t>
            </a:r>
            <a:endParaRPr lang="en-US" b="1" baseline="30000" dirty="0"/>
          </a:p>
        </p:txBody>
      </p:sp>
      <p:sp>
        <p:nvSpPr>
          <p:cNvPr id="20" name="TextBox 19"/>
          <p:cNvSpPr txBox="1"/>
          <p:nvPr/>
        </p:nvSpPr>
        <p:spPr>
          <a:xfrm>
            <a:off x="5473964" y="4452393"/>
            <a:ext cx="496650" cy="369332"/>
          </a:xfrm>
          <a:prstGeom prst="rect">
            <a:avLst/>
          </a:prstGeom>
          <a:noFill/>
        </p:spPr>
        <p:txBody>
          <a:bodyPr wrap="none" rtlCol="0">
            <a:spAutoFit/>
          </a:bodyPr>
          <a:lstStyle/>
          <a:p>
            <a:r>
              <a:rPr lang="en-US" b="1" dirty="0" smtClean="0"/>
              <a:t>10</a:t>
            </a:r>
            <a:r>
              <a:rPr lang="en-US" b="1" baseline="30000" dirty="0"/>
              <a:t>2</a:t>
            </a:r>
          </a:p>
        </p:txBody>
      </p:sp>
      <p:sp>
        <p:nvSpPr>
          <p:cNvPr id="21" name="TextBox 20"/>
          <p:cNvSpPr txBox="1"/>
          <p:nvPr/>
        </p:nvSpPr>
        <p:spPr>
          <a:xfrm>
            <a:off x="6710298" y="4437173"/>
            <a:ext cx="496650" cy="369332"/>
          </a:xfrm>
          <a:prstGeom prst="rect">
            <a:avLst/>
          </a:prstGeom>
          <a:noFill/>
        </p:spPr>
        <p:txBody>
          <a:bodyPr wrap="none" rtlCol="0">
            <a:spAutoFit/>
          </a:bodyPr>
          <a:lstStyle/>
          <a:p>
            <a:r>
              <a:rPr lang="en-US" b="1" dirty="0" smtClean="0"/>
              <a:t>10</a:t>
            </a:r>
            <a:r>
              <a:rPr lang="en-US" b="1" baseline="30000" dirty="0" smtClean="0"/>
              <a:t>3</a:t>
            </a:r>
            <a:endParaRPr lang="en-US" b="1" baseline="30000" dirty="0"/>
          </a:p>
        </p:txBody>
      </p:sp>
      <p:sp>
        <p:nvSpPr>
          <p:cNvPr id="22" name="TextBox 21"/>
          <p:cNvSpPr txBox="1"/>
          <p:nvPr/>
        </p:nvSpPr>
        <p:spPr>
          <a:xfrm>
            <a:off x="2417118" y="2577396"/>
            <a:ext cx="1124339" cy="646331"/>
          </a:xfrm>
          <a:prstGeom prst="rect">
            <a:avLst/>
          </a:prstGeom>
          <a:noFill/>
        </p:spPr>
        <p:txBody>
          <a:bodyPr wrap="none" rtlCol="0">
            <a:spAutoFit/>
          </a:bodyPr>
          <a:lstStyle/>
          <a:p>
            <a:r>
              <a:rPr lang="en-US" dirty="0" smtClean="0"/>
              <a:t>Transition </a:t>
            </a:r>
          </a:p>
          <a:p>
            <a:r>
              <a:rPr lang="en-US" dirty="0" smtClean="0"/>
              <a:t>Region</a:t>
            </a:r>
            <a:endParaRPr lang="en-US" dirty="0"/>
          </a:p>
        </p:txBody>
      </p:sp>
      <p:sp>
        <p:nvSpPr>
          <p:cNvPr id="23" name="TextBox 22"/>
          <p:cNvSpPr txBox="1"/>
          <p:nvPr/>
        </p:nvSpPr>
        <p:spPr>
          <a:xfrm>
            <a:off x="865145" y="1685140"/>
            <a:ext cx="1822584" cy="646331"/>
          </a:xfrm>
          <a:prstGeom prst="rect">
            <a:avLst/>
          </a:prstGeom>
          <a:noFill/>
        </p:spPr>
        <p:txBody>
          <a:bodyPr wrap="none" rtlCol="0">
            <a:spAutoFit/>
          </a:bodyPr>
          <a:lstStyle/>
          <a:p>
            <a:r>
              <a:rPr lang="en-US" dirty="0" smtClean="0">
                <a:solidFill>
                  <a:schemeClr val="bg1"/>
                </a:solidFill>
              </a:rPr>
              <a:t>Non-perturbative</a:t>
            </a:r>
          </a:p>
          <a:p>
            <a:r>
              <a:rPr lang="en-US" dirty="0" smtClean="0">
                <a:solidFill>
                  <a:schemeClr val="bg1"/>
                </a:solidFill>
              </a:rPr>
              <a:t>Regime</a:t>
            </a:r>
            <a:endParaRPr lang="en-US" dirty="0">
              <a:solidFill>
                <a:schemeClr val="bg1"/>
              </a:solidFill>
            </a:endParaRPr>
          </a:p>
        </p:txBody>
      </p:sp>
      <p:sp>
        <p:nvSpPr>
          <p:cNvPr id="24" name="TextBox 23"/>
          <p:cNvSpPr txBox="1"/>
          <p:nvPr/>
        </p:nvSpPr>
        <p:spPr>
          <a:xfrm>
            <a:off x="5558412" y="1925185"/>
            <a:ext cx="1357876" cy="646331"/>
          </a:xfrm>
          <a:prstGeom prst="rect">
            <a:avLst/>
          </a:prstGeom>
          <a:noFill/>
        </p:spPr>
        <p:txBody>
          <a:bodyPr wrap="none" rtlCol="0">
            <a:spAutoFit/>
          </a:bodyPr>
          <a:lstStyle/>
          <a:p>
            <a:r>
              <a:rPr lang="en-US" dirty="0">
                <a:solidFill>
                  <a:srgbClr val="FFFFFF"/>
                </a:solidFill>
              </a:rPr>
              <a:t>P</a:t>
            </a:r>
            <a:r>
              <a:rPr lang="en-US" dirty="0" smtClean="0">
                <a:solidFill>
                  <a:srgbClr val="FFFFFF"/>
                </a:solidFill>
              </a:rPr>
              <a:t>erturbative</a:t>
            </a:r>
          </a:p>
          <a:p>
            <a:r>
              <a:rPr lang="en-US" dirty="0" smtClean="0">
                <a:solidFill>
                  <a:srgbClr val="FFFFFF"/>
                </a:solidFill>
              </a:rPr>
              <a:t>Regime</a:t>
            </a:r>
            <a:endParaRPr lang="en-US" dirty="0">
              <a:solidFill>
                <a:srgbClr val="FFFFFF"/>
              </a:solidFill>
            </a:endParaRPr>
          </a:p>
        </p:txBody>
      </p:sp>
      <p:sp>
        <p:nvSpPr>
          <p:cNvPr id="25" name="Rectangle 24"/>
          <p:cNvSpPr/>
          <p:nvPr/>
        </p:nvSpPr>
        <p:spPr>
          <a:xfrm>
            <a:off x="687498" y="3903815"/>
            <a:ext cx="3696740" cy="504235"/>
          </a:xfrm>
          <a:prstGeom prst="rect">
            <a:avLst/>
          </a:prstGeom>
          <a:solidFill>
            <a:srgbClr val="FFFF00"/>
          </a:solidFill>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04572" y="4020564"/>
            <a:ext cx="3469181" cy="307777"/>
          </a:xfrm>
          <a:prstGeom prst="rect">
            <a:avLst/>
          </a:prstGeom>
          <a:noFill/>
        </p:spPr>
        <p:txBody>
          <a:bodyPr wrap="none" rtlCol="0">
            <a:spAutoFit/>
          </a:bodyPr>
          <a:lstStyle/>
          <a:p>
            <a:r>
              <a:rPr lang="en-US" sz="1400" dirty="0" smtClean="0"/>
              <a:t>HERMES, COMPASS, JLAB 6 and 12</a:t>
            </a:r>
            <a:endParaRPr lang="en-US" sz="1400" dirty="0"/>
          </a:p>
        </p:txBody>
      </p:sp>
      <p:sp>
        <p:nvSpPr>
          <p:cNvPr id="27" name="Rectangle 26"/>
          <p:cNvSpPr/>
          <p:nvPr/>
        </p:nvSpPr>
        <p:spPr>
          <a:xfrm>
            <a:off x="718687" y="3170162"/>
            <a:ext cx="6191192" cy="504235"/>
          </a:xfrm>
          <a:prstGeom prst="rect">
            <a:avLst/>
          </a:prstGeom>
          <a:solidFill>
            <a:srgbClr val="FFCC66"/>
          </a:solidFill>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045536" y="3217742"/>
            <a:ext cx="479618" cy="369332"/>
          </a:xfrm>
          <a:prstGeom prst="rect">
            <a:avLst/>
          </a:prstGeom>
          <a:noFill/>
        </p:spPr>
        <p:txBody>
          <a:bodyPr wrap="none" rtlCol="0">
            <a:spAutoFit/>
          </a:bodyPr>
          <a:lstStyle/>
          <a:p>
            <a:r>
              <a:rPr lang="en-US" b="1" dirty="0" smtClean="0">
                <a:solidFill>
                  <a:srgbClr val="000000"/>
                </a:solidFill>
              </a:rPr>
              <a:t>EIC</a:t>
            </a:r>
            <a:endParaRPr lang="en-US" b="1" dirty="0">
              <a:solidFill>
                <a:srgbClr val="000000"/>
              </a:solidFill>
            </a:endParaRPr>
          </a:p>
        </p:txBody>
      </p:sp>
      <p:sp>
        <p:nvSpPr>
          <p:cNvPr id="29" name="TextBox 28"/>
          <p:cNvSpPr txBox="1"/>
          <p:nvPr/>
        </p:nvSpPr>
        <p:spPr>
          <a:xfrm>
            <a:off x="8381275" y="4391460"/>
            <a:ext cx="840176" cy="369332"/>
          </a:xfrm>
          <a:prstGeom prst="rect">
            <a:avLst/>
          </a:prstGeom>
          <a:noFill/>
        </p:spPr>
        <p:txBody>
          <a:bodyPr wrap="square" rtlCol="0">
            <a:spAutoFit/>
          </a:bodyPr>
          <a:lstStyle/>
          <a:p>
            <a:r>
              <a:rPr lang="en-US" b="1" dirty="0" smtClean="0"/>
              <a:t>[GeV</a:t>
            </a:r>
            <a:r>
              <a:rPr lang="en-US" b="1" baseline="30000" dirty="0" smtClean="0"/>
              <a:t>2</a:t>
            </a:r>
            <a:r>
              <a:rPr lang="en-US" b="1" dirty="0" smtClean="0"/>
              <a:t>]</a:t>
            </a:r>
            <a:endParaRPr lang="en-US" b="1" dirty="0"/>
          </a:p>
        </p:txBody>
      </p:sp>
      <p:sp>
        <p:nvSpPr>
          <p:cNvPr id="30" name="TextBox 29"/>
          <p:cNvSpPr txBox="1"/>
          <p:nvPr/>
        </p:nvSpPr>
        <p:spPr>
          <a:xfrm>
            <a:off x="8547499" y="3987499"/>
            <a:ext cx="552329" cy="523220"/>
          </a:xfrm>
          <a:prstGeom prst="rect">
            <a:avLst/>
          </a:prstGeom>
          <a:noFill/>
        </p:spPr>
        <p:txBody>
          <a:bodyPr wrap="none" rtlCol="0">
            <a:spAutoFit/>
          </a:bodyPr>
          <a:lstStyle/>
          <a:p>
            <a:r>
              <a:rPr lang="en-US" sz="2800" b="1" dirty="0" smtClean="0"/>
              <a:t>Q</a:t>
            </a:r>
            <a:r>
              <a:rPr lang="en-US" sz="2800" b="1" baseline="30000" dirty="0" smtClean="0"/>
              <a:t>2</a:t>
            </a:r>
            <a:endParaRPr lang="en-US" sz="2800" b="1" baseline="30000" dirty="0"/>
          </a:p>
        </p:txBody>
      </p:sp>
      <p:sp>
        <p:nvSpPr>
          <p:cNvPr id="31" name="Rectangle 30"/>
          <p:cNvSpPr/>
          <p:nvPr/>
        </p:nvSpPr>
        <p:spPr>
          <a:xfrm>
            <a:off x="5634444" y="4158130"/>
            <a:ext cx="2524829" cy="246957"/>
          </a:xfrm>
          <a:prstGeom prst="rect">
            <a:avLst/>
          </a:prstGeom>
          <a:solidFill>
            <a:schemeClr val="accent3">
              <a:lumMod val="85000"/>
            </a:schemeClr>
          </a:solidFill>
          <a:ln>
            <a:solidFill>
              <a:schemeClr val="accent3">
                <a:lumMod val="75000"/>
              </a:schemeClr>
            </a:solidFill>
          </a:ln>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6454863" y="4109931"/>
            <a:ext cx="1073231" cy="307777"/>
          </a:xfrm>
          <a:prstGeom prst="rect">
            <a:avLst/>
          </a:prstGeom>
          <a:noFill/>
        </p:spPr>
        <p:txBody>
          <a:bodyPr wrap="none" rtlCol="0">
            <a:spAutoFit/>
          </a:bodyPr>
          <a:lstStyle/>
          <a:p>
            <a:r>
              <a:rPr lang="en-US" sz="1400" dirty="0" smtClean="0"/>
              <a:t>HERA high-x</a:t>
            </a:r>
            <a:endParaRPr lang="en-US" sz="1400" dirty="0"/>
          </a:p>
        </p:txBody>
      </p:sp>
      <p:cxnSp>
        <p:nvCxnSpPr>
          <p:cNvPr id="33" name="Straight Connector 32"/>
          <p:cNvCxnSpPr/>
          <p:nvPr/>
        </p:nvCxnSpPr>
        <p:spPr>
          <a:xfrm>
            <a:off x="718689" y="1258666"/>
            <a:ext cx="0" cy="3142166"/>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51236" y="4292229"/>
            <a:ext cx="0" cy="21600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943704" y="4435347"/>
            <a:ext cx="496650" cy="369332"/>
          </a:xfrm>
          <a:prstGeom prst="rect">
            <a:avLst/>
          </a:prstGeom>
          <a:noFill/>
        </p:spPr>
        <p:txBody>
          <a:bodyPr wrap="none" rtlCol="0">
            <a:spAutoFit/>
          </a:bodyPr>
          <a:lstStyle/>
          <a:p>
            <a:r>
              <a:rPr lang="en-US" b="1" dirty="0" smtClean="0"/>
              <a:t>10</a:t>
            </a:r>
            <a:r>
              <a:rPr lang="en-US" b="1" baseline="30000" dirty="0"/>
              <a:t>4</a:t>
            </a:r>
          </a:p>
        </p:txBody>
      </p:sp>
      <p:sp>
        <p:nvSpPr>
          <p:cNvPr id="36" name="Rectangle 35"/>
          <p:cNvSpPr/>
          <p:nvPr/>
        </p:nvSpPr>
        <p:spPr>
          <a:xfrm>
            <a:off x="5641768" y="3885746"/>
            <a:ext cx="2524829" cy="246957"/>
          </a:xfrm>
          <a:prstGeom prst="rect">
            <a:avLst/>
          </a:prstGeom>
          <a:solidFill>
            <a:schemeClr val="accent3">
              <a:lumMod val="85000"/>
            </a:schemeClr>
          </a:solidFill>
          <a:ln>
            <a:solidFill>
              <a:schemeClr val="accent3">
                <a:lumMod val="75000"/>
              </a:schemeClr>
            </a:solidFill>
          </a:ln>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6658239" y="3837547"/>
            <a:ext cx="467734" cy="307777"/>
          </a:xfrm>
          <a:prstGeom prst="rect">
            <a:avLst/>
          </a:prstGeom>
          <a:noFill/>
        </p:spPr>
        <p:txBody>
          <a:bodyPr wrap="none" rtlCol="0">
            <a:spAutoFit/>
          </a:bodyPr>
          <a:lstStyle/>
          <a:p>
            <a:r>
              <a:rPr lang="en-US" sz="1400" dirty="0" smtClean="0"/>
              <a:t>LHC</a:t>
            </a:r>
            <a:endParaRPr lang="en-US" sz="1400" dirty="0"/>
          </a:p>
        </p:txBody>
      </p:sp>
      <p:cxnSp>
        <p:nvCxnSpPr>
          <p:cNvPr id="38" name="Straight Arrow Connector 37"/>
          <p:cNvCxnSpPr/>
          <p:nvPr/>
        </p:nvCxnSpPr>
        <p:spPr>
          <a:xfrm flipV="1">
            <a:off x="7958845" y="4003335"/>
            <a:ext cx="656339" cy="8523"/>
          </a:xfrm>
          <a:prstGeom prst="straightConnector1">
            <a:avLst/>
          </a:prstGeom>
          <a:ln w="50800">
            <a:solidFill>
              <a:schemeClr val="accent3">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262739" y="3689326"/>
            <a:ext cx="4424347" cy="246957"/>
          </a:xfrm>
          <a:prstGeom prst="rect">
            <a:avLst/>
          </a:prstGeom>
          <a:solidFill>
            <a:srgbClr val="0080FF">
              <a:alpha val="50000"/>
            </a:srgbClr>
          </a:solidFill>
          <a:ln>
            <a:solidFill>
              <a:srgbClr val="66CCFF"/>
            </a:solidFill>
          </a:ln>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5123818" y="3638163"/>
            <a:ext cx="819627" cy="307777"/>
          </a:xfrm>
          <a:prstGeom prst="rect">
            <a:avLst/>
          </a:prstGeom>
          <a:noFill/>
        </p:spPr>
        <p:txBody>
          <a:bodyPr wrap="square" rtlCol="0">
            <a:spAutoFit/>
          </a:bodyPr>
          <a:lstStyle/>
          <a:p>
            <a:r>
              <a:rPr lang="en-US" sz="1400" b="1" dirty="0" smtClean="0">
                <a:solidFill>
                  <a:srgbClr val="0000FF"/>
                </a:solidFill>
                <a:latin typeface="Comic Sans MS"/>
                <a:cs typeface="Comic Sans MS"/>
              </a:rPr>
              <a:t>RHIC</a:t>
            </a:r>
            <a:endParaRPr lang="en-US" sz="1400" b="1" dirty="0">
              <a:solidFill>
                <a:srgbClr val="0000FF"/>
              </a:solidFill>
              <a:latin typeface="Comic Sans MS"/>
              <a:cs typeface="Comic Sans MS"/>
            </a:endParaRPr>
          </a:p>
        </p:txBody>
      </p:sp>
      <p:sp>
        <p:nvSpPr>
          <p:cNvPr id="41" name="TextBox 40"/>
          <p:cNvSpPr txBox="1"/>
          <p:nvPr/>
        </p:nvSpPr>
        <p:spPr>
          <a:xfrm>
            <a:off x="1011259" y="646020"/>
            <a:ext cx="7133664" cy="646331"/>
          </a:xfrm>
          <a:prstGeom prst="rect">
            <a:avLst/>
          </a:prstGeom>
          <a:noFill/>
          <a:ln>
            <a:noFill/>
          </a:ln>
        </p:spPr>
        <p:txBody>
          <a:bodyPr wrap="square" rtlCol="0">
            <a:spAutoFit/>
          </a:bodyPr>
          <a:lstStyle/>
          <a:p>
            <a:pPr algn="ctr">
              <a:buClr>
                <a:srgbClr val="0000FF"/>
              </a:buClr>
            </a:pPr>
            <a:r>
              <a:rPr lang="en-US" sz="2000" b="1" dirty="0" smtClean="0">
                <a:solidFill>
                  <a:srgbClr val="0000FF"/>
                </a:solidFill>
                <a:latin typeface="Comic Sans MS"/>
                <a:cs typeface="Comic Sans MS"/>
              </a:rPr>
              <a:t>critical to </a:t>
            </a:r>
          </a:p>
          <a:p>
            <a:pPr algn="ctr">
              <a:buClr>
                <a:srgbClr val="0000FF"/>
              </a:buClr>
            </a:pPr>
            <a:r>
              <a:rPr lang="en-US" sz="1600" dirty="0" smtClean="0">
                <a:latin typeface="Comic Sans MS"/>
                <a:cs typeface="Comic Sans MS"/>
              </a:rPr>
              <a:t>map the</a:t>
            </a:r>
            <a:r>
              <a:rPr lang="en-US" sz="1600" b="1" dirty="0" smtClean="0">
                <a:latin typeface="Comic Sans MS"/>
                <a:cs typeface="Comic Sans MS"/>
              </a:rPr>
              <a:t> transition from non-</a:t>
            </a:r>
            <a:r>
              <a:rPr lang="en-US" sz="1600" b="1" dirty="0" err="1" smtClean="0">
                <a:latin typeface="Comic Sans MS"/>
                <a:cs typeface="Comic Sans MS"/>
              </a:rPr>
              <a:t>perturbative</a:t>
            </a:r>
            <a:r>
              <a:rPr lang="en-US" sz="1600" b="1" dirty="0">
                <a:latin typeface="Comic Sans MS"/>
                <a:cs typeface="Comic Sans MS"/>
              </a:rPr>
              <a:t> </a:t>
            </a:r>
            <a:r>
              <a:rPr lang="en-US" sz="1600" b="1" dirty="0" smtClean="0">
                <a:latin typeface="Comic Sans MS"/>
                <a:cs typeface="Comic Sans MS"/>
              </a:rPr>
              <a:t>to </a:t>
            </a:r>
            <a:r>
              <a:rPr lang="en-US" sz="1600" b="1" dirty="0" err="1" smtClean="0">
                <a:latin typeface="Comic Sans MS"/>
                <a:cs typeface="Comic Sans MS"/>
              </a:rPr>
              <a:t>perturbative</a:t>
            </a:r>
            <a:r>
              <a:rPr lang="en-US" sz="1600" b="1" dirty="0" smtClean="0">
                <a:latin typeface="Comic Sans MS"/>
                <a:cs typeface="Comic Sans MS"/>
              </a:rPr>
              <a:t> regime</a:t>
            </a:r>
          </a:p>
        </p:txBody>
      </p:sp>
      <p:grpSp>
        <p:nvGrpSpPr>
          <p:cNvPr id="42" name="Group 41"/>
          <p:cNvGrpSpPr/>
          <p:nvPr/>
        </p:nvGrpSpPr>
        <p:grpSpPr>
          <a:xfrm>
            <a:off x="41900" y="4860747"/>
            <a:ext cx="6815028" cy="1489850"/>
            <a:chOff x="962382" y="4742876"/>
            <a:chExt cx="6815028" cy="1489850"/>
          </a:xfrm>
        </p:grpSpPr>
        <p:cxnSp>
          <p:nvCxnSpPr>
            <p:cNvPr id="43" name="Straight Arrow Connector 42"/>
            <p:cNvCxnSpPr/>
            <p:nvPr/>
          </p:nvCxnSpPr>
          <p:spPr>
            <a:xfrm flipV="1">
              <a:off x="962382" y="5067806"/>
              <a:ext cx="5728421" cy="4636"/>
            </a:xfrm>
            <a:prstGeom prst="straightConnector1">
              <a:avLst/>
            </a:prstGeom>
            <a:ln w="3175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78594" y="4742876"/>
              <a:ext cx="1598816" cy="646331"/>
            </a:xfrm>
            <a:prstGeom prst="rect">
              <a:avLst/>
            </a:prstGeom>
            <a:noFill/>
          </p:spPr>
          <p:txBody>
            <a:bodyPr wrap="square" rtlCol="0">
              <a:spAutoFit/>
            </a:bodyPr>
            <a:lstStyle/>
            <a:p>
              <a:pPr algn="ctr"/>
              <a:r>
                <a:rPr lang="en-US" sz="1200" b="1" dirty="0">
                  <a:solidFill>
                    <a:srgbClr val="0000FF"/>
                  </a:solidFill>
                  <a:latin typeface="Comic Sans MS"/>
                  <a:cs typeface="Comic Sans MS"/>
                </a:rPr>
                <a:t>Q</a:t>
              </a:r>
              <a:r>
                <a:rPr lang="en-US" sz="1200" b="1" baseline="30000" dirty="0">
                  <a:solidFill>
                    <a:srgbClr val="0000FF"/>
                  </a:solidFill>
                  <a:latin typeface="Comic Sans MS"/>
                  <a:cs typeface="Comic Sans MS"/>
                </a:rPr>
                <a:t>2</a:t>
              </a:r>
              <a:r>
                <a:rPr lang="en-US" sz="1200" b="1" dirty="0">
                  <a:solidFill>
                    <a:srgbClr val="0000FF"/>
                  </a:solidFill>
                  <a:latin typeface="Comic Sans MS"/>
                  <a:cs typeface="Comic Sans MS"/>
                </a:rPr>
                <a:t> </a:t>
              </a:r>
              <a:r>
                <a:rPr lang="en-US" sz="1200" b="1" dirty="0" smtClean="0">
                  <a:solidFill>
                    <a:srgbClr val="0000FF"/>
                  </a:solidFill>
                  <a:latin typeface="Comic Sans MS"/>
                  <a:cs typeface="Comic Sans MS"/>
                </a:rPr>
                <a:t>(GeV</a:t>
              </a:r>
              <a:r>
                <a:rPr lang="en-US" sz="1200" b="1" baseline="30000" dirty="0" smtClean="0">
                  <a:solidFill>
                    <a:srgbClr val="0000FF"/>
                  </a:solidFill>
                  <a:latin typeface="Comic Sans MS"/>
                  <a:cs typeface="Comic Sans MS"/>
                </a:rPr>
                <a:t>2</a:t>
              </a:r>
              <a:r>
                <a:rPr lang="en-US" sz="1200" b="1" dirty="0" smtClean="0">
                  <a:solidFill>
                    <a:srgbClr val="0000FF"/>
                  </a:solidFill>
                  <a:latin typeface="Comic Sans MS"/>
                  <a:cs typeface="Comic Sans MS"/>
                </a:rPr>
                <a:t>)</a:t>
              </a:r>
              <a:endParaRPr lang="en-US" sz="1200" b="1" baseline="30000" dirty="0">
                <a:solidFill>
                  <a:srgbClr val="0000FF"/>
                </a:solidFill>
                <a:latin typeface="Comic Sans MS"/>
                <a:cs typeface="Comic Sans MS"/>
              </a:endParaRPr>
            </a:p>
            <a:p>
              <a:pPr algn="ctr"/>
              <a:r>
                <a:rPr lang="en-US" sz="1200" b="1" dirty="0" smtClean="0">
                  <a:solidFill>
                    <a:srgbClr val="0000FF"/>
                  </a:solidFill>
                  <a:latin typeface="Comic Sans MS"/>
                  <a:cs typeface="Comic Sans MS"/>
                </a:rPr>
                <a:t>Probing</a:t>
              </a:r>
            </a:p>
            <a:p>
              <a:pPr algn="ctr"/>
              <a:r>
                <a:rPr lang="en-US" sz="1200" b="1" dirty="0" smtClean="0">
                  <a:solidFill>
                    <a:srgbClr val="0000FF"/>
                  </a:solidFill>
                  <a:latin typeface="Comic Sans MS"/>
                  <a:cs typeface="Comic Sans MS"/>
                </a:rPr>
                <a:t>momentum</a:t>
              </a:r>
              <a:endParaRPr lang="en-US" sz="1200" b="1" dirty="0">
                <a:solidFill>
                  <a:srgbClr val="0000FF"/>
                </a:solidFill>
                <a:latin typeface="Comic Sans MS"/>
                <a:cs typeface="Comic Sans MS"/>
              </a:endParaRPr>
            </a:p>
          </p:txBody>
        </p:sp>
        <p:sp>
          <p:nvSpPr>
            <p:cNvPr id="46" name="TextBox 45"/>
            <p:cNvSpPr txBox="1"/>
            <p:nvPr/>
          </p:nvSpPr>
          <p:spPr>
            <a:xfrm>
              <a:off x="4679707" y="4763057"/>
              <a:ext cx="1917027" cy="307777"/>
            </a:xfrm>
            <a:prstGeom prst="rect">
              <a:avLst/>
            </a:prstGeom>
            <a:noFill/>
          </p:spPr>
          <p:txBody>
            <a:bodyPr wrap="square" rtlCol="0">
              <a:spAutoFit/>
            </a:bodyPr>
            <a:lstStyle/>
            <a:p>
              <a:r>
                <a:rPr lang="en-US" sz="1400" b="1" dirty="0" smtClean="0">
                  <a:solidFill>
                    <a:srgbClr val="FF00FF"/>
                  </a:solidFill>
                  <a:latin typeface="Times New Roman"/>
                  <a:cs typeface="Times New Roman"/>
                </a:rPr>
                <a:t>Asymptotic freedom</a:t>
              </a:r>
              <a:endParaRPr lang="en-US" sz="1400" b="1" dirty="0">
                <a:solidFill>
                  <a:srgbClr val="FF00FF"/>
                </a:solidFill>
                <a:latin typeface="Times New Roman"/>
                <a:cs typeface="Times New Roman"/>
              </a:endParaRPr>
            </a:p>
          </p:txBody>
        </p:sp>
        <p:pic>
          <p:nvPicPr>
            <p:cNvPr id="47" name="Picture 46" descr="Screen shot 2010-10-27 at 10.18.21 PM.png"/>
            <p:cNvPicPr>
              <a:picLocks noChangeAspect="1"/>
            </p:cNvPicPr>
            <p:nvPr/>
          </p:nvPicPr>
          <p:blipFill>
            <a:blip r:embed="rId3"/>
            <a:stretch>
              <a:fillRect/>
            </a:stretch>
          </p:blipFill>
          <p:spPr>
            <a:xfrm>
              <a:off x="1324316" y="5272606"/>
              <a:ext cx="728980" cy="960120"/>
            </a:xfrm>
            <a:prstGeom prst="rect">
              <a:avLst/>
            </a:prstGeom>
          </p:spPr>
        </p:pic>
        <p:pic>
          <p:nvPicPr>
            <p:cNvPr id="48" name="Picture 47" descr="Screen shot 2010-10-27 at 10.18.35 PM.png"/>
            <p:cNvPicPr>
              <a:picLocks noChangeAspect="1"/>
            </p:cNvPicPr>
            <p:nvPr/>
          </p:nvPicPr>
          <p:blipFill>
            <a:blip r:embed="rId4"/>
            <a:stretch>
              <a:fillRect/>
            </a:stretch>
          </p:blipFill>
          <p:spPr>
            <a:xfrm>
              <a:off x="2720484" y="5272606"/>
              <a:ext cx="688975" cy="946785"/>
            </a:xfrm>
            <a:prstGeom prst="rect">
              <a:avLst/>
            </a:prstGeom>
          </p:spPr>
        </p:pic>
        <p:pic>
          <p:nvPicPr>
            <p:cNvPr id="49" name="Picture 48" descr="Screen shot 2010-10-27 at 10.19.20 PM.png"/>
            <p:cNvPicPr>
              <a:picLocks noChangeAspect="1"/>
            </p:cNvPicPr>
            <p:nvPr/>
          </p:nvPicPr>
          <p:blipFill>
            <a:blip r:embed="rId5"/>
            <a:stretch>
              <a:fillRect/>
            </a:stretch>
          </p:blipFill>
          <p:spPr>
            <a:xfrm>
              <a:off x="3917758" y="5278619"/>
              <a:ext cx="671195" cy="946785"/>
            </a:xfrm>
            <a:prstGeom prst="rect">
              <a:avLst/>
            </a:prstGeom>
          </p:spPr>
        </p:pic>
        <p:pic>
          <p:nvPicPr>
            <p:cNvPr id="50" name="Picture 49" descr="Screen shot 2010-10-27 at 10.19.37 PM.png"/>
            <p:cNvPicPr>
              <a:picLocks noChangeAspect="1"/>
            </p:cNvPicPr>
            <p:nvPr/>
          </p:nvPicPr>
          <p:blipFill>
            <a:blip r:embed="rId6"/>
            <a:stretch>
              <a:fillRect/>
            </a:stretch>
          </p:blipFill>
          <p:spPr>
            <a:xfrm>
              <a:off x="5142350" y="5265919"/>
              <a:ext cx="675640" cy="964565"/>
            </a:xfrm>
            <a:prstGeom prst="rect">
              <a:avLst/>
            </a:prstGeom>
          </p:spPr>
        </p:pic>
        <p:sp>
          <p:nvSpPr>
            <p:cNvPr id="51" name="TextBox 50"/>
            <p:cNvSpPr txBox="1"/>
            <p:nvPr/>
          </p:nvSpPr>
          <p:spPr>
            <a:xfrm>
              <a:off x="4945806" y="5042343"/>
              <a:ext cx="1556858" cy="276999"/>
            </a:xfrm>
            <a:prstGeom prst="rect">
              <a:avLst/>
            </a:prstGeom>
            <a:noFill/>
          </p:spPr>
          <p:txBody>
            <a:bodyPr wrap="square" rtlCol="0">
              <a:spAutoFit/>
            </a:bodyPr>
            <a:lstStyle/>
            <a:p>
              <a:r>
                <a:rPr lang="en-US" sz="1200" b="1" dirty="0" smtClean="0">
                  <a:solidFill>
                    <a:srgbClr val="0000FF"/>
                  </a:solidFill>
                  <a:latin typeface="Times New Roman"/>
                  <a:cs typeface="Times New Roman"/>
                </a:rPr>
                <a:t>2 </a:t>
              </a:r>
              <a:r>
                <a:rPr lang="en-US" sz="1200" b="1" dirty="0" err="1" smtClean="0">
                  <a:solidFill>
                    <a:srgbClr val="0000FF"/>
                  </a:solidFill>
                  <a:latin typeface="Times New Roman"/>
                  <a:cs typeface="Times New Roman"/>
                </a:rPr>
                <a:t>GeV</a:t>
              </a:r>
              <a:r>
                <a:rPr lang="en-US" sz="1200" b="1" dirty="0">
                  <a:solidFill>
                    <a:srgbClr val="0000FF"/>
                  </a:solidFill>
                  <a:latin typeface="Times New Roman"/>
                  <a:cs typeface="Times New Roman"/>
                </a:rPr>
                <a:t> </a:t>
              </a:r>
              <a:r>
                <a:rPr lang="en-US" sz="1200" b="1" dirty="0" smtClean="0">
                  <a:solidFill>
                    <a:srgbClr val="0000FF"/>
                  </a:solidFill>
                  <a:latin typeface="Times New Roman"/>
                  <a:cs typeface="Times New Roman"/>
                </a:rPr>
                <a:t>(1/10) fm)</a:t>
              </a:r>
              <a:endParaRPr lang="en-US" sz="1200" b="1" dirty="0">
                <a:solidFill>
                  <a:srgbClr val="0000FF"/>
                </a:solidFill>
                <a:latin typeface="Times New Roman"/>
                <a:cs typeface="Times New Roman"/>
              </a:endParaRPr>
            </a:p>
          </p:txBody>
        </p:sp>
        <p:sp>
          <p:nvSpPr>
            <p:cNvPr id="52" name="TextBox 51"/>
            <p:cNvSpPr txBox="1"/>
            <p:nvPr/>
          </p:nvSpPr>
          <p:spPr>
            <a:xfrm>
              <a:off x="1203464" y="5075632"/>
              <a:ext cx="1489319" cy="274374"/>
            </a:xfrm>
            <a:prstGeom prst="rect">
              <a:avLst/>
            </a:prstGeom>
            <a:noFill/>
          </p:spPr>
          <p:txBody>
            <a:bodyPr wrap="square" rtlCol="0">
              <a:spAutoFit/>
            </a:bodyPr>
            <a:lstStyle/>
            <a:p>
              <a:r>
                <a:rPr lang="en-US" sz="1200" b="1" dirty="0" smtClean="0">
                  <a:solidFill>
                    <a:srgbClr val="0000FF"/>
                  </a:solidFill>
                  <a:latin typeface="Times New Roman"/>
                  <a:cs typeface="Times New Roman"/>
                </a:rPr>
                <a:t>200 MeV (1 </a:t>
              </a:r>
              <a:r>
                <a:rPr lang="en-US" sz="1200" b="1" dirty="0" err="1" smtClean="0">
                  <a:solidFill>
                    <a:srgbClr val="0000FF"/>
                  </a:solidFill>
                  <a:latin typeface="Times New Roman"/>
                  <a:cs typeface="Times New Roman"/>
                </a:rPr>
                <a:t>fm</a:t>
              </a:r>
              <a:r>
                <a:rPr lang="en-US" sz="1200" b="1" dirty="0" smtClean="0">
                  <a:solidFill>
                    <a:srgbClr val="0000FF"/>
                  </a:solidFill>
                  <a:latin typeface="Times New Roman"/>
                  <a:cs typeface="Times New Roman"/>
                </a:rPr>
                <a:t>)</a:t>
              </a:r>
              <a:endParaRPr lang="en-US" sz="1200" b="1" dirty="0">
                <a:solidFill>
                  <a:srgbClr val="0000FF"/>
                </a:solidFill>
                <a:latin typeface="Times New Roman"/>
                <a:cs typeface="Times New Roman"/>
              </a:endParaRPr>
            </a:p>
          </p:txBody>
        </p:sp>
        <p:sp>
          <p:nvSpPr>
            <p:cNvPr id="45" name="TextBox 44"/>
            <p:cNvSpPr txBox="1"/>
            <p:nvPr/>
          </p:nvSpPr>
          <p:spPr>
            <a:xfrm>
              <a:off x="1298051" y="4755345"/>
              <a:ext cx="1744940" cy="307777"/>
            </a:xfrm>
            <a:prstGeom prst="rect">
              <a:avLst/>
            </a:prstGeom>
            <a:noFill/>
          </p:spPr>
          <p:txBody>
            <a:bodyPr wrap="square" rtlCol="0">
              <a:spAutoFit/>
            </a:bodyPr>
            <a:lstStyle/>
            <a:p>
              <a:r>
                <a:rPr lang="en-US" sz="1400" b="1" dirty="0" smtClean="0">
                  <a:solidFill>
                    <a:srgbClr val="FF00FF"/>
                  </a:solidFill>
                  <a:latin typeface="Times New Roman"/>
                  <a:cs typeface="Times New Roman"/>
                </a:rPr>
                <a:t>Color Confinement</a:t>
              </a:r>
              <a:endParaRPr lang="en-US" sz="1400" b="1" dirty="0">
                <a:solidFill>
                  <a:srgbClr val="FF00FF"/>
                </a:solidFill>
                <a:latin typeface="Times New Roman"/>
                <a:cs typeface="Times New Roman"/>
              </a:endParaRPr>
            </a:p>
          </p:txBody>
        </p:sp>
      </p:grpSp>
      <p:cxnSp>
        <p:nvCxnSpPr>
          <p:cNvPr id="53" name="Straight Arrow Connector 52"/>
          <p:cNvCxnSpPr/>
          <p:nvPr/>
        </p:nvCxnSpPr>
        <p:spPr>
          <a:xfrm flipH="1">
            <a:off x="41901" y="4437173"/>
            <a:ext cx="1758101" cy="718403"/>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367916" y="4435347"/>
            <a:ext cx="1266528" cy="720229"/>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1571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r="53255"/>
          <a:stretch/>
        </p:blipFill>
        <p:spPr>
          <a:xfrm>
            <a:off x="118537" y="833827"/>
            <a:ext cx="3183463" cy="2993932"/>
          </a:xfrm>
          <a:prstGeom prst="rect">
            <a:avLst/>
          </a:prstGeom>
        </p:spPr>
      </p:pic>
      <p:sp>
        <p:nvSpPr>
          <p:cNvPr id="2" name="Title 1"/>
          <p:cNvSpPr>
            <a:spLocks noGrp="1"/>
          </p:cNvSpPr>
          <p:nvPr>
            <p:ph type="title"/>
          </p:nvPr>
        </p:nvSpPr>
        <p:spPr/>
        <p:txBody>
          <a:bodyPr/>
          <a:lstStyle/>
          <a:p>
            <a:r>
              <a:rPr lang="en-US" cap="none" dirty="0" err="1" smtClean="0"/>
              <a:t>n</a:t>
            </a:r>
            <a:r>
              <a:rPr lang="en-US" dirty="0" err="1" smtClean="0"/>
              <a:t>pdf</a:t>
            </a:r>
            <a:r>
              <a:rPr lang="en-US" cap="none" dirty="0" err="1" smtClean="0"/>
              <a:t>s</a:t>
            </a:r>
            <a:r>
              <a:rPr lang="en-US" dirty="0" smtClean="0"/>
              <a:t> before and after EIC</a:t>
            </a:r>
            <a:endParaRPr lang="en-US" dirty="0"/>
          </a:p>
        </p:txBody>
      </p:sp>
      <p:pic>
        <p:nvPicPr>
          <p:cNvPr id="5" name="Picture 4" descr="xq2plane-xA-EI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3" y="1968503"/>
            <a:ext cx="3877733" cy="2751745"/>
          </a:xfrm>
          <a:prstGeom prst="rect">
            <a:avLst/>
          </a:prstGeom>
        </p:spPr>
      </p:pic>
      <p:sp>
        <p:nvSpPr>
          <p:cNvPr id="3" name="Date Placeholder 2"/>
          <p:cNvSpPr>
            <a:spLocks noGrp="1"/>
          </p:cNvSpPr>
          <p:nvPr>
            <p:ph type="dt" sz="half" idx="10"/>
          </p:nvPr>
        </p:nvSpPr>
        <p:spPr/>
        <p:txBody>
          <a:bodyPr/>
          <a:lstStyle/>
          <a:p>
            <a:r>
              <a:rPr lang="en-US" smtClean="0"/>
              <a:t>E.C. Aschenauer</a:t>
            </a:r>
            <a:endParaRPr lang="en-US"/>
          </a:p>
        </p:txBody>
      </p:sp>
      <p:pic>
        <p:nvPicPr>
          <p:cNvPr id="1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727" y="4963589"/>
            <a:ext cx="68024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4" name="Rectangle 5"/>
          <p:cNvSpPr>
            <a:spLocks/>
          </p:cNvSpPr>
          <p:nvPr/>
        </p:nvSpPr>
        <p:spPr bwMode="auto">
          <a:xfrm>
            <a:off x="2734738" y="6006588"/>
            <a:ext cx="25701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15" name="Rectangle 6"/>
          <p:cNvSpPr>
            <a:spLocks/>
          </p:cNvSpPr>
          <p:nvPr/>
        </p:nvSpPr>
        <p:spPr bwMode="auto">
          <a:xfrm>
            <a:off x="5367337" y="6020335"/>
            <a:ext cx="3573463" cy="3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a:t>
            </a:r>
            <a:r>
              <a:rPr lang="en-US" dirty="0" smtClean="0">
                <a:solidFill>
                  <a:srgbClr val="FF0000"/>
                </a:solidFill>
                <a:latin typeface="Comic Sans MS"/>
                <a:ea typeface="ＭＳ Ｐゴシック" charset="0"/>
                <a:cs typeface="Comic Sans MS"/>
                <a:sym typeface="Arial" charset="0"/>
              </a:rPr>
              <a:t>momentum distribution</a:t>
            </a:r>
            <a:endParaRPr lang="en-US" dirty="0">
              <a:solidFill>
                <a:srgbClr val="FF0000"/>
              </a:solidFill>
              <a:latin typeface="Comic Sans MS"/>
              <a:ea typeface="ＭＳ Ｐゴシック" charset="0"/>
              <a:cs typeface="Comic Sans MS"/>
              <a:sym typeface="Arial" charset="0"/>
            </a:endParaRPr>
          </a:p>
        </p:txBody>
      </p:sp>
      <p:sp>
        <p:nvSpPr>
          <p:cNvPr id="16" name="Line 7"/>
          <p:cNvSpPr>
            <a:spLocks noChangeShapeType="1"/>
          </p:cNvSpPr>
          <p:nvPr/>
        </p:nvSpPr>
        <p:spPr bwMode="auto">
          <a:xfrm rot="10800000" flipH="1">
            <a:off x="4622800" y="5567897"/>
            <a:ext cx="606425" cy="714386"/>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n w="28575" cmpd="sng">
                <a:solidFill>
                  <a:srgbClr val="0000FF"/>
                </a:solidFill>
              </a:ln>
            </a:endParaRPr>
          </a:p>
        </p:txBody>
      </p:sp>
      <p:sp>
        <p:nvSpPr>
          <p:cNvPr id="17" name="Line 8"/>
          <p:cNvSpPr>
            <a:spLocks noChangeShapeType="1"/>
          </p:cNvSpPr>
          <p:nvPr/>
        </p:nvSpPr>
        <p:spPr bwMode="auto">
          <a:xfrm rot="10800000" flipH="1">
            <a:off x="6714066" y="5556784"/>
            <a:ext cx="151870" cy="530765"/>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6"/>
          <p:cNvSpPr>
            <a:spLocks/>
          </p:cNvSpPr>
          <p:nvPr/>
        </p:nvSpPr>
        <p:spPr bwMode="auto">
          <a:xfrm>
            <a:off x="5373598" y="6283185"/>
            <a:ext cx="3573463" cy="34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smtClean="0">
                <a:latin typeface="Comic Sans MS"/>
                <a:ea typeface="ＭＳ Ｐゴシック" charset="0"/>
                <a:cs typeface="Comic Sans MS"/>
                <a:sym typeface="Arial" charset="0"/>
              </a:rPr>
              <a:t>or tag on charm </a:t>
            </a:r>
            <a:r>
              <a:rPr lang="en-US" dirty="0" smtClean="0">
                <a:latin typeface="Comic Sans MS"/>
                <a:ea typeface="ＭＳ Ｐゴシック" charset="0"/>
                <a:cs typeface="Comic Sans MS"/>
                <a:sym typeface="Wingdings"/>
              </a:rPr>
              <a:t> F</a:t>
            </a:r>
            <a:r>
              <a:rPr lang="en-US" baseline="-25000" dirty="0" smtClean="0">
                <a:latin typeface="Comic Sans MS"/>
                <a:ea typeface="ＭＳ Ｐゴシック" charset="0"/>
                <a:cs typeface="Comic Sans MS"/>
                <a:sym typeface="Wingdings"/>
              </a:rPr>
              <a:t>2</a:t>
            </a:r>
            <a:r>
              <a:rPr lang="en-US" baseline="30000" dirty="0" smtClean="0">
                <a:latin typeface="Comic Sans MS"/>
                <a:ea typeface="ＭＳ Ｐゴシック" charset="0"/>
                <a:cs typeface="Comic Sans MS"/>
                <a:sym typeface="Wingdings"/>
              </a:rPr>
              <a:t>C</a:t>
            </a:r>
            <a:endParaRPr lang="en-US" baseline="30000" dirty="0">
              <a:latin typeface="Comic Sans MS"/>
              <a:ea typeface="ＭＳ Ｐゴシック" charset="0"/>
              <a:cs typeface="Comic Sans MS"/>
              <a:sym typeface="Arial" charset="0"/>
            </a:endParaRPr>
          </a:p>
        </p:txBody>
      </p:sp>
      <p:sp>
        <p:nvSpPr>
          <p:cNvPr id="4" name="TextBox 3"/>
          <p:cNvSpPr txBox="1"/>
          <p:nvPr/>
        </p:nvSpPr>
        <p:spPr>
          <a:xfrm>
            <a:off x="0" y="4605879"/>
            <a:ext cx="7250979" cy="369332"/>
          </a:xfrm>
          <a:prstGeom prst="rect">
            <a:avLst/>
          </a:prstGeom>
          <a:noFill/>
        </p:spPr>
        <p:txBody>
          <a:bodyPr wrap="none" rtlCol="0">
            <a:spAutoFit/>
          </a:bodyPr>
          <a:lstStyle/>
          <a:p>
            <a:r>
              <a:rPr lang="en-US" dirty="0" smtClean="0">
                <a:solidFill>
                  <a:srgbClr val="0000FF"/>
                </a:solidFill>
              </a:rPr>
              <a:t>Measure different structure function in </a:t>
            </a:r>
            <a:r>
              <a:rPr lang="en-US" dirty="0" err="1" smtClean="0">
                <a:solidFill>
                  <a:srgbClr val="0000FF"/>
                </a:solidFill>
              </a:rPr>
              <a:t>eA</a:t>
            </a:r>
            <a:r>
              <a:rPr lang="en-US" dirty="0" smtClean="0">
                <a:solidFill>
                  <a:srgbClr val="0000FF"/>
                </a:solidFill>
              </a:rPr>
              <a:t> </a:t>
            </a:r>
            <a:r>
              <a:rPr lang="en-US" dirty="0" smtClean="0">
                <a:solidFill>
                  <a:srgbClr val="0000FF"/>
                </a:solidFill>
                <a:sym typeface="Wingdings"/>
              </a:rPr>
              <a:t> constrain </a:t>
            </a:r>
            <a:r>
              <a:rPr lang="en-US" dirty="0" err="1" smtClean="0">
                <a:solidFill>
                  <a:srgbClr val="0000FF"/>
                </a:solidFill>
                <a:sym typeface="Wingdings"/>
              </a:rPr>
              <a:t>nPDF</a:t>
            </a:r>
            <a:r>
              <a:rPr lang="en-US" dirty="0" smtClean="0">
                <a:solidFill>
                  <a:srgbClr val="0000FF"/>
                </a:solidFill>
                <a:sym typeface="Wingdings"/>
              </a:rPr>
              <a:t>:</a:t>
            </a:r>
            <a:r>
              <a:rPr lang="en-US" dirty="0" smtClean="0">
                <a:solidFill>
                  <a:srgbClr val="0000FF"/>
                </a:solidFill>
              </a:rPr>
              <a:t> </a:t>
            </a:r>
            <a:endParaRPr lang="en-US" dirty="0">
              <a:solidFill>
                <a:srgbClr val="0000FF"/>
              </a:solidFill>
            </a:endParaRPr>
          </a:p>
        </p:txBody>
      </p:sp>
      <p:sp>
        <p:nvSpPr>
          <p:cNvPr id="6" name="TextBox 5"/>
          <p:cNvSpPr txBox="1"/>
          <p:nvPr/>
        </p:nvSpPr>
        <p:spPr>
          <a:xfrm>
            <a:off x="533402" y="575733"/>
            <a:ext cx="3071987" cy="369332"/>
          </a:xfrm>
          <a:prstGeom prst="rect">
            <a:avLst/>
          </a:prstGeom>
          <a:noFill/>
        </p:spPr>
        <p:txBody>
          <a:bodyPr wrap="none" rtlCol="0">
            <a:spAutoFit/>
          </a:bodyPr>
          <a:lstStyle/>
          <a:p>
            <a:r>
              <a:rPr lang="en-US" dirty="0" smtClean="0"/>
              <a:t>Ratio g(x,Q</a:t>
            </a:r>
            <a:r>
              <a:rPr lang="en-US" baseline="30000" dirty="0" smtClean="0"/>
              <a:t>2</a:t>
            </a:r>
            <a:r>
              <a:rPr lang="en-US" dirty="0" smtClean="0"/>
              <a:t>)</a:t>
            </a:r>
            <a:r>
              <a:rPr lang="en-US" baseline="-25000" dirty="0" err="1" smtClean="0"/>
              <a:t>pb</a:t>
            </a:r>
            <a:r>
              <a:rPr lang="en-US" dirty="0" smtClean="0"/>
              <a:t> /</a:t>
            </a:r>
            <a:r>
              <a:rPr lang="en-US" dirty="0"/>
              <a:t>g(x,Q</a:t>
            </a:r>
            <a:r>
              <a:rPr lang="en-US" baseline="30000" dirty="0"/>
              <a:t>2</a:t>
            </a:r>
            <a:r>
              <a:rPr lang="en-US" dirty="0"/>
              <a:t>)</a:t>
            </a:r>
            <a:r>
              <a:rPr lang="en-US" baseline="-25000" dirty="0" smtClean="0"/>
              <a:t>p</a:t>
            </a:r>
            <a:r>
              <a:rPr lang="en-US" dirty="0" smtClean="0"/>
              <a:t>  </a:t>
            </a:r>
            <a:endParaRPr lang="en-US" dirty="0"/>
          </a:p>
        </p:txBody>
      </p:sp>
      <p:sp>
        <p:nvSpPr>
          <p:cNvPr id="7" name="TextBox 6"/>
          <p:cNvSpPr txBox="1"/>
          <p:nvPr/>
        </p:nvSpPr>
        <p:spPr>
          <a:xfrm>
            <a:off x="3742267" y="728134"/>
            <a:ext cx="4849133" cy="1169551"/>
          </a:xfrm>
          <a:prstGeom prst="rect">
            <a:avLst/>
          </a:prstGeom>
          <a:noFill/>
        </p:spPr>
        <p:txBody>
          <a:bodyPr wrap="none" rtlCol="0">
            <a:spAutoFit/>
          </a:bodyPr>
          <a:lstStyle/>
          <a:p>
            <a:r>
              <a:rPr lang="en-US" sz="1400" dirty="0">
                <a:solidFill>
                  <a:srgbClr val="0000FF"/>
                </a:solidFill>
              </a:rPr>
              <a:t>DGLAP:</a:t>
            </a:r>
            <a:r>
              <a:rPr lang="en-US" sz="1400" dirty="0"/>
              <a:t> </a:t>
            </a:r>
            <a:endParaRPr lang="en-US" sz="1400" dirty="0" smtClean="0"/>
          </a:p>
          <a:p>
            <a:r>
              <a:rPr lang="en-US" sz="1400" dirty="0" smtClean="0"/>
              <a:t>predicts </a:t>
            </a:r>
            <a:r>
              <a:rPr lang="en-US" sz="1400" dirty="0"/>
              <a:t>Q</a:t>
            </a:r>
            <a:r>
              <a:rPr lang="en-US" sz="1400" baseline="30000" dirty="0"/>
              <a:t>2 </a:t>
            </a:r>
            <a:r>
              <a:rPr lang="en-US" sz="1400" dirty="0"/>
              <a:t>but </a:t>
            </a:r>
            <a:r>
              <a:rPr lang="en-US" sz="1400" dirty="0">
                <a:solidFill>
                  <a:srgbClr val="3366FF"/>
                </a:solidFill>
              </a:rPr>
              <a:t>not</a:t>
            </a:r>
            <a:r>
              <a:rPr lang="en-US" sz="1400" dirty="0"/>
              <a:t> A-dependence and x-dependence</a:t>
            </a:r>
          </a:p>
          <a:p>
            <a:r>
              <a:rPr lang="en-US" sz="1400" dirty="0">
                <a:solidFill>
                  <a:srgbClr val="0000FF"/>
                </a:solidFill>
              </a:rPr>
              <a:t>Saturation models: </a:t>
            </a:r>
            <a:endParaRPr lang="en-US" sz="1400" dirty="0" smtClean="0">
              <a:solidFill>
                <a:srgbClr val="0000FF"/>
              </a:solidFill>
            </a:endParaRPr>
          </a:p>
          <a:p>
            <a:r>
              <a:rPr lang="en-US" sz="1400" dirty="0" smtClean="0"/>
              <a:t>predict </a:t>
            </a:r>
            <a:r>
              <a:rPr lang="en-US" sz="1400" dirty="0"/>
              <a:t>A-dependence and x-dependence </a:t>
            </a:r>
            <a:r>
              <a:rPr lang="en-US" sz="1400" dirty="0" smtClean="0"/>
              <a:t>but </a:t>
            </a:r>
            <a:r>
              <a:rPr lang="en-US" sz="1400" dirty="0">
                <a:solidFill>
                  <a:srgbClr val="3366FF"/>
                </a:solidFill>
              </a:rPr>
              <a:t>not</a:t>
            </a:r>
            <a:r>
              <a:rPr lang="en-US" sz="1400" dirty="0"/>
              <a:t> Q</a:t>
            </a:r>
            <a:r>
              <a:rPr lang="en-US" sz="1400" baseline="30000" dirty="0"/>
              <a:t>2</a:t>
            </a:r>
          </a:p>
          <a:p>
            <a:r>
              <a:rPr lang="en-US" sz="1400" dirty="0" smtClean="0">
                <a:solidFill>
                  <a:srgbClr val="0000FF"/>
                </a:solidFill>
                <a:sym typeface="Wingdings"/>
              </a:rPr>
              <a:t> </a:t>
            </a:r>
            <a:r>
              <a:rPr lang="en-US" sz="1400" dirty="0" smtClean="0">
                <a:solidFill>
                  <a:srgbClr val="0000FF"/>
                </a:solidFill>
              </a:rPr>
              <a:t>Need: </a:t>
            </a:r>
            <a:r>
              <a:rPr lang="en-US" sz="1400" dirty="0" smtClean="0"/>
              <a:t>large </a:t>
            </a:r>
            <a:r>
              <a:rPr lang="en-US" sz="1400" dirty="0"/>
              <a:t>Q</a:t>
            </a:r>
            <a:r>
              <a:rPr lang="en-US" sz="1400" baseline="30000" dirty="0"/>
              <a:t>2</a:t>
            </a:r>
            <a:r>
              <a:rPr lang="en-US" sz="1400" dirty="0"/>
              <a:t> lever-arm for fixed x, A-scan</a:t>
            </a:r>
          </a:p>
        </p:txBody>
      </p:sp>
      <p:sp>
        <p:nvSpPr>
          <p:cNvPr id="9" name="Footer Placeholder 8"/>
          <p:cNvSpPr>
            <a:spLocks noGrp="1"/>
          </p:cNvSpPr>
          <p:nvPr>
            <p:ph type="ftr" sz="quarter" idx="11"/>
          </p:nvPr>
        </p:nvSpPr>
        <p:spPr/>
        <p:txBody>
          <a:bodyPr/>
          <a:lstStyle/>
          <a:p>
            <a:r>
              <a:rPr lang="en-US" smtClean="0"/>
              <a:t>INT-2017 The Flavor Structure of Nucleon Sea </a:t>
            </a:r>
            <a:endParaRPr lang="en-US"/>
          </a:p>
        </p:txBody>
      </p:sp>
      <p:sp>
        <p:nvSpPr>
          <p:cNvPr id="10" name="Slide Number Placeholder 9"/>
          <p:cNvSpPr>
            <a:spLocks noGrp="1"/>
          </p:cNvSpPr>
          <p:nvPr>
            <p:ph type="sldNum" sz="quarter" idx="12"/>
          </p:nvPr>
        </p:nvSpPr>
        <p:spPr/>
        <p:txBody>
          <a:bodyPr/>
          <a:lstStyle/>
          <a:p>
            <a:fld id="{E7C2DFF1-6A7E-5841-980E-96BA788216E4}" type="slidenum">
              <a:rPr lang="en-US" smtClean="0"/>
              <a:pPr/>
              <a:t>30</a:t>
            </a:fld>
            <a:endParaRPr lang="en-US"/>
          </a:p>
        </p:txBody>
      </p:sp>
      <p:grpSp>
        <p:nvGrpSpPr>
          <p:cNvPr id="21" name="Group 20"/>
          <p:cNvGrpSpPr/>
          <p:nvPr/>
        </p:nvGrpSpPr>
        <p:grpSpPr>
          <a:xfrm>
            <a:off x="897466" y="3784617"/>
            <a:ext cx="1930401" cy="313255"/>
            <a:chOff x="4428064" y="4021694"/>
            <a:chExt cx="1930401" cy="313255"/>
          </a:xfrm>
        </p:grpSpPr>
        <p:sp>
          <p:nvSpPr>
            <p:cNvPr id="20" name="Rectangle 19"/>
            <p:cNvSpPr/>
            <p:nvPr/>
          </p:nvSpPr>
          <p:spPr bwMode="auto">
            <a:xfrm>
              <a:off x="5588000" y="4021694"/>
              <a:ext cx="770465" cy="313255"/>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tx1"/>
                  </a:solidFill>
                  <a:effectLst/>
                  <a:latin typeface="Comic Sans MS"/>
                  <a:ea typeface="ＭＳ Ｐゴシック" pitchFamily="-112" charset="-128"/>
                  <a:cs typeface="Comic Sans MS"/>
                </a:rPr>
                <a:t>RHIC</a:t>
              </a:r>
              <a:endParaRPr kumimoji="0" lang="en-US" sz="1200" i="0" u="none" strike="noStrike" cap="none" normalizeH="0" baseline="0" dirty="0">
                <a:ln>
                  <a:noFill/>
                </a:ln>
                <a:solidFill>
                  <a:schemeClr val="tx1"/>
                </a:solidFill>
                <a:effectLst/>
                <a:latin typeface="Comic Sans MS"/>
                <a:ea typeface="ＭＳ Ｐゴシック" pitchFamily="-112" charset="-128"/>
                <a:cs typeface="Comic Sans MS"/>
              </a:endParaRPr>
            </a:p>
          </p:txBody>
        </p:sp>
        <p:sp>
          <p:nvSpPr>
            <p:cNvPr id="8" name="Rectangle 7"/>
            <p:cNvSpPr/>
            <p:nvPr/>
          </p:nvSpPr>
          <p:spPr bwMode="auto">
            <a:xfrm>
              <a:off x="4428064" y="4030147"/>
              <a:ext cx="1168402" cy="296320"/>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latin typeface="Comic Sans MS"/>
                  <a:ea typeface="ＭＳ Ｐゴシック" pitchFamily="-112" charset="-128"/>
                  <a:cs typeface="Comic Sans MS"/>
                </a:rPr>
                <a:t>LHC</a:t>
              </a:r>
              <a:endParaRPr kumimoji="0" lang="en-US" sz="1400" i="0" u="none" strike="noStrike" cap="none" normalizeH="0" baseline="0" dirty="0">
                <a:ln>
                  <a:noFill/>
                </a:ln>
                <a:solidFill>
                  <a:schemeClr val="tx1"/>
                </a:solidFill>
                <a:effectLst/>
                <a:latin typeface="Comic Sans MS"/>
                <a:ea typeface="ＭＳ Ｐゴシック" pitchFamily="-112" charset="-128"/>
                <a:cs typeface="Comic Sans MS"/>
              </a:endParaRPr>
            </a:p>
          </p:txBody>
        </p:sp>
      </p:grpSp>
    </p:spTree>
    <p:extLst>
      <p:ext uri="{BB962C8B-B14F-4D97-AF65-F5344CB8AC3E}">
        <p14:creationId xmlns:p14="http://schemas.microsoft.com/office/powerpoint/2010/main" val="160964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dirty="0"/>
              <a:t>Inclusive Cross-</a:t>
            </a:r>
            <a:r>
              <a:rPr lang="en-US" dirty="0" smtClean="0"/>
              <a:t>Sections in </a:t>
            </a:r>
            <a:r>
              <a:rPr lang="en-US" cap="none" dirty="0" err="1" smtClean="0"/>
              <a:t>e</a:t>
            </a:r>
            <a:r>
              <a:rPr lang="en-US" dirty="0" err="1" smtClean="0"/>
              <a:t>A</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31</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58" r="8556" b="2710"/>
          <a:stretch/>
        </p:blipFill>
        <p:spPr>
          <a:xfrm>
            <a:off x="-8467" y="1105958"/>
            <a:ext cx="4766680" cy="4803775"/>
          </a:xfrm>
          <a:prstGeom prst="rect">
            <a:avLst/>
          </a:prstGeom>
        </p:spPr>
      </p:pic>
      <p:sp>
        <p:nvSpPr>
          <p:cNvPr id="7" name="Curved Right Arrow 6"/>
          <p:cNvSpPr/>
          <p:nvPr/>
        </p:nvSpPr>
        <p:spPr bwMode="auto">
          <a:xfrm>
            <a:off x="181116" y="5824334"/>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665174" y="5974523"/>
            <a:ext cx="3971497" cy="369332"/>
          </a:xfrm>
          <a:prstGeom prst="rect">
            <a:avLst/>
          </a:prstGeom>
          <a:noFill/>
        </p:spPr>
        <p:txBody>
          <a:bodyPr wrap="none" rtlCol="0">
            <a:spAutoFit/>
          </a:bodyPr>
          <a:lstStyle/>
          <a:p>
            <a:pPr algn="ctr"/>
            <a:r>
              <a:rPr lang="en-US" dirty="0" smtClean="0">
                <a:latin typeface="Times New Roman"/>
                <a:cs typeface="Times New Roman"/>
              </a:rPr>
              <a:t>Gluon distribution ~</a:t>
            </a:r>
            <a:r>
              <a:rPr lang="en-US" dirty="0">
                <a:latin typeface="Times New Roman"/>
                <a:cs typeface="Times New Roman"/>
              </a:rPr>
              <a:t> </a:t>
            </a:r>
            <a:r>
              <a:rPr lang="en-US" dirty="0" smtClean="0">
                <a:solidFill>
                  <a:srgbClr val="0000FF"/>
                </a:solidFill>
                <a:uFill>
                  <a:solidFill>
                    <a:srgbClr val="032CE2"/>
                  </a:solidFill>
                </a:uFill>
              </a:rPr>
              <a:t>d</a:t>
            </a:r>
            <a:r>
              <a:rPr lang="en-US" dirty="0" smtClean="0">
                <a:solidFill>
                  <a:srgbClr val="0000FF"/>
                </a:solidFill>
                <a:latin typeface="Symbol" charset="2"/>
                <a:cs typeface="Symbol" charset="2"/>
              </a:rPr>
              <a:t>s</a:t>
            </a:r>
            <a:r>
              <a:rPr lang="en-US" dirty="0" smtClean="0">
                <a:solidFill>
                  <a:srgbClr val="0000FF"/>
                </a:solidFill>
              </a:rPr>
              <a:t>(</a:t>
            </a:r>
            <a:r>
              <a:rPr lang="en-US" dirty="0">
                <a:solidFill>
                  <a:srgbClr val="0000FF"/>
                </a:solidFill>
              </a:rPr>
              <a:t>x,Q</a:t>
            </a:r>
            <a:r>
              <a:rPr lang="en-US" baseline="31999" dirty="0">
                <a:solidFill>
                  <a:srgbClr val="0000FF"/>
                </a:solidFill>
              </a:rPr>
              <a:t>2</a:t>
            </a:r>
            <a:r>
              <a:rPr lang="en-US" dirty="0">
                <a:solidFill>
                  <a:srgbClr val="0000FF"/>
                </a:solidFill>
              </a:rPr>
              <a:t>)/dlnQ</a:t>
            </a:r>
            <a:r>
              <a:rPr lang="en-US" baseline="31999" dirty="0">
                <a:solidFill>
                  <a:srgbClr val="0000FF"/>
                </a:solidFill>
              </a:rPr>
              <a:t>2</a:t>
            </a:r>
            <a:endParaRPr lang="en-US" dirty="0" smtClean="0">
              <a:latin typeface="Times New Roman"/>
              <a:cs typeface="Times New Roman"/>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en-US" smtClean="0"/>
              <a:t>INT-2017 The Flavor Structure of Nucleon Sea </a:t>
            </a:r>
            <a:endParaRPr lang="en-US"/>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247" t="5273" r="2498"/>
          <a:stretch/>
        </p:blipFill>
        <p:spPr>
          <a:xfrm rot="5400000">
            <a:off x="4826662" y="839226"/>
            <a:ext cx="4267566" cy="4367116"/>
          </a:xfrm>
          <a:prstGeom prst="rect">
            <a:avLst/>
          </a:prstGeom>
        </p:spPr>
      </p:pic>
      <p:pic>
        <p:nvPicPr>
          <p:cNvPr id="15" name="Picture 14" descr="charm-pro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348" y="5316780"/>
            <a:ext cx="1234351" cy="829580"/>
          </a:xfrm>
          <a:prstGeom prst="rect">
            <a:avLst/>
          </a:prstGeom>
        </p:spPr>
      </p:pic>
      <p:sp>
        <p:nvSpPr>
          <p:cNvPr id="16" name="Curved Right Arrow 15"/>
          <p:cNvSpPr/>
          <p:nvPr/>
        </p:nvSpPr>
        <p:spPr bwMode="auto">
          <a:xfrm>
            <a:off x="4820797" y="4993862"/>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TextBox 16"/>
          <p:cNvSpPr txBox="1"/>
          <p:nvPr/>
        </p:nvSpPr>
        <p:spPr>
          <a:xfrm>
            <a:off x="4960170" y="5298642"/>
            <a:ext cx="3018775" cy="1200329"/>
          </a:xfrm>
          <a:prstGeom prst="rect">
            <a:avLst/>
          </a:prstGeom>
          <a:noFill/>
        </p:spPr>
        <p:txBody>
          <a:bodyPr wrap="none" rtlCol="0">
            <a:spAutoFit/>
          </a:bodyPr>
          <a:lstStyle/>
          <a:p>
            <a:r>
              <a:rPr lang="en-US" dirty="0" smtClean="0">
                <a:latin typeface="Times New Roman"/>
                <a:cs typeface="Times New Roman"/>
              </a:rPr>
              <a:t>Direct Access to gluons at </a:t>
            </a:r>
          </a:p>
          <a:p>
            <a:pPr algn="ctr"/>
            <a:r>
              <a:rPr lang="en-US" dirty="0" smtClean="0">
                <a:latin typeface="Times New Roman"/>
                <a:cs typeface="Times New Roman"/>
              </a:rPr>
              <a:t>medium to high x by</a:t>
            </a:r>
            <a:r>
              <a:rPr lang="en-US" dirty="0">
                <a:latin typeface="Times New Roman"/>
                <a:cs typeface="Times New Roman"/>
              </a:rPr>
              <a:t> </a:t>
            </a:r>
            <a:r>
              <a:rPr lang="en-US" dirty="0" smtClean="0">
                <a:latin typeface="Times New Roman"/>
                <a:cs typeface="Times New Roman"/>
              </a:rPr>
              <a:t>tagging </a:t>
            </a:r>
          </a:p>
          <a:p>
            <a:pPr algn="ctr"/>
            <a:r>
              <a:rPr lang="en-US" dirty="0" smtClean="0">
                <a:latin typeface="Times New Roman"/>
                <a:cs typeface="Times New Roman"/>
              </a:rPr>
              <a:t>photon-gluon fusion through</a:t>
            </a:r>
          </a:p>
          <a:p>
            <a:pPr algn="ctr"/>
            <a:r>
              <a:rPr lang="en-US" dirty="0" smtClean="0">
                <a:latin typeface="Times New Roman"/>
                <a:cs typeface="Times New Roman"/>
              </a:rPr>
              <a:t>charm events</a:t>
            </a:r>
          </a:p>
        </p:txBody>
      </p:sp>
      <p:sp>
        <p:nvSpPr>
          <p:cNvPr id="5" name="TextBox 4"/>
          <p:cNvSpPr txBox="1"/>
          <p:nvPr/>
        </p:nvSpPr>
        <p:spPr>
          <a:xfrm>
            <a:off x="0" y="717823"/>
            <a:ext cx="2916183" cy="307777"/>
          </a:xfrm>
          <a:prstGeom prst="rect">
            <a:avLst/>
          </a:prstGeom>
          <a:noFill/>
        </p:spPr>
        <p:txBody>
          <a:bodyPr wrap="none" rtlCol="0">
            <a:spAutoFit/>
          </a:bodyPr>
          <a:lstStyle/>
          <a:p>
            <a:r>
              <a:rPr lang="en-US" sz="1400" dirty="0" smtClean="0">
                <a:solidFill>
                  <a:srgbClr val="0000FF"/>
                </a:solidFill>
              </a:rPr>
              <a:t>For Details: </a:t>
            </a:r>
            <a:r>
              <a:rPr lang="en-US" sz="1400" dirty="0" smtClean="0"/>
              <a:t>arXiv</a:t>
            </a:r>
            <a:r>
              <a:rPr lang="en-US" sz="1400" dirty="0"/>
              <a:t>:1708.05654</a:t>
            </a:r>
          </a:p>
        </p:txBody>
      </p:sp>
    </p:spTree>
    <p:extLst>
      <p:ext uri="{BB962C8B-B14F-4D97-AF65-F5344CB8AC3E}">
        <p14:creationId xmlns:p14="http://schemas.microsoft.com/office/powerpoint/2010/main" val="25859331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9677400" cy="609600"/>
          </a:xfrm>
        </p:spPr>
        <p:txBody>
          <a:bodyPr/>
          <a:lstStyle/>
          <a:p>
            <a:r>
              <a:rPr lang="en-US" sz="2400" dirty="0"/>
              <a:t>EIC: Impact on the Knowledge of 1D Nuclear </a:t>
            </a:r>
            <a:r>
              <a:rPr lang="en-US" sz="2400" dirty="0" smtClean="0"/>
              <a:t>PDF</a:t>
            </a:r>
            <a:r>
              <a:rPr lang="en-US" sz="2400" cap="none" dirty="0" smtClean="0"/>
              <a:t>s</a:t>
            </a:r>
            <a:endParaRPr lang="en-US" sz="2400" cap="none"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32</a:t>
            </a:fld>
            <a:endParaRPr lang="en-US"/>
          </a:p>
        </p:txBody>
      </p:sp>
      <p:pic>
        <p:nvPicPr>
          <p:cNvPr id="6" name="Picture 5" descr="Pb_allfits_master_higherQ.pdf"/>
          <p:cNvPicPr>
            <a:picLocks noChangeAspect="1"/>
          </p:cNvPicPr>
          <p:nvPr/>
        </p:nvPicPr>
        <p:blipFill rotWithShape="1">
          <a:blip r:embed="rId2">
            <a:extLst>
              <a:ext uri="{28A0092B-C50C-407E-A947-70E740481C1C}">
                <a14:useLocalDpi xmlns:a14="http://schemas.microsoft.com/office/drawing/2010/main" val="0"/>
              </a:ext>
            </a:extLst>
          </a:blip>
          <a:srcRect t="83210"/>
          <a:stretch/>
        </p:blipFill>
        <p:spPr>
          <a:xfrm>
            <a:off x="-101604" y="4402668"/>
            <a:ext cx="6486933" cy="1811869"/>
          </a:xfrm>
          <a:prstGeom prst="rect">
            <a:avLst/>
          </a:prstGeom>
        </p:spPr>
      </p:pic>
      <p:pic>
        <p:nvPicPr>
          <p:cNvPr id="7" name="Picture 6" descr="Pb_allfits_master_Val_Sea_higherQ.pdf"/>
          <p:cNvPicPr>
            <a:picLocks noChangeAspect="1"/>
          </p:cNvPicPr>
          <p:nvPr/>
        </p:nvPicPr>
        <p:blipFill rotWithShape="1">
          <a:blip r:embed="rId3">
            <a:extLst>
              <a:ext uri="{28A0092B-C50C-407E-A947-70E740481C1C}">
                <a14:useLocalDpi xmlns:a14="http://schemas.microsoft.com/office/drawing/2010/main" val="0"/>
              </a:ext>
            </a:extLst>
          </a:blip>
          <a:srcRect l="2037" t="9179" r="5740" b="1812"/>
          <a:stretch/>
        </p:blipFill>
        <p:spPr>
          <a:xfrm>
            <a:off x="25393" y="880540"/>
            <a:ext cx="5994366" cy="3472633"/>
          </a:xfrm>
          <a:prstGeom prst="rect">
            <a:avLst/>
          </a:prstGeom>
        </p:spPr>
      </p:pic>
      <p:sp>
        <p:nvSpPr>
          <p:cNvPr id="8" name="TextBox 7"/>
          <p:cNvSpPr txBox="1"/>
          <p:nvPr/>
        </p:nvSpPr>
        <p:spPr>
          <a:xfrm>
            <a:off x="909594" y="635006"/>
            <a:ext cx="1601896" cy="369332"/>
          </a:xfrm>
          <a:prstGeom prst="rect">
            <a:avLst/>
          </a:prstGeom>
          <a:noFill/>
        </p:spPr>
        <p:txBody>
          <a:bodyPr wrap="none" rtlCol="0">
            <a:spAutoFit/>
          </a:bodyPr>
          <a:lstStyle/>
          <a:p>
            <a:r>
              <a:rPr lang="en-US" dirty="0" smtClean="0">
                <a:solidFill>
                  <a:srgbClr val="0000FF"/>
                </a:solidFill>
              </a:rPr>
              <a:t>√s &lt; 45 </a:t>
            </a:r>
            <a:r>
              <a:rPr lang="en-US" dirty="0" err="1" smtClean="0">
                <a:solidFill>
                  <a:srgbClr val="0000FF"/>
                </a:solidFill>
              </a:rPr>
              <a:t>GeV</a:t>
            </a:r>
            <a:endParaRPr lang="en-US" dirty="0">
              <a:solidFill>
                <a:srgbClr val="0000FF"/>
              </a:solidFill>
            </a:endParaRPr>
          </a:p>
        </p:txBody>
      </p:sp>
      <p:sp>
        <p:nvSpPr>
          <p:cNvPr id="10" name="TextBox 9"/>
          <p:cNvSpPr txBox="1"/>
          <p:nvPr/>
        </p:nvSpPr>
        <p:spPr>
          <a:xfrm>
            <a:off x="5920615" y="1209088"/>
            <a:ext cx="3519717" cy="4524316"/>
          </a:xfrm>
          <a:prstGeom prst="rect">
            <a:avLst/>
          </a:prstGeom>
          <a:noFill/>
        </p:spPr>
        <p:txBody>
          <a:bodyPr wrap="square" rtlCol="0">
            <a:spAutoFit/>
          </a:bodyPr>
          <a:lstStyle/>
          <a:p>
            <a:r>
              <a:rPr lang="en-US" sz="1600" b="1" dirty="0" smtClean="0">
                <a:solidFill>
                  <a:srgbClr val="0000FF"/>
                </a:solidFill>
              </a:rPr>
              <a:t>Ratio of PDF of </a:t>
            </a:r>
            <a:r>
              <a:rPr lang="en-US" sz="1600" b="1" dirty="0" err="1" smtClean="0">
                <a:solidFill>
                  <a:srgbClr val="0000FF"/>
                </a:solidFill>
              </a:rPr>
              <a:t>Pb</a:t>
            </a:r>
            <a:r>
              <a:rPr lang="en-US" sz="1600" b="1" dirty="0" smtClean="0">
                <a:solidFill>
                  <a:srgbClr val="0000FF"/>
                </a:solidFill>
              </a:rPr>
              <a:t> over Proton</a:t>
            </a:r>
          </a:p>
          <a:p>
            <a:pPr marL="285750" indent="-285750">
              <a:buClr>
                <a:srgbClr val="0000FF"/>
              </a:buClr>
              <a:buFont typeface="Wingdings" charset="2"/>
              <a:buChar char="q"/>
            </a:pPr>
            <a:r>
              <a:rPr lang="en-US" sz="1600" dirty="0" smtClean="0"/>
              <a:t>Without EIC, large </a:t>
            </a:r>
          </a:p>
          <a:p>
            <a:pPr>
              <a:buClr>
                <a:srgbClr val="0000FF"/>
              </a:buClr>
            </a:pPr>
            <a:r>
              <a:rPr lang="en-US" sz="1600" dirty="0"/>
              <a:t> </a:t>
            </a:r>
            <a:r>
              <a:rPr lang="en-US" sz="1600" dirty="0" smtClean="0"/>
              <a:t>   uncertainties </a:t>
            </a:r>
          </a:p>
          <a:p>
            <a:pPr>
              <a:buClr>
                <a:srgbClr val="0000FF"/>
              </a:buClr>
            </a:pPr>
            <a:r>
              <a:rPr lang="en-US" sz="1600" b="1" dirty="0" smtClean="0">
                <a:sym typeface="Wingdings"/>
              </a:rPr>
              <a:t>     </a:t>
            </a:r>
            <a:r>
              <a:rPr lang="en-US" sz="1600" dirty="0" smtClean="0"/>
              <a:t>With EIC </a:t>
            </a:r>
            <a:r>
              <a:rPr lang="en-US" sz="1600" dirty="0" smtClean="0">
                <a:solidFill>
                  <a:srgbClr val="0000FF"/>
                </a:solidFill>
              </a:rPr>
              <a:t>significantly </a:t>
            </a:r>
          </a:p>
          <a:p>
            <a:pPr>
              <a:buClr>
                <a:srgbClr val="0000FF"/>
              </a:buClr>
            </a:pPr>
            <a:r>
              <a:rPr lang="en-US" sz="1600" dirty="0">
                <a:solidFill>
                  <a:srgbClr val="0000FF"/>
                </a:solidFill>
              </a:rPr>
              <a:t> </a:t>
            </a:r>
            <a:r>
              <a:rPr lang="en-US" sz="1600" dirty="0" smtClean="0">
                <a:solidFill>
                  <a:srgbClr val="0000FF"/>
                </a:solidFill>
              </a:rPr>
              <a:t>       reduced uncertainties</a:t>
            </a:r>
          </a:p>
          <a:p>
            <a:pPr marL="285750" indent="-285750">
              <a:buClr>
                <a:srgbClr val="0000FF"/>
              </a:buClr>
              <a:buFont typeface="Wingdings" charset="2"/>
              <a:buChar char="q"/>
            </a:pPr>
            <a:r>
              <a:rPr lang="en-US" sz="1600" dirty="0" smtClean="0"/>
              <a:t>Complementary </a:t>
            </a:r>
            <a:r>
              <a:rPr lang="en-US" sz="1600" dirty="0"/>
              <a:t>to </a:t>
            </a:r>
            <a:r>
              <a:rPr lang="en-US" sz="1600" dirty="0" smtClean="0"/>
              <a:t>RHIC </a:t>
            </a:r>
          </a:p>
          <a:p>
            <a:pPr>
              <a:buClr>
                <a:srgbClr val="0000FF"/>
              </a:buClr>
            </a:pPr>
            <a:r>
              <a:rPr lang="en-US" sz="1600" dirty="0"/>
              <a:t> </a:t>
            </a:r>
            <a:r>
              <a:rPr lang="en-US" sz="1600" dirty="0" smtClean="0"/>
              <a:t>  and </a:t>
            </a:r>
            <a:r>
              <a:rPr lang="en-US" sz="1600" dirty="0"/>
              <a:t>LHC </a:t>
            </a:r>
            <a:r>
              <a:rPr lang="en-US" sz="1600" dirty="0" err="1"/>
              <a:t>pA</a:t>
            </a:r>
            <a:r>
              <a:rPr lang="en-US" sz="1600" dirty="0"/>
              <a:t> data.  </a:t>
            </a:r>
          </a:p>
          <a:p>
            <a:pPr>
              <a:buClr>
                <a:srgbClr val="0000FF"/>
              </a:buClr>
            </a:pPr>
            <a:r>
              <a:rPr lang="en-US" sz="1600" dirty="0" smtClean="0"/>
              <a:t>   Provides </a:t>
            </a:r>
            <a:r>
              <a:rPr lang="en-US" sz="1600" dirty="0"/>
              <a:t>information on </a:t>
            </a:r>
            <a:endParaRPr lang="en-US" sz="1600" dirty="0" smtClean="0"/>
          </a:p>
          <a:p>
            <a:pPr>
              <a:buClr>
                <a:srgbClr val="0000FF"/>
              </a:buClr>
            </a:pPr>
            <a:r>
              <a:rPr lang="en-US" sz="1600" dirty="0" smtClean="0"/>
              <a:t>   initial </a:t>
            </a:r>
            <a:r>
              <a:rPr lang="en-US" sz="1600" dirty="0"/>
              <a:t>state for heavy </a:t>
            </a:r>
            <a:r>
              <a:rPr lang="en-US" sz="1600" dirty="0" smtClean="0"/>
              <a:t>ion </a:t>
            </a:r>
          </a:p>
          <a:p>
            <a:pPr>
              <a:buClr>
                <a:srgbClr val="0000FF"/>
              </a:buClr>
            </a:pPr>
            <a:r>
              <a:rPr lang="en-US" sz="1600" dirty="0"/>
              <a:t> </a:t>
            </a:r>
            <a:r>
              <a:rPr lang="en-US" sz="1600" dirty="0" smtClean="0"/>
              <a:t>  collisions.</a:t>
            </a:r>
            <a:endParaRPr lang="en-US" sz="1600" dirty="0" smtClean="0">
              <a:solidFill>
                <a:srgbClr val="000000"/>
              </a:solidFill>
            </a:endParaRPr>
          </a:p>
          <a:p>
            <a:pPr marL="285750" indent="-285750">
              <a:buClr>
                <a:srgbClr val="0000FF"/>
              </a:buClr>
              <a:buFont typeface="Wingdings" charset="2"/>
              <a:buChar char="q"/>
            </a:pPr>
            <a:r>
              <a:rPr lang="en-US" sz="1600" dirty="0" smtClean="0">
                <a:solidFill>
                  <a:srgbClr val="000000"/>
                </a:solidFill>
              </a:rPr>
              <a:t>Does the nucleus behave </a:t>
            </a:r>
          </a:p>
          <a:p>
            <a:pPr>
              <a:buClr>
                <a:srgbClr val="0000FF"/>
              </a:buClr>
            </a:pPr>
            <a:r>
              <a:rPr lang="en-US" sz="1600" dirty="0">
                <a:solidFill>
                  <a:srgbClr val="000000"/>
                </a:solidFill>
              </a:rPr>
              <a:t> </a:t>
            </a:r>
            <a:r>
              <a:rPr lang="en-US" sz="1600" dirty="0" smtClean="0">
                <a:solidFill>
                  <a:srgbClr val="000000"/>
                </a:solidFill>
              </a:rPr>
              <a:t>  like a proton at low-x? </a:t>
            </a:r>
            <a:endParaRPr lang="en-US" sz="1600" dirty="0">
              <a:solidFill>
                <a:srgbClr val="000000"/>
              </a:solidFill>
              <a:sym typeface="Wingdings"/>
            </a:endParaRPr>
          </a:p>
          <a:p>
            <a:pPr>
              <a:buClr>
                <a:srgbClr val="0000FF"/>
              </a:buClr>
            </a:pPr>
            <a:r>
              <a:rPr lang="en-US" sz="1600" dirty="0" smtClean="0">
                <a:solidFill>
                  <a:srgbClr val="000000"/>
                </a:solidFill>
                <a:sym typeface="Wingdings"/>
              </a:rPr>
              <a:t>    relevant to very </a:t>
            </a:r>
          </a:p>
          <a:p>
            <a:pPr>
              <a:buClr>
                <a:srgbClr val="0000FF"/>
              </a:buClr>
            </a:pPr>
            <a:r>
              <a:rPr lang="en-US" sz="1600" dirty="0" smtClean="0">
                <a:solidFill>
                  <a:srgbClr val="000000"/>
                </a:solidFill>
                <a:sym typeface="Wingdings"/>
              </a:rPr>
              <a:t>      high-energy cosmic </a:t>
            </a:r>
          </a:p>
          <a:p>
            <a:pPr>
              <a:buClr>
                <a:srgbClr val="0000FF"/>
              </a:buClr>
            </a:pPr>
            <a:r>
              <a:rPr lang="en-US" sz="1600" dirty="0" smtClean="0">
                <a:solidFill>
                  <a:srgbClr val="000000"/>
                </a:solidFill>
                <a:sym typeface="Wingdings"/>
              </a:rPr>
              <a:t>      ray </a:t>
            </a:r>
            <a:r>
              <a:rPr lang="en-US" sz="1600" dirty="0" smtClean="0">
                <a:solidFill>
                  <a:srgbClr val="000000"/>
                </a:solidFill>
                <a:sym typeface="Wingdings"/>
              </a:rPr>
              <a:t>studies</a:t>
            </a:r>
          </a:p>
          <a:p>
            <a:pPr>
              <a:buClr>
                <a:srgbClr val="0000FF"/>
              </a:buClr>
            </a:pPr>
            <a:r>
              <a:rPr lang="en-US" sz="1600" dirty="0">
                <a:solidFill>
                  <a:srgbClr val="000000"/>
                </a:solidFill>
                <a:sym typeface="Wingdings"/>
              </a:rPr>
              <a:t> </a:t>
            </a:r>
            <a:r>
              <a:rPr lang="en-US" sz="1600" dirty="0" smtClean="0">
                <a:solidFill>
                  <a:srgbClr val="000000"/>
                </a:solidFill>
                <a:sym typeface="Wingdings"/>
              </a:rPr>
              <a:t>   critical input to AA </a:t>
            </a:r>
            <a:endParaRPr lang="en-US" sz="1600" dirty="0" smtClean="0">
              <a:solidFill>
                <a:srgbClr val="000000"/>
              </a:solidFill>
              <a:sym typeface="Wingdings"/>
            </a:endParaRPr>
          </a:p>
          <a:p>
            <a:pPr marL="285750" indent="-285750">
              <a:buClr>
                <a:srgbClr val="0000FF"/>
              </a:buClr>
              <a:buFont typeface="Wingdings" charset="2"/>
              <a:buChar char="q"/>
            </a:pPr>
            <a:r>
              <a:rPr lang="en-US" sz="1600" dirty="0" smtClean="0">
                <a:solidFill>
                  <a:srgbClr val="000000"/>
                </a:solidFill>
                <a:sym typeface="Wingdings"/>
              </a:rPr>
              <a:t>submitted to PRD</a:t>
            </a:r>
          </a:p>
          <a:p>
            <a:pPr>
              <a:buClr>
                <a:srgbClr val="0000FF"/>
              </a:buClr>
            </a:pPr>
            <a:r>
              <a:rPr lang="en-US" sz="1600" dirty="0">
                <a:solidFill>
                  <a:srgbClr val="000000"/>
                </a:solidFill>
                <a:sym typeface="Wingdings"/>
              </a:rPr>
              <a:t> </a:t>
            </a:r>
            <a:r>
              <a:rPr lang="en-US" sz="1600" dirty="0" smtClean="0">
                <a:solidFill>
                  <a:srgbClr val="000000"/>
                </a:solidFill>
                <a:sym typeface="Wingdings"/>
              </a:rPr>
              <a:t>  </a:t>
            </a:r>
            <a:r>
              <a:rPr lang="en-US" sz="1600" dirty="0"/>
              <a:t>arXiv:</a:t>
            </a:r>
            <a:r>
              <a:rPr lang="en-US" sz="1600" dirty="0" smtClean="0"/>
              <a:t>1708.05654</a:t>
            </a:r>
            <a:endParaRPr lang="en-US" sz="1600" dirty="0" smtClean="0">
              <a:solidFill>
                <a:srgbClr val="000000"/>
              </a:solidFill>
            </a:endParaRPr>
          </a:p>
        </p:txBody>
      </p:sp>
      <p:sp>
        <p:nvSpPr>
          <p:cNvPr id="11" name="TextBox 10"/>
          <p:cNvSpPr txBox="1"/>
          <p:nvPr/>
        </p:nvSpPr>
        <p:spPr>
          <a:xfrm>
            <a:off x="4109994" y="577579"/>
            <a:ext cx="1601896" cy="369332"/>
          </a:xfrm>
          <a:prstGeom prst="rect">
            <a:avLst/>
          </a:prstGeom>
          <a:noFill/>
        </p:spPr>
        <p:txBody>
          <a:bodyPr wrap="none" rtlCol="0">
            <a:spAutoFit/>
          </a:bodyPr>
          <a:lstStyle/>
          <a:p>
            <a:r>
              <a:rPr lang="en-US" dirty="0" smtClean="0">
                <a:solidFill>
                  <a:srgbClr val="0000FF"/>
                </a:solidFill>
              </a:rPr>
              <a:t>√s &lt; 90 </a:t>
            </a:r>
            <a:r>
              <a:rPr lang="en-US" dirty="0" err="1" smtClean="0">
                <a:solidFill>
                  <a:srgbClr val="0000FF"/>
                </a:solidFill>
              </a:rPr>
              <a:t>GeV</a:t>
            </a:r>
            <a:endParaRPr lang="en-US" dirty="0">
              <a:solidFill>
                <a:srgbClr val="0000FF"/>
              </a:solidFill>
            </a:endParaRPr>
          </a:p>
        </p:txBody>
      </p:sp>
    </p:spTree>
    <p:extLst>
      <p:ext uri="{BB962C8B-B14F-4D97-AF65-F5344CB8AC3E}">
        <p14:creationId xmlns:p14="http://schemas.microsoft.com/office/powerpoint/2010/main" val="217156406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ln/>
        </p:spPr>
        <p:txBody>
          <a:bodyPr/>
          <a:lstStyle/>
          <a:p>
            <a:r>
              <a:rPr lang="en-US" dirty="0" smtClean="0"/>
              <a:t>Studying Final State Effects</a:t>
            </a:r>
            <a:endParaRPr lang="en-US" dirty="0"/>
          </a:p>
        </p:txBody>
      </p:sp>
      <p:sp>
        <p:nvSpPr>
          <p:cNvPr id="46" name="AutoShape 49"/>
          <p:cNvSpPr>
            <a:spLocks noChangeArrowheads="1"/>
          </p:cNvSpPr>
          <p:nvPr/>
        </p:nvSpPr>
        <p:spPr bwMode="auto">
          <a:xfrm>
            <a:off x="133632" y="3975422"/>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7" name="TextBox 46"/>
          <p:cNvSpPr txBox="1"/>
          <p:nvPr/>
        </p:nvSpPr>
        <p:spPr>
          <a:xfrm>
            <a:off x="1184557" y="4124647"/>
            <a:ext cx="6660146" cy="461665"/>
          </a:xfrm>
          <a:prstGeom prst="rect">
            <a:avLst/>
          </a:prstGeom>
          <a:noFill/>
        </p:spPr>
        <p:txBody>
          <a:bodyPr wrap="none" rtlCol="0">
            <a:spAutoFit/>
          </a:bodyPr>
          <a:lstStyle/>
          <a:p>
            <a:r>
              <a:rPr lang="en-US" sz="2400" b="1" dirty="0" smtClean="0">
                <a:latin typeface="Comic Sans MS"/>
                <a:cs typeface="Comic Sans MS"/>
              </a:rPr>
              <a:t>What happens if we add a nuclear medium </a:t>
            </a:r>
            <a:endParaRPr lang="en-US" sz="2400" b="1" dirty="0">
              <a:latin typeface="Comic Sans MS"/>
              <a:cs typeface="Comic Sans MS"/>
            </a:endParaRPr>
          </a:p>
        </p:txBody>
      </p:sp>
      <p:sp>
        <p:nvSpPr>
          <p:cNvPr id="75" name="Date Placeholder 74"/>
          <p:cNvSpPr>
            <a:spLocks noGrp="1"/>
          </p:cNvSpPr>
          <p:nvPr>
            <p:ph type="dt" sz="half" idx="10"/>
          </p:nvPr>
        </p:nvSpPr>
        <p:spPr/>
        <p:txBody>
          <a:bodyPr/>
          <a:lstStyle/>
          <a:p>
            <a:r>
              <a:rPr lang="en-US" altLang="ja-JP" smtClean="0"/>
              <a:t>E.C. Aschenauer</a:t>
            </a:r>
            <a:endParaRPr lang="en-US" altLang="ja-JP"/>
          </a:p>
        </p:txBody>
      </p:sp>
      <p:sp>
        <p:nvSpPr>
          <p:cNvPr id="76" name="Slide Number Placeholder 75"/>
          <p:cNvSpPr>
            <a:spLocks noGrp="1"/>
          </p:cNvSpPr>
          <p:nvPr>
            <p:ph type="sldNum" sz="quarter" idx="12"/>
          </p:nvPr>
        </p:nvSpPr>
        <p:spPr/>
        <p:txBody>
          <a:bodyPr/>
          <a:lstStyle/>
          <a:p>
            <a:fld id="{1EC7F85B-340E-9941-AF39-030851572DD6}" type="slidenum">
              <a:rPr lang="en-US" altLang="ja-JP" smtClean="0"/>
              <a:pPr/>
              <a:t>33</a:t>
            </a:fld>
            <a:endParaRPr lang="en-US" altLang="ja-JP"/>
          </a:p>
        </p:txBody>
      </p:sp>
      <p:sp>
        <p:nvSpPr>
          <p:cNvPr id="106" name="TextBox 105"/>
          <p:cNvSpPr txBox="1"/>
          <p:nvPr/>
        </p:nvSpPr>
        <p:spPr>
          <a:xfrm>
            <a:off x="279150" y="4567747"/>
            <a:ext cx="1640443" cy="1138773"/>
          </a:xfrm>
          <a:prstGeom prst="rect">
            <a:avLst/>
          </a:prstGeom>
          <a:noFill/>
        </p:spPr>
        <p:txBody>
          <a:bodyPr wrap="none" rtlCol="0">
            <a:spAutoFit/>
          </a:bodyPr>
          <a:lstStyle/>
          <a:p>
            <a:r>
              <a:rPr lang="en-US" b="1" dirty="0" smtClean="0">
                <a:solidFill>
                  <a:srgbClr val="FF00FF"/>
                </a:solidFill>
                <a:latin typeface="Comic Sans MS"/>
                <a:cs typeface="Comic Sans MS"/>
              </a:rPr>
              <a:t>Observables:</a:t>
            </a:r>
          </a:p>
          <a:p>
            <a:r>
              <a:rPr lang="en-US" b="1" dirty="0" smtClean="0">
                <a:latin typeface="Comic Sans MS"/>
                <a:cs typeface="Comic Sans MS"/>
              </a:rPr>
              <a:t>Broadening:</a:t>
            </a:r>
          </a:p>
          <a:p>
            <a:endParaRPr lang="en-US" sz="1200" b="1" dirty="0" smtClean="0">
              <a:latin typeface="Comic Sans MS"/>
              <a:cs typeface="Comic Sans MS"/>
            </a:endParaRPr>
          </a:p>
          <a:p>
            <a:r>
              <a:rPr lang="en-US" b="1" dirty="0" smtClean="0">
                <a:latin typeface="Comic Sans MS"/>
                <a:cs typeface="Comic Sans MS"/>
              </a:rPr>
              <a:t>Attenuation:</a:t>
            </a:r>
            <a:endParaRPr lang="en-US" b="1" dirty="0">
              <a:latin typeface="Comic Sans MS"/>
              <a:cs typeface="Comic Sans MS"/>
            </a:endParaRPr>
          </a:p>
        </p:txBody>
      </p:sp>
      <p:graphicFrame>
        <p:nvGraphicFramePr>
          <p:cNvPr id="107" name="Object 106"/>
          <p:cNvGraphicFramePr>
            <a:graphicFrameLocks noChangeAspect="1"/>
          </p:cNvGraphicFramePr>
          <p:nvPr>
            <p:extLst>
              <p:ext uri="{D42A27DB-BD31-4B8C-83A1-F6EECF244321}">
                <p14:modId xmlns:p14="http://schemas.microsoft.com/office/powerpoint/2010/main" val="3527649012"/>
              </p:ext>
            </p:extLst>
          </p:nvPr>
        </p:nvGraphicFramePr>
        <p:xfrm>
          <a:off x="7129463" y="4841875"/>
          <a:ext cx="1778000" cy="812800"/>
        </p:xfrm>
        <a:graphic>
          <a:graphicData uri="http://schemas.openxmlformats.org/presentationml/2006/ole">
            <mc:AlternateContent xmlns:mc="http://schemas.openxmlformats.org/markup-compatibility/2006">
              <mc:Choice xmlns:v="urn:schemas-microsoft-com:vml" Requires="v">
                <p:oleObj spid="_x0000_s56333" name="Equation" r:id="rId4" imgW="1778000" imgH="812800" progId="Equation.DSMT4">
                  <p:embed/>
                </p:oleObj>
              </mc:Choice>
              <mc:Fallback>
                <p:oleObj name="Equation" r:id="rId4" imgW="1778000" imgH="812800" progId="Equation.DSMT4">
                  <p:embed/>
                  <p:pic>
                    <p:nvPicPr>
                      <p:cNvPr id="0" name=""/>
                      <p:cNvPicPr>
                        <a:picLocks noChangeAspect="1" noChangeArrowheads="1"/>
                      </p:cNvPicPr>
                      <p:nvPr/>
                    </p:nvPicPr>
                    <p:blipFill>
                      <a:blip r:embed="rId5"/>
                      <a:srcRect/>
                      <a:stretch>
                        <a:fillRect/>
                      </a:stretch>
                    </p:blipFill>
                    <p:spPr bwMode="auto">
                      <a:xfrm>
                        <a:off x="7129463" y="4841875"/>
                        <a:ext cx="17780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TextBox 107"/>
          <p:cNvSpPr txBox="1"/>
          <p:nvPr/>
        </p:nvSpPr>
        <p:spPr>
          <a:xfrm>
            <a:off x="2250862" y="4842408"/>
            <a:ext cx="4753149" cy="369332"/>
          </a:xfrm>
          <a:prstGeom prst="rect">
            <a:avLst/>
          </a:prstGeom>
          <a:noFill/>
        </p:spPr>
        <p:txBody>
          <a:bodyPr wrap="none" rtlCol="0">
            <a:spAutoFit/>
          </a:bodyPr>
          <a:lstStyle/>
          <a:p>
            <a:r>
              <a:rPr lang="en-US" b="1" dirty="0" smtClean="0">
                <a:latin typeface="Symbol" charset="2"/>
                <a:cs typeface="Symbol" charset="2"/>
              </a:rPr>
              <a:t>D</a:t>
            </a:r>
            <a:r>
              <a:rPr lang="en-US" b="1" dirty="0" smtClean="0">
                <a:latin typeface="Comic Sans MS"/>
                <a:cs typeface="Comic Sans MS"/>
              </a:rPr>
              <a:t>p</a:t>
            </a:r>
            <a:r>
              <a:rPr lang="en-US" b="1" baseline="-25000" dirty="0" smtClean="0">
                <a:latin typeface="Comic Sans MS"/>
                <a:cs typeface="Comic Sans MS"/>
              </a:rPr>
              <a:t>t</a:t>
            </a:r>
            <a:r>
              <a:rPr lang="en-US" b="1" baseline="30000" dirty="0" smtClean="0">
                <a:latin typeface="Comic Sans MS"/>
                <a:cs typeface="Comic Sans MS"/>
              </a:rPr>
              <a:t>2</a:t>
            </a:r>
            <a:r>
              <a:rPr lang="en-US" b="1" dirty="0" smtClean="0">
                <a:latin typeface="Comic Sans MS"/>
                <a:cs typeface="Comic Sans MS"/>
              </a:rPr>
              <a:t> linked directly with saturation scale</a:t>
            </a:r>
            <a:endParaRPr lang="en-US" b="1" dirty="0">
              <a:latin typeface="Comic Sans MS"/>
              <a:cs typeface="Comic Sans MS"/>
            </a:endParaRPr>
          </a:p>
        </p:txBody>
      </p:sp>
      <p:sp>
        <p:nvSpPr>
          <p:cNvPr id="54" name="TextBox 53"/>
          <p:cNvSpPr txBox="1"/>
          <p:nvPr/>
        </p:nvSpPr>
        <p:spPr>
          <a:xfrm>
            <a:off x="2250862" y="5274208"/>
            <a:ext cx="4274052" cy="646331"/>
          </a:xfrm>
          <a:prstGeom prst="rect">
            <a:avLst/>
          </a:prstGeom>
          <a:noFill/>
        </p:spPr>
        <p:txBody>
          <a:bodyPr wrap="none" rtlCol="0">
            <a:spAutoFit/>
          </a:bodyPr>
          <a:lstStyle/>
          <a:p>
            <a:r>
              <a:rPr lang="en-US" b="1" dirty="0" smtClean="0">
                <a:latin typeface="Comic Sans MS"/>
                <a:cs typeface="Comic Sans MS"/>
              </a:rPr>
              <a:t>ratio of hadron production in A to d</a:t>
            </a:r>
          </a:p>
          <a:p>
            <a:r>
              <a:rPr lang="en-US" b="1" dirty="0" smtClean="0">
                <a:latin typeface="Comic Sans MS"/>
                <a:cs typeface="Comic Sans MS"/>
              </a:rPr>
              <a:t>modifications of </a:t>
            </a:r>
            <a:r>
              <a:rPr lang="en-US" b="1" dirty="0" err="1" smtClean="0">
                <a:latin typeface="Comic Sans MS"/>
                <a:cs typeface="Comic Sans MS"/>
              </a:rPr>
              <a:t>nPDF</a:t>
            </a:r>
            <a:r>
              <a:rPr lang="en-US" b="1" dirty="0" smtClean="0">
                <a:latin typeface="Comic Sans MS"/>
                <a:cs typeface="Comic Sans MS"/>
              </a:rPr>
              <a:t> cancel out</a:t>
            </a:r>
            <a:endParaRPr lang="en-US" b="1" dirty="0">
              <a:latin typeface="Comic Sans MS"/>
              <a:cs typeface="Comic Sans MS"/>
            </a:endParaRPr>
          </a:p>
        </p:txBody>
      </p:sp>
      <p:grpSp>
        <p:nvGrpSpPr>
          <p:cNvPr id="2" name="Group 1"/>
          <p:cNvGrpSpPr/>
          <p:nvPr/>
        </p:nvGrpSpPr>
        <p:grpSpPr>
          <a:xfrm>
            <a:off x="597273" y="756410"/>
            <a:ext cx="7801894" cy="1562696"/>
            <a:chOff x="692540" y="2206330"/>
            <a:chExt cx="7801894" cy="1562696"/>
          </a:xfrm>
        </p:grpSpPr>
        <p:grpSp>
          <p:nvGrpSpPr>
            <p:cNvPr id="56" name="Group 3"/>
            <p:cNvGrpSpPr>
              <a:grpSpLocks/>
            </p:cNvGrpSpPr>
            <p:nvPr/>
          </p:nvGrpSpPr>
          <p:grpSpPr bwMode="auto">
            <a:xfrm>
              <a:off x="2059898" y="2813548"/>
              <a:ext cx="580431" cy="571499"/>
              <a:chOff x="0" y="0"/>
              <a:chExt cx="520" cy="512"/>
            </a:xfrm>
          </p:grpSpPr>
          <p:sp>
            <p:nvSpPr>
              <p:cNvPr id="121" name="Oval 4"/>
              <p:cNvSpPr>
                <a:spLocks/>
              </p:cNvSpPr>
              <p:nvPr/>
            </p:nvSpPr>
            <p:spPr bwMode="auto">
              <a:xfrm>
                <a:off x="104" y="176"/>
                <a:ext cx="168" cy="168"/>
              </a:xfrm>
              <a:prstGeom prst="ellipse">
                <a:avLst/>
              </a:prstGeom>
              <a:solidFill>
                <a:srgbClr val="66CC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122" name="Oval 5"/>
              <p:cNvSpPr>
                <a:spLocks/>
              </p:cNvSpPr>
              <p:nvPr/>
            </p:nvSpPr>
            <p:spPr bwMode="auto">
              <a:xfrm>
                <a:off x="264" y="30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3" name="Oval 6"/>
              <p:cNvSpPr>
                <a:spLocks/>
              </p:cNvSpPr>
              <p:nvPr/>
            </p:nvSpPr>
            <p:spPr bwMode="auto">
              <a:xfrm>
                <a:off x="264" y="6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4" name="Oval 7"/>
              <p:cNvSpPr>
                <a:spLocks/>
              </p:cNvSpPr>
              <p:nvPr/>
            </p:nvSpPr>
            <p:spPr bwMode="auto">
              <a:xfrm>
                <a:off x="0" y="0"/>
                <a:ext cx="520" cy="512"/>
              </a:xfrm>
              <a:prstGeom prst="ellips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7" name="Group 8"/>
            <p:cNvGrpSpPr>
              <a:grpSpLocks/>
            </p:cNvGrpSpPr>
            <p:nvPr/>
          </p:nvGrpSpPr>
          <p:grpSpPr bwMode="auto">
            <a:xfrm>
              <a:off x="692540" y="2206330"/>
              <a:ext cx="1607343" cy="1562696"/>
              <a:chOff x="0" y="0"/>
              <a:chExt cx="1439" cy="1400"/>
            </a:xfrm>
          </p:grpSpPr>
          <p:sp>
            <p:nvSpPr>
              <p:cNvPr id="118" name="Line 9"/>
              <p:cNvSpPr>
                <a:spLocks noChangeShapeType="1"/>
              </p:cNvSpPr>
              <p:nvPr/>
            </p:nvSpPr>
            <p:spPr bwMode="auto">
              <a:xfrm>
                <a:off x="288" y="0"/>
                <a:ext cx="800" cy="800"/>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9" name="Line 10"/>
              <p:cNvSpPr>
                <a:spLocks noChangeShapeType="1"/>
              </p:cNvSpPr>
              <p:nvPr/>
            </p:nvSpPr>
            <p:spPr bwMode="auto">
              <a:xfrm flipH="1">
                <a:off x="0" y="828"/>
                <a:ext cx="1100" cy="572"/>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20" name="Freeform 11"/>
              <p:cNvSpPr>
                <a:spLocks/>
              </p:cNvSpPr>
              <p:nvPr/>
            </p:nvSpPr>
            <p:spPr bwMode="auto">
              <a:xfrm>
                <a:off x="1079" y="749"/>
                <a:ext cx="360" cy="104"/>
              </a:xfrm>
              <a:custGeom>
                <a:avLst/>
                <a:gdLst/>
                <a:ahLst/>
                <a:cxnLst>
                  <a:cxn ang="0">
                    <a:pos x="0" y="7305"/>
                  </a:cxn>
                  <a:cxn ang="0">
                    <a:pos x="3979" y="16436"/>
                  </a:cxn>
                  <a:cxn ang="0">
                    <a:pos x="7389" y="0"/>
                  </a:cxn>
                  <a:cxn ang="0">
                    <a:pos x="10800" y="14610"/>
                  </a:cxn>
                  <a:cxn ang="0">
                    <a:pos x="13642" y="0"/>
                  </a:cxn>
                  <a:cxn ang="0">
                    <a:pos x="17053" y="20089"/>
                  </a:cxn>
                  <a:cxn ang="0">
                    <a:pos x="21600" y="0"/>
                  </a:cxn>
                </a:cxnLst>
                <a:rect l="0" t="0" r="r" b="b"/>
                <a:pathLst>
                  <a:path w="21600" h="20089">
                    <a:moveTo>
                      <a:pt x="0" y="7305"/>
                    </a:moveTo>
                    <a:cubicBezTo>
                      <a:pt x="1326" y="10349"/>
                      <a:pt x="2421" y="17977"/>
                      <a:pt x="3979" y="16436"/>
                    </a:cubicBezTo>
                    <a:cubicBezTo>
                      <a:pt x="5938" y="14500"/>
                      <a:pt x="5347" y="547"/>
                      <a:pt x="7389" y="0"/>
                    </a:cubicBezTo>
                    <a:cubicBezTo>
                      <a:pt x="9278" y="-505"/>
                      <a:pt x="8905" y="14610"/>
                      <a:pt x="10800" y="14610"/>
                    </a:cubicBezTo>
                    <a:cubicBezTo>
                      <a:pt x="12587" y="14610"/>
                      <a:pt x="11918" y="-1511"/>
                      <a:pt x="13642" y="0"/>
                    </a:cubicBezTo>
                    <a:cubicBezTo>
                      <a:pt x="15933" y="2007"/>
                      <a:pt x="14679" y="20089"/>
                      <a:pt x="17053" y="20089"/>
                    </a:cubicBezTo>
                    <a:cubicBezTo>
                      <a:pt x="19630" y="20089"/>
                      <a:pt x="20084" y="6696"/>
                      <a:pt x="21600" y="0"/>
                    </a:cubicBezTo>
                  </a:path>
                </a:pathLst>
              </a:custGeom>
              <a:noFill/>
              <a:ln w="127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8" name="Group 22"/>
            <p:cNvGrpSpPr>
              <a:grpSpLocks/>
            </p:cNvGrpSpPr>
            <p:nvPr/>
          </p:nvGrpSpPr>
          <p:grpSpPr bwMode="auto">
            <a:xfrm>
              <a:off x="2584518" y="2736528"/>
              <a:ext cx="3091904" cy="822651"/>
              <a:chOff x="0" y="-2"/>
              <a:chExt cx="2769" cy="736"/>
            </a:xfrm>
          </p:grpSpPr>
          <p:grpSp>
            <p:nvGrpSpPr>
              <p:cNvPr id="111" name="Group 23"/>
              <p:cNvGrpSpPr>
                <a:grpSpLocks/>
              </p:cNvGrpSpPr>
              <p:nvPr/>
            </p:nvGrpSpPr>
            <p:grpSpPr bwMode="auto">
              <a:xfrm>
                <a:off x="0" y="-2"/>
                <a:ext cx="2754" cy="736"/>
                <a:chOff x="0" y="-2"/>
                <a:chExt cx="2754" cy="736"/>
              </a:xfrm>
            </p:grpSpPr>
            <p:sp>
              <p:nvSpPr>
                <p:cNvPr id="113" name="Freeform 24"/>
                <p:cNvSpPr>
                  <a:spLocks/>
                </p:cNvSpPr>
                <p:nvPr/>
              </p:nvSpPr>
              <p:spPr bwMode="auto">
                <a:xfrm>
                  <a:off x="0" y="177"/>
                  <a:ext cx="2754" cy="236"/>
                </a:xfrm>
                <a:custGeom>
                  <a:avLst/>
                  <a:gdLst/>
                  <a:ahLst/>
                  <a:cxnLst>
                    <a:cxn ang="0">
                      <a:pos x="0" y="13824"/>
                    </a:cxn>
                    <a:cxn ang="0">
                      <a:pos x="4305" y="21600"/>
                    </a:cxn>
                    <a:cxn ang="0">
                      <a:pos x="8610" y="12096"/>
                    </a:cxn>
                    <a:cxn ang="0">
                      <a:pos x="11951" y="20736"/>
                    </a:cxn>
                    <a:cxn ang="0">
                      <a:pos x="14994" y="9504"/>
                    </a:cxn>
                    <a:cxn ang="0">
                      <a:pos x="17740" y="0"/>
                    </a:cxn>
                    <a:cxn ang="0">
                      <a:pos x="21600" y="11232"/>
                    </a:cxn>
                  </a:cxnLst>
                  <a:rect l="0" t="0" r="r" b="b"/>
                  <a:pathLst>
                    <a:path w="21600" h="21600">
                      <a:moveTo>
                        <a:pt x="0" y="13824"/>
                      </a:moveTo>
                      <a:lnTo>
                        <a:pt x="4305" y="21600"/>
                      </a:lnTo>
                      <a:lnTo>
                        <a:pt x="8610" y="12096"/>
                      </a:lnTo>
                      <a:lnTo>
                        <a:pt x="11951" y="20736"/>
                      </a:lnTo>
                      <a:lnTo>
                        <a:pt x="14994" y="9504"/>
                      </a:lnTo>
                      <a:lnTo>
                        <a:pt x="17740" y="0"/>
                      </a:lnTo>
                      <a:lnTo>
                        <a:pt x="21600" y="11232"/>
                      </a:lnTo>
                    </a:path>
                  </a:pathLst>
                </a:custGeom>
                <a:noFill/>
                <a:ln w="63500" cap="flat">
                  <a:solidFill>
                    <a:srgbClr val="FFFF33"/>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4" name="Freeform 25"/>
                <p:cNvSpPr>
                  <a:spLocks/>
                </p:cNvSpPr>
                <p:nvPr/>
              </p:nvSpPr>
              <p:spPr bwMode="auto">
                <a:xfrm rot="1791383">
                  <a:off x="539" y="46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5" name="Freeform 26"/>
                <p:cNvSpPr>
                  <a:spLocks/>
                </p:cNvSpPr>
                <p:nvPr/>
              </p:nvSpPr>
              <p:spPr bwMode="auto">
                <a:xfrm rot="7867030">
                  <a:off x="995" y="126"/>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6" name="Freeform 27"/>
                <p:cNvSpPr>
                  <a:spLocks/>
                </p:cNvSpPr>
                <p:nvPr/>
              </p:nvSpPr>
              <p:spPr bwMode="auto">
                <a:xfrm rot="14128668" flipH="1">
                  <a:off x="1435" y="50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7" name="Freeform 28"/>
                <p:cNvSpPr>
                  <a:spLocks/>
                </p:cNvSpPr>
                <p:nvPr/>
              </p:nvSpPr>
              <p:spPr bwMode="auto">
                <a:xfrm rot="20477346" flipH="1">
                  <a:off x="2259" y="54"/>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112" name="Oval 29"/>
              <p:cNvSpPr>
                <a:spLocks/>
              </p:cNvSpPr>
              <p:nvPr/>
            </p:nvSpPr>
            <p:spPr bwMode="auto">
              <a:xfrm>
                <a:off x="2705" y="266"/>
                <a:ext cx="64" cy="72"/>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65" name="Group 32"/>
            <p:cNvGrpSpPr>
              <a:grpSpLocks/>
            </p:cNvGrpSpPr>
            <p:nvPr/>
          </p:nvGrpSpPr>
          <p:grpSpPr bwMode="auto">
            <a:xfrm>
              <a:off x="5572198" y="2977631"/>
              <a:ext cx="230027" cy="164083"/>
              <a:chOff x="13" y="38"/>
              <a:chExt cx="206" cy="147"/>
            </a:xfrm>
          </p:grpSpPr>
          <p:sp>
            <p:nvSpPr>
              <p:cNvPr id="74" name="Oval 33"/>
              <p:cNvSpPr>
                <a:spLocks/>
              </p:cNvSpPr>
              <p:nvPr/>
            </p:nvSpPr>
            <p:spPr bwMode="auto">
              <a:xfrm>
                <a:off x="109" y="75"/>
                <a:ext cx="68" cy="85"/>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09" name="AutoShape 34"/>
              <p:cNvSpPr>
                <a:spLocks/>
              </p:cNvSpPr>
              <p:nvPr/>
            </p:nvSpPr>
            <p:spPr bwMode="auto">
              <a:xfrm rot="5977430">
                <a:off x="26" y="110"/>
                <a:ext cx="82" cy="68"/>
              </a:xfrm>
              <a:custGeom>
                <a:avLst/>
                <a:gdLst>
                  <a:gd name="T0" fmla="+- 0 10800 1314"/>
                  <a:gd name="T1" fmla="*/ T0 w 19521"/>
                  <a:gd name="T2" fmla="+- 0 10800 1381"/>
                  <a:gd name="T3" fmla="*/ 10800 h 19491"/>
                </a:gdLst>
                <a:ahLst/>
                <a:cxnLst>
                  <a:cxn ang="0">
                    <a:pos x="T1" y="T3"/>
                  </a:cxn>
                </a:cxnLst>
                <a:rect l="0" t="0" r="r" b="b"/>
                <a:pathLst>
                  <a:path w="19521" h="19491">
                    <a:moveTo>
                      <a:pt x="16581" y="2297"/>
                    </a:moveTo>
                    <a:cubicBezTo>
                      <a:pt x="20286" y="5976"/>
                      <a:pt x="20112" y="12146"/>
                      <a:pt x="16194" y="16079"/>
                    </a:cubicBezTo>
                    <a:cubicBezTo>
                      <a:pt x="12275" y="20012"/>
                      <a:pt x="6095" y="20219"/>
                      <a:pt x="2391" y="16541"/>
                    </a:cubicBezTo>
                    <a:cubicBezTo>
                      <a:pt x="-1314" y="12862"/>
                      <a:pt x="-1140" y="6692"/>
                      <a:pt x="2778" y="2759"/>
                    </a:cubicBezTo>
                    <a:cubicBezTo>
                      <a:pt x="6697" y="-1174"/>
                      <a:pt x="12877" y="-1381"/>
                      <a:pt x="16581" y="2297"/>
                    </a:cubicBezTo>
                  </a:path>
                </a:pathLst>
              </a:cu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10" name="AutoShape 35"/>
              <p:cNvSpPr>
                <a:spLocks/>
              </p:cNvSpPr>
              <p:nvPr/>
            </p:nvSpPr>
            <p:spPr bwMode="auto">
              <a:xfrm rot="3784549">
                <a:off x="44" y="7"/>
                <a:ext cx="143" cy="206"/>
              </a:xfrm>
              <a:custGeom>
                <a:avLst/>
                <a:gdLst>
                  <a:gd name="T0" fmla="+- 0 10800 189"/>
                  <a:gd name="T1" fmla="*/ T0 w 19053"/>
                  <a:gd name="T2" fmla="+- 0 10800 620"/>
                  <a:gd name="T3" fmla="*/ 10800 h 19403"/>
                </a:gdLst>
                <a:ahLst/>
                <a:cxnLst>
                  <a:cxn ang="0">
                    <a:pos x="T1" y="T3"/>
                  </a:cxn>
                </a:cxnLst>
                <a:rect l="0" t="0" r="r" b="b"/>
                <a:pathLst>
                  <a:path w="19053" h="19403">
                    <a:moveTo>
                      <a:pt x="16580" y="3658"/>
                    </a:moveTo>
                    <a:cubicBezTo>
                      <a:pt x="20724" y="7634"/>
                      <a:pt x="21411" y="13776"/>
                      <a:pt x="18114" y="17378"/>
                    </a:cubicBezTo>
                    <a:cubicBezTo>
                      <a:pt x="14818" y="20980"/>
                      <a:pt x="8786" y="20677"/>
                      <a:pt x="4642" y="16702"/>
                    </a:cubicBezTo>
                    <a:cubicBezTo>
                      <a:pt x="498" y="12726"/>
                      <a:pt x="-189" y="6584"/>
                      <a:pt x="3108" y="2982"/>
                    </a:cubicBezTo>
                    <a:cubicBezTo>
                      <a:pt x="6404" y="-620"/>
                      <a:pt x="12436" y="-317"/>
                      <a:pt x="16580" y="3658"/>
                    </a:cubicBezTo>
                  </a:path>
                </a:pathLst>
              </a:cu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6" name="Oval 36"/>
            <p:cNvSpPr>
              <a:spLocks/>
            </p:cNvSpPr>
            <p:nvPr/>
          </p:nvSpPr>
          <p:spPr bwMode="auto">
            <a:xfrm>
              <a:off x="8190709" y="3107111"/>
              <a:ext cx="187595" cy="187523"/>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67" name="Oval 37"/>
            <p:cNvSpPr>
              <a:spLocks/>
            </p:cNvSpPr>
            <p:nvPr/>
          </p:nvSpPr>
          <p:spPr bwMode="auto">
            <a:xfrm>
              <a:off x="8271107" y="3276775"/>
              <a:ext cx="187595" cy="187523"/>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68" name="Oval 38"/>
            <p:cNvSpPr>
              <a:spLocks/>
            </p:cNvSpPr>
            <p:nvPr/>
          </p:nvSpPr>
          <p:spPr bwMode="auto">
            <a:xfrm>
              <a:off x="8154977" y="3008885"/>
              <a:ext cx="339457" cy="544711"/>
            </a:xfrm>
            <a:prstGeom prst="ellipse">
              <a:avLst/>
            </a:pr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Oval 39"/>
            <p:cNvSpPr>
              <a:spLocks/>
            </p:cNvSpPr>
            <p:nvPr/>
          </p:nvSpPr>
          <p:spPr bwMode="auto">
            <a:xfrm rot="4053831">
              <a:off x="6617396" y="3145038"/>
              <a:ext cx="139526" cy="130646"/>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70" name="AutoShape 40"/>
            <p:cNvSpPr>
              <a:spLocks/>
            </p:cNvSpPr>
            <p:nvPr/>
          </p:nvSpPr>
          <p:spPr bwMode="auto">
            <a:xfrm rot="10031265">
              <a:off x="6531388" y="3015582"/>
              <a:ext cx="126180" cy="138410"/>
            </a:xfrm>
            <a:custGeom>
              <a:avLst/>
              <a:gdLst>
                <a:gd name="T0" fmla="+- 0 10800 834"/>
                <a:gd name="T1" fmla="*/ T0 w 19576"/>
                <a:gd name="T2" fmla="+- 0 10800 846"/>
                <a:gd name="T3" fmla="*/ 10800 h 19586"/>
              </a:gdLst>
              <a:ahLst/>
              <a:cxnLst>
                <a:cxn ang="0">
                  <a:pos x="T1" y="T3"/>
                </a:cxn>
              </a:cxnLst>
              <a:rect l="0" t="0" r="r" b="b"/>
              <a:pathLst>
                <a:path w="19576" h="19586">
                  <a:moveTo>
                    <a:pt x="16762" y="3143"/>
                  </a:moveTo>
                  <a:cubicBezTo>
                    <a:pt x="20654" y="7030"/>
                    <a:pt x="20766" y="13231"/>
                    <a:pt x="17013" y="16993"/>
                  </a:cubicBezTo>
                  <a:cubicBezTo>
                    <a:pt x="13260" y="20754"/>
                    <a:pt x="7062" y="20652"/>
                    <a:pt x="3170" y="16765"/>
                  </a:cubicBezTo>
                  <a:cubicBezTo>
                    <a:pt x="-722" y="12878"/>
                    <a:pt x="-834" y="6677"/>
                    <a:pt x="2919" y="2915"/>
                  </a:cubicBezTo>
                  <a:cubicBezTo>
                    <a:pt x="6672" y="-846"/>
                    <a:pt x="12870" y="-744"/>
                    <a:pt x="16762" y="3143"/>
                  </a:cubicBezTo>
                </a:path>
              </a:pathLst>
            </a:cu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71" name="AutoShape 41"/>
            <p:cNvSpPr>
              <a:spLocks/>
            </p:cNvSpPr>
            <p:nvPr/>
          </p:nvSpPr>
          <p:spPr bwMode="auto">
            <a:xfrm rot="7838383">
              <a:off x="6526424" y="2953585"/>
              <a:ext cx="231056" cy="395289"/>
            </a:xfrm>
            <a:custGeom>
              <a:avLst/>
              <a:gdLst>
                <a:gd name="T0" fmla="+- 0 10800 1831"/>
                <a:gd name="T1" fmla="*/ T0 w 19289"/>
                <a:gd name="T2" fmla="+- 0 10800 1282"/>
                <a:gd name="T3" fmla="*/ 10800 h 19535"/>
              </a:gdLst>
              <a:ahLst/>
              <a:cxnLst>
                <a:cxn ang="0">
                  <a:pos x="T1" y="T3"/>
                </a:cxn>
              </a:cxnLst>
              <a:rect l="0" t="0" r="r" b="b"/>
              <a:pathLst>
                <a:path w="19289" h="19535">
                  <a:moveTo>
                    <a:pt x="16266" y="2435"/>
                  </a:moveTo>
                  <a:cubicBezTo>
                    <a:pt x="19769" y="6152"/>
                    <a:pt x="19342" y="12336"/>
                    <a:pt x="15311" y="16248"/>
                  </a:cubicBezTo>
                  <a:cubicBezTo>
                    <a:pt x="11281" y="20160"/>
                    <a:pt x="5175" y="20318"/>
                    <a:pt x="1672" y="16601"/>
                  </a:cubicBezTo>
                  <a:cubicBezTo>
                    <a:pt x="-1831" y="12884"/>
                    <a:pt x="-1404" y="6700"/>
                    <a:pt x="2627" y="2788"/>
                  </a:cubicBezTo>
                  <a:cubicBezTo>
                    <a:pt x="6657" y="-1124"/>
                    <a:pt x="12763" y="-1282"/>
                    <a:pt x="16266" y="2435"/>
                  </a:cubicBezTo>
                </a:path>
              </a:pathLst>
            </a:cu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2" name="Line 42"/>
            <p:cNvSpPr>
              <a:spLocks noChangeShapeType="1"/>
            </p:cNvSpPr>
            <p:nvPr/>
          </p:nvSpPr>
          <p:spPr bwMode="auto">
            <a:xfrm>
              <a:off x="5784359" y="2967585"/>
              <a:ext cx="2442083" cy="21208"/>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73" name="Line 43"/>
            <p:cNvSpPr>
              <a:spLocks noChangeShapeType="1"/>
            </p:cNvSpPr>
            <p:nvPr/>
          </p:nvSpPr>
          <p:spPr bwMode="auto">
            <a:xfrm>
              <a:off x="5625797" y="3168503"/>
              <a:ext cx="2674343" cy="401836"/>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64" name="Oval 44"/>
            <p:cNvSpPr>
              <a:spLocks/>
            </p:cNvSpPr>
            <p:nvPr/>
          </p:nvSpPr>
          <p:spPr bwMode="auto">
            <a:xfrm>
              <a:off x="5591181" y="3035674"/>
              <a:ext cx="98264" cy="98227"/>
            </a:xfrm>
            <a:prstGeom prst="ellipse">
              <a:avLst/>
            </a:prstGeom>
            <a:solidFill>
              <a:srgbClr val="3366FF"/>
            </a:solidFill>
            <a:ln w="254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125" name="Group 2"/>
          <p:cNvGrpSpPr>
            <a:grpSpLocks/>
          </p:cNvGrpSpPr>
          <p:nvPr/>
        </p:nvGrpSpPr>
        <p:grpSpPr bwMode="auto">
          <a:xfrm>
            <a:off x="1715987" y="628107"/>
            <a:ext cx="5668963" cy="3278188"/>
            <a:chOff x="0" y="125"/>
            <a:chExt cx="3571" cy="2065"/>
          </a:xfrm>
        </p:grpSpPr>
        <p:grpSp>
          <p:nvGrpSpPr>
            <p:cNvPr id="126" name="Group 3"/>
            <p:cNvGrpSpPr>
              <a:grpSpLocks/>
            </p:cNvGrpSpPr>
            <p:nvPr/>
          </p:nvGrpSpPr>
          <p:grpSpPr bwMode="auto">
            <a:xfrm>
              <a:off x="879" y="130"/>
              <a:ext cx="2058" cy="2060"/>
              <a:chOff x="0" y="0"/>
              <a:chExt cx="2058" cy="2060"/>
            </a:xfrm>
          </p:grpSpPr>
          <p:sp>
            <p:nvSpPr>
              <p:cNvPr id="162"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3"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4"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5"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6"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7"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8"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9"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0"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1"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2"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3"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4"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5"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127" name="Group 18"/>
            <p:cNvGrpSpPr>
              <a:grpSpLocks/>
            </p:cNvGrpSpPr>
            <p:nvPr/>
          </p:nvGrpSpPr>
          <p:grpSpPr bwMode="auto">
            <a:xfrm>
              <a:off x="1272" y="165"/>
              <a:ext cx="1568" cy="1879"/>
              <a:chOff x="0" y="0"/>
              <a:chExt cx="1568" cy="1878"/>
            </a:xfrm>
          </p:grpSpPr>
          <p:sp>
            <p:nvSpPr>
              <p:cNvPr id="140"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1"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2"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43" name="Group 22"/>
              <p:cNvGrpSpPr>
                <a:grpSpLocks/>
              </p:cNvGrpSpPr>
              <p:nvPr/>
            </p:nvGrpSpPr>
            <p:grpSpPr bwMode="auto">
              <a:xfrm>
                <a:off x="78" y="994"/>
                <a:ext cx="443" cy="852"/>
                <a:chOff x="0" y="0"/>
                <a:chExt cx="443" cy="852"/>
              </a:xfrm>
            </p:grpSpPr>
            <p:sp>
              <p:nvSpPr>
                <p:cNvPr id="160"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1"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4" name="Group 25"/>
              <p:cNvGrpSpPr>
                <a:grpSpLocks/>
              </p:cNvGrpSpPr>
              <p:nvPr/>
            </p:nvGrpSpPr>
            <p:grpSpPr bwMode="auto">
              <a:xfrm>
                <a:off x="505" y="925"/>
                <a:ext cx="443" cy="832"/>
                <a:chOff x="0" y="0"/>
                <a:chExt cx="442" cy="832"/>
              </a:xfrm>
            </p:grpSpPr>
            <p:sp>
              <p:nvSpPr>
                <p:cNvPr id="158"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9"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5" name="Rectangle 28"/>
              <p:cNvSpPr>
                <a:spLocks/>
              </p:cNvSpPr>
              <p:nvPr/>
            </p:nvSpPr>
            <p:spPr bwMode="auto">
              <a:xfrm>
                <a:off x="149" y="710"/>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800" b="1" dirty="0">
                    <a:solidFill>
                      <a:schemeClr val="tx1"/>
                    </a:solidFill>
                    <a:latin typeface="Comic Sans MS"/>
                    <a:ea typeface="ＭＳ Ｐゴシック" charset="0"/>
                    <a:cs typeface="Comic Sans MS"/>
                    <a:sym typeface="Times New Roman" charset="0"/>
                  </a:rPr>
                  <a:t>q</a:t>
                </a:r>
              </a:p>
            </p:txBody>
          </p:sp>
          <p:grpSp>
            <p:nvGrpSpPr>
              <p:cNvPr id="146" name="Group 29"/>
              <p:cNvGrpSpPr>
                <a:grpSpLocks/>
              </p:cNvGrpSpPr>
              <p:nvPr/>
            </p:nvGrpSpPr>
            <p:grpSpPr bwMode="auto">
              <a:xfrm>
                <a:off x="1004" y="1046"/>
                <a:ext cx="441" cy="832"/>
                <a:chOff x="0" y="0"/>
                <a:chExt cx="441" cy="832"/>
              </a:xfrm>
            </p:grpSpPr>
            <p:sp>
              <p:nvSpPr>
                <p:cNvPr id="156"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7"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7" name="Group 32"/>
              <p:cNvGrpSpPr>
                <a:grpSpLocks/>
              </p:cNvGrpSpPr>
              <p:nvPr/>
            </p:nvGrpSpPr>
            <p:grpSpPr bwMode="auto">
              <a:xfrm>
                <a:off x="429" y="324"/>
                <a:ext cx="253" cy="475"/>
                <a:chOff x="0" y="0"/>
                <a:chExt cx="253" cy="475"/>
              </a:xfrm>
            </p:grpSpPr>
            <p:sp>
              <p:nvSpPr>
                <p:cNvPr id="154"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5"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8"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9"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0"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51" name="Group 38"/>
              <p:cNvGrpSpPr>
                <a:grpSpLocks/>
              </p:cNvGrpSpPr>
              <p:nvPr/>
            </p:nvGrpSpPr>
            <p:grpSpPr bwMode="auto">
              <a:xfrm>
                <a:off x="622" y="0"/>
                <a:ext cx="253" cy="476"/>
                <a:chOff x="0" y="0"/>
                <a:chExt cx="253" cy="476"/>
              </a:xfrm>
            </p:grpSpPr>
            <p:sp>
              <p:nvSpPr>
                <p:cNvPr id="152"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128" name="Group 41"/>
            <p:cNvGrpSpPr>
              <a:grpSpLocks/>
            </p:cNvGrpSpPr>
            <p:nvPr/>
          </p:nvGrpSpPr>
          <p:grpSpPr bwMode="auto">
            <a:xfrm>
              <a:off x="2260" y="125"/>
              <a:ext cx="1311" cy="837"/>
              <a:chOff x="17" y="125"/>
              <a:chExt cx="1310" cy="837"/>
            </a:xfrm>
          </p:grpSpPr>
          <p:sp>
            <p:nvSpPr>
              <p:cNvPr id="136"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7"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138"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139" name="Rectangle 45"/>
              <p:cNvSpPr>
                <a:spLocks/>
              </p:cNvSpPr>
              <p:nvPr/>
            </p:nvSpPr>
            <p:spPr bwMode="auto">
              <a:xfrm>
                <a:off x="878" y="168"/>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b="1" dirty="0">
                    <a:solidFill>
                      <a:srgbClr val="66CCFF"/>
                    </a:solidFill>
                    <a:latin typeface="Comic Sans MS"/>
                    <a:ea typeface="ＭＳ Ｐゴシック" charset="0"/>
                    <a:cs typeface="Comic Sans MS"/>
                    <a:sym typeface="Times New Roman" charset="0"/>
                  </a:rPr>
                  <a:t>h</a:t>
                </a:r>
              </a:p>
            </p:txBody>
          </p:sp>
        </p:grpSp>
        <p:grpSp>
          <p:nvGrpSpPr>
            <p:cNvPr id="129" name="Group 46"/>
            <p:cNvGrpSpPr>
              <a:grpSpLocks/>
            </p:cNvGrpSpPr>
            <p:nvPr/>
          </p:nvGrpSpPr>
          <p:grpSpPr bwMode="auto">
            <a:xfrm>
              <a:off x="0" y="453"/>
              <a:ext cx="1431" cy="1572"/>
              <a:chOff x="0" y="297"/>
              <a:chExt cx="1431" cy="1572"/>
            </a:xfrm>
          </p:grpSpPr>
          <p:sp>
            <p:nvSpPr>
              <p:cNvPr id="130" name="Rectangle 47"/>
              <p:cNvSpPr>
                <a:spLocks/>
              </p:cNvSpPr>
              <p:nvPr/>
            </p:nvSpPr>
            <p:spPr bwMode="auto">
              <a:xfrm>
                <a:off x="582" y="508"/>
                <a:ext cx="512" cy="2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66CCFF"/>
                    </a:solidFill>
                    <a:latin typeface="Symbol" charset="2"/>
                    <a:ea typeface="ＭＳ Ｐゴシック" charset="0"/>
                    <a:cs typeface="Symbol" charset="2"/>
                    <a:sym typeface="Lucida Grande" charset="0"/>
                  </a:rPr>
                  <a:t>g</a:t>
                </a:r>
                <a:r>
                  <a:rPr lang="en-US" sz="2200" dirty="0">
                    <a:solidFill>
                      <a:srgbClr val="66CCFF"/>
                    </a:solidFill>
                    <a:latin typeface="Times New Roman" charset="0"/>
                    <a:ea typeface="ＭＳ Ｐゴシック" charset="0"/>
                    <a:sym typeface="Times New Roman" charset="0"/>
                  </a:rPr>
                  <a:t>*</a:t>
                </a:r>
              </a:p>
            </p:txBody>
          </p:sp>
          <p:sp>
            <p:nvSpPr>
              <p:cNvPr id="131"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2"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133"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 name="Rectangle 51"/>
              <p:cNvSpPr>
                <a:spLocks/>
              </p:cNvSpPr>
              <p:nvPr/>
            </p:nvSpPr>
            <p:spPr bwMode="auto">
              <a:xfrm>
                <a:off x="116" y="297"/>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r>
                  <a:rPr lang="en-US" sz="2200" baseline="33000" dirty="0" smtClean="0">
                    <a:solidFill>
                      <a:srgbClr val="800000"/>
                    </a:solidFill>
                    <a:latin typeface="Lucida Grande" charset="0"/>
                    <a:ea typeface="ＭＳ Ｐゴシック" charset="0"/>
                    <a:sym typeface="Lucida Grande" charset="0"/>
                  </a:rPr>
                  <a:t>’</a:t>
                </a:r>
                <a:endParaRPr lang="en-US" sz="2200" baseline="33000" dirty="0">
                  <a:solidFill>
                    <a:srgbClr val="800000"/>
                  </a:solidFill>
                  <a:latin typeface="Lucida Grande" charset="0"/>
                  <a:ea typeface="ＭＳ Ｐゴシック" charset="0"/>
                  <a:sym typeface="Lucida Grande" charset="0"/>
                </a:endParaRPr>
              </a:p>
            </p:txBody>
          </p:sp>
          <p:sp>
            <p:nvSpPr>
              <p:cNvPr id="135" name="Rectangle 52"/>
              <p:cNvSpPr>
                <a:spLocks/>
              </p:cNvSpPr>
              <p:nvPr/>
            </p:nvSpPr>
            <p:spPr bwMode="auto">
              <a:xfrm>
                <a:off x="116" y="1589"/>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endParaRPr lang="en-US" sz="2200" baseline="33000" dirty="0">
                  <a:solidFill>
                    <a:srgbClr val="800000"/>
                  </a:solidFill>
                  <a:latin typeface="Lucida Grande" charset="0"/>
                  <a:ea typeface="ＭＳ Ｐゴシック" charset="0"/>
                  <a:sym typeface="Lucida Grande" charset="0"/>
                </a:endParaRPr>
              </a:p>
            </p:txBody>
          </p:sp>
        </p:grpSp>
      </p:grpSp>
      <p:sp>
        <p:nvSpPr>
          <p:cNvPr id="3" name="Footer Placeholder 2"/>
          <p:cNvSpPr>
            <a:spLocks noGrp="1"/>
          </p:cNvSpPr>
          <p:nvPr>
            <p:ph type="ftr" sz="quarter" idx="11"/>
          </p:nvPr>
        </p:nvSpPr>
        <p:spPr/>
        <p:txBody>
          <a:bodyPr/>
          <a:lstStyle/>
          <a:p>
            <a:r>
              <a:rPr lang="cs-CZ" smtClean="0"/>
              <a:t>INT-2017 The Flavor Structure of Nucleon Sea </a:t>
            </a:r>
            <a:endParaRPr lang="en-US"/>
          </a:p>
        </p:txBody>
      </p:sp>
    </p:spTree>
    <p:extLst>
      <p:ext uri="{BB962C8B-B14F-4D97-AF65-F5344CB8AC3E}">
        <p14:creationId xmlns:p14="http://schemas.microsoft.com/office/powerpoint/2010/main" val="3174804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dissolve">
                                      <p:cBhvr>
                                        <p:cTn id="9" dur="500"/>
                                        <p:tgtEl>
                                          <p:spTgt spid="4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6" presetClass="entr" presetSubtype="16"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circle(in)">
                                      <p:cBhvr>
                                        <p:cTn id="15" dur="1000"/>
                                        <p:tgtEl>
                                          <p:spTgt spid="1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blinds(horizontal)">
                                      <p:cBhvr>
                                        <p:cTn id="18" dur="1000"/>
                                        <p:tgtEl>
                                          <p:spTgt spid="10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blinds(horizontal)">
                                      <p:cBhvr>
                                        <p:cTn id="21" dur="500"/>
                                        <p:tgtEl>
                                          <p:spTgt spid="1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linds(horizontal)">
                                      <p:cBhvr>
                                        <p:cTn id="24" dur="500"/>
                                        <p:tgtEl>
                                          <p:spTgt spid="54"/>
                                        </p:tgtEl>
                                      </p:cBhvr>
                                    </p:animEffect>
                                  </p:childTnLst>
                                </p:cTn>
                              </p:par>
                              <p:par>
                                <p:cTn id="25" presetID="16" presetClass="entr" presetSubtype="21"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06" grpId="0"/>
      <p:bldP spid="108"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What do we know and what can EIC do</a:t>
            </a:r>
            <a:endParaRPr lang="en-US" sz="2600"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34</a:t>
            </a:fld>
            <a:endParaRPr lang="en-US" altLang="ja-JP"/>
          </a:p>
        </p:txBody>
      </p:sp>
      <p:pic>
        <p:nvPicPr>
          <p:cNvPr id="13" name="Picture 2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051" y="1909563"/>
            <a:ext cx="3751580" cy="4187190"/>
          </a:xfrm>
          <a:prstGeom prst="rect">
            <a:avLst/>
          </a:prstGeom>
          <a:noFill/>
          <a:ln w="12700" cap="flat">
            <a:noFill/>
            <a:miter lim="800000"/>
            <a:headEnd/>
            <a:tailEnd/>
          </a:ln>
        </p:spPr>
      </p:pic>
      <p:sp>
        <p:nvSpPr>
          <p:cNvPr id="26" name="Text Box 5"/>
          <p:cNvSpPr txBox="1">
            <a:spLocks noChangeArrowheads="1"/>
          </p:cNvSpPr>
          <p:nvPr/>
        </p:nvSpPr>
        <p:spPr bwMode="auto">
          <a:xfrm>
            <a:off x="341313" y="1163638"/>
            <a:ext cx="3338429" cy="276999"/>
          </a:xfrm>
          <a:prstGeom prst="rect">
            <a:avLst/>
          </a:prstGeom>
          <a:noFill/>
          <a:ln w="9525">
            <a:noFill/>
            <a:miter lim="800000"/>
            <a:headEnd/>
            <a:tailEnd/>
          </a:ln>
        </p:spPr>
        <p:txBody>
          <a:bodyPr wrap="none" lIns="0" tIns="0" rIns="0" bIns="0">
            <a:spAutoFit/>
          </a:bodyPr>
          <a:lstStyle/>
          <a:p>
            <a:pPr defTabSz="828675" hangingPunct="0">
              <a:buClr>
                <a:srgbClr val="000000"/>
              </a:buClr>
              <a:buSzPct val="45000"/>
              <a:buFont typeface="StarSymbol" charset="0"/>
              <a:buNone/>
              <a:tabLst>
                <a:tab pos="657225" algn="l"/>
                <a:tab pos="1312863" algn="l"/>
                <a:tab pos="1970088" algn="l"/>
                <a:tab pos="2627313" algn="l"/>
              </a:tabLst>
            </a:pPr>
            <a:r>
              <a:rPr lang="en-GB" b="1" dirty="0" err="1" smtClean="0">
                <a:effectLst>
                  <a:outerShdw blurRad="38100" dist="38100" dir="2700000" algn="tl">
                    <a:srgbClr val="C0C0C0"/>
                  </a:outerShdw>
                </a:effectLst>
                <a:latin typeface="Comic Sans MS"/>
                <a:cs typeface="Comic Sans MS"/>
              </a:rPr>
              <a:t>E</a:t>
            </a:r>
            <a:r>
              <a:rPr lang="en-GB" b="1" baseline="-25000" dirty="0" err="1" smtClean="0">
                <a:effectLst>
                  <a:outerShdw blurRad="38100" dist="38100" dir="2700000" algn="tl">
                    <a:srgbClr val="C0C0C0"/>
                  </a:outerShdw>
                </a:effectLst>
                <a:latin typeface="Comic Sans MS"/>
                <a:cs typeface="Comic Sans MS"/>
              </a:rPr>
              <a:t>e</a:t>
            </a:r>
            <a:r>
              <a:rPr lang="en-GB" b="1" dirty="0" smtClean="0">
                <a:effectLst>
                  <a:outerShdw blurRad="38100" dist="38100" dir="2700000" algn="tl">
                    <a:srgbClr val="C0C0C0"/>
                  </a:outerShdw>
                </a:effectLst>
                <a:latin typeface="Comic Sans MS"/>
                <a:cs typeface="Comic Sans MS"/>
              </a:rPr>
              <a:t> = 27 </a:t>
            </a:r>
            <a:r>
              <a:rPr lang="en-GB" b="1" dirty="0" err="1" smtClean="0">
                <a:effectLst>
                  <a:outerShdw blurRad="38100" dist="38100" dir="2700000" algn="tl">
                    <a:srgbClr val="C0C0C0"/>
                  </a:outerShdw>
                </a:effectLst>
                <a:latin typeface="Comic Sans MS"/>
                <a:cs typeface="Comic Sans MS"/>
              </a:rPr>
              <a:t>GeV</a:t>
            </a:r>
            <a:r>
              <a:rPr lang="en-GB" b="1" dirty="0" smtClean="0">
                <a:effectLst>
                  <a:outerShdw blurRad="38100" dist="38100" dir="2700000" algn="tl">
                    <a:srgbClr val="C0C0C0"/>
                  </a:outerShdw>
                </a:effectLst>
                <a:latin typeface="Comic Sans MS"/>
                <a:cs typeface="Comic Sans MS"/>
              </a:rPr>
              <a:t> </a:t>
            </a:r>
            <a:r>
              <a:rPr lang="en-GB" b="1" dirty="0" smtClean="0">
                <a:effectLst>
                  <a:outerShdw blurRad="38100" dist="38100" dir="2700000" algn="tl">
                    <a:srgbClr val="C0C0C0"/>
                  </a:outerShdw>
                </a:effectLst>
                <a:latin typeface="Comic Sans MS"/>
                <a:cs typeface="Comic Sans MS"/>
                <a:sym typeface="Wingdings"/>
              </a:rPr>
              <a:t> √s = 7.2 </a:t>
            </a:r>
            <a:r>
              <a:rPr lang="en-GB" b="1" dirty="0" err="1" smtClean="0">
                <a:effectLst>
                  <a:outerShdw blurRad="38100" dist="38100" dir="2700000" algn="tl">
                    <a:srgbClr val="C0C0C0"/>
                  </a:outerShdw>
                </a:effectLst>
                <a:latin typeface="Comic Sans MS"/>
                <a:cs typeface="Comic Sans MS"/>
                <a:sym typeface="Wingdings"/>
              </a:rPr>
              <a:t>GeV</a:t>
            </a:r>
            <a:endParaRPr lang="en-GB" b="1" dirty="0">
              <a:effectLst>
                <a:outerShdw blurRad="38100" dist="38100" dir="2700000" algn="tl">
                  <a:srgbClr val="C0C0C0"/>
                </a:outerShdw>
              </a:effectLst>
              <a:latin typeface="Comic Sans MS"/>
              <a:cs typeface="Comic Sans MS"/>
            </a:endParaRPr>
          </a:p>
        </p:txBody>
      </p:sp>
      <p:sp>
        <p:nvSpPr>
          <p:cNvPr id="27" name="Text Box 6"/>
          <p:cNvSpPr txBox="1">
            <a:spLocks noChangeArrowheads="1"/>
          </p:cNvSpPr>
          <p:nvPr/>
        </p:nvSpPr>
        <p:spPr bwMode="auto">
          <a:xfrm>
            <a:off x="333374" y="1509713"/>
            <a:ext cx="3044825" cy="276999"/>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1066800" algn="l"/>
                <a:tab pos="1312863" algn="l"/>
                <a:tab pos="1970088" algn="l"/>
                <a:tab pos="2627313" algn="l"/>
              </a:tabLst>
            </a:pPr>
            <a:r>
              <a:rPr lang="en-GB" b="1" dirty="0" smtClean="0">
                <a:solidFill>
                  <a:srgbClr val="FF00FF"/>
                </a:solidFill>
                <a:effectLst>
                  <a:outerShdw blurRad="38100" dist="38100" dir="2700000" algn="tl">
                    <a:srgbClr val="C0C0C0"/>
                  </a:outerShdw>
                </a:effectLst>
                <a:latin typeface="Comic Sans MS"/>
                <a:cs typeface="Comic Sans MS"/>
              </a:rPr>
              <a:t>E</a:t>
            </a:r>
            <a:r>
              <a:rPr lang="en-GB" b="1" baseline="-33000" dirty="0" smtClean="0">
                <a:solidFill>
                  <a:srgbClr val="FF00FF"/>
                </a:solidFill>
                <a:effectLst>
                  <a:outerShdw blurRad="38100" dist="38100" dir="2700000" algn="tl">
                    <a:srgbClr val="C0C0C0"/>
                  </a:outerShdw>
                </a:effectLst>
                <a:latin typeface="Comic Sans MS"/>
                <a:cs typeface="Comic Sans MS"/>
              </a:rPr>
              <a:t>h</a:t>
            </a:r>
            <a:r>
              <a:rPr lang="en-GB" b="1" dirty="0" smtClean="0">
                <a:solidFill>
                  <a:srgbClr val="FF00FF"/>
                </a:solidFill>
                <a:effectLst>
                  <a:outerShdw blurRad="38100" dist="38100" dir="2700000" algn="tl">
                    <a:srgbClr val="C0C0C0"/>
                  </a:outerShdw>
                </a:effectLst>
                <a:latin typeface="Comic Sans MS"/>
                <a:cs typeface="Comic Sans MS"/>
              </a:rPr>
              <a:t> </a:t>
            </a:r>
            <a:r>
              <a:rPr lang="en-GB" b="1" dirty="0">
                <a:solidFill>
                  <a:srgbClr val="FF00FF"/>
                </a:solidFill>
                <a:effectLst>
                  <a:outerShdw blurRad="38100" dist="38100" dir="2700000" algn="tl">
                    <a:srgbClr val="C0C0C0"/>
                  </a:outerShdw>
                </a:effectLst>
                <a:latin typeface="Comic Sans MS"/>
                <a:cs typeface="Comic Sans MS"/>
              </a:rPr>
              <a:t>= </a:t>
            </a:r>
            <a:r>
              <a:rPr lang="en-GB" b="1" dirty="0" smtClean="0">
                <a:solidFill>
                  <a:srgbClr val="FF00FF"/>
                </a:solidFill>
                <a:effectLst>
                  <a:outerShdw blurRad="38100" dist="38100" dir="2700000" algn="tl">
                    <a:srgbClr val="C0C0C0"/>
                  </a:outerShdw>
                </a:effectLst>
                <a:latin typeface="Comic Sans MS"/>
                <a:cs typeface="Comic Sans MS"/>
              </a:rPr>
              <a:t>2-15 </a:t>
            </a:r>
            <a:r>
              <a:rPr lang="en-GB" b="1" dirty="0" err="1">
                <a:solidFill>
                  <a:srgbClr val="FF00FF"/>
                </a:solidFill>
                <a:effectLst>
                  <a:outerShdw blurRad="38100" dist="38100" dir="2700000" algn="tl">
                    <a:srgbClr val="C0C0C0"/>
                  </a:outerShdw>
                </a:effectLst>
                <a:latin typeface="Comic Sans MS"/>
                <a:cs typeface="Comic Sans MS"/>
              </a:rPr>
              <a:t>GeV</a:t>
            </a:r>
            <a:r>
              <a:rPr lang="en-GB" b="1" dirty="0">
                <a:solidFill>
                  <a:srgbClr val="FF00FF"/>
                </a:solidFill>
                <a:effectLst/>
                <a:latin typeface="Comic Sans MS"/>
                <a:cs typeface="Comic Sans MS"/>
              </a:rPr>
              <a:t> </a:t>
            </a:r>
          </a:p>
        </p:txBody>
      </p:sp>
      <p:sp>
        <p:nvSpPr>
          <p:cNvPr id="28" name="TextBox 27"/>
          <p:cNvSpPr txBox="1"/>
          <p:nvPr/>
        </p:nvSpPr>
        <p:spPr>
          <a:xfrm>
            <a:off x="266700" y="711200"/>
            <a:ext cx="1435459" cy="461665"/>
          </a:xfrm>
          <a:prstGeom prst="rect">
            <a:avLst/>
          </a:prstGeom>
          <a:noFill/>
        </p:spPr>
        <p:txBody>
          <a:bodyPr wrap="none" rtlCol="0">
            <a:spAutoFit/>
          </a:bodyPr>
          <a:lstStyle/>
          <a:p>
            <a:r>
              <a:rPr lang="en-US" sz="2400" b="1" dirty="0" smtClean="0">
                <a:solidFill>
                  <a:srgbClr val="FF00FF"/>
                </a:solidFill>
                <a:latin typeface="Comic Sans MS"/>
                <a:cs typeface="Comic Sans MS"/>
              </a:rPr>
              <a:t>Hermes:</a:t>
            </a:r>
            <a:endParaRPr lang="en-US" sz="2400" b="1" dirty="0">
              <a:solidFill>
                <a:srgbClr val="FF00FF"/>
              </a:solidFill>
              <a:latin typeface="Comic Sans MS"/>
              <a:cs typeface="Comic Sans MS"/>
            </a:endParaRPr>
          </a:p>
        </p:txBody>
      </p:sp>
      <p:sp>
        <p:nvSpPr>
          <p:cNvPr id="29" name="TextBox 28"/>
          <p:cNvSpPr txBox="1"/>
          <p:nvPr/>
        </p:nvSpPr>
        <p:spPr>
          <a:xfrm>
            <a:off x="7936436" y="5715000"/>
            <a:ext cx="868898" cy="461665"/>
          </a:xfrm>
          <a:prstGeom prst="rect">
            <a:avLst/>
          </a:prstGeom>
          <a:noFill/>
        </p:spPr>
        <p:txBody>
          <a:bodyPr wrap="none" rtlCol="0">
            <a:spAutoFit/>
          </a:bodyPr>
          <a:lstStyle/>
          <a:p>
            <a:r>
              <a:rPr lang="en-US" sz="2400" b="1" dirty="0" smtClean="0">
                <a:solidFill>
                  <a:srgbClr val="FF00FF"/>
                </a:solidFill>
                <a:latin typeface="Comic Sans MS"/>
                <a:cs typeface="Comic Sans MS"/>
              </a:rPr>
              <a:t>EIC:</a:t>
            </a:r>
            <a:endParaRPr lang="en-US" sz="2400" b="1" dirty="0">
              <a:solidFill>
                <a:srgbClr val="FF00FF"/>
              </a:solidFill>
              <a:latin typeface="Comic Sans MS"/>
              <a:cs typeface="Comic Sans MS"/>
            </a:endParaRPr>
          </a:p>
        </p:txBody>
      </p:sp>
      <p:sp>
        <p:nvSpPr>
          <p:cNvPr id="4" name="Footer Placeholder 3"/>
          <p:cNvSpPr>
            <a:spLocks noGrp="1"/>
          </p:cNvSpPr>
          <p:nvPr>
            <p:ph type="ftr" sz="quarter" idx="11"/>
          </p:nvPr>
        </p:nvSpPr>
        <p:spPr/>
        <p:txBody>
          <a:bodyPr/>
          <a:lstStyle/>
          <a:p>
            <a:r>
              <a:rPr lang="cs-CZ" smtClean="0"/>
              <a:t>INT-2017 The Flavor Structure of Nucleon Sea </a:t>
            </a:r>
            <a:endParaRPr lang="en-US"/>
          </a:p>
        </p:txBody>
      </p:sp>
      <p:grpSp>
        <p:nvGrpSpPr>
          <p:cNvPr id="20" name="Group 19"/>
          <p:cNvGrpSpPr/>
          <p:nvPr/>
        </p:nvGrpSpPr>
        <p:grpSpPr>
          <a:xfrm>
            <a:off x="15976" y="588019"/>
            <a:ext cx="4644372" cy="5121412"/>
            <a:chOff x="22086" y="552745"/>
            <a:chExt cx="4644372" cy="5121412"/>
          </a:xfrm>
        </p:grpSpPr>
        <p:grpSp>
          <p:nvGrpSpPr>
            <p:cNvPr id="22" name="Group 22"/>
            <p:cNvGrpSpPr/>
            <p:nvPr/>
          </p:nvGrpSpPr>
          <p:grpSpPr>
            <a:xfrm>
              <a:off x="22086" y="823932"/>
              <a:ext cx="4644372" cy="4850225"/>
              <a:chOff x="4159168" y="1017175"/>
              <a:chExt cx="4644372" cy="4850225"/>
            </a:xfrm>
          </p:grpSpPr>
          <p:pic>
            <p:nvPicPr>
              <p:cNvPr id="25" name="Picture 17"/>
              <p:cNvPicPr>
                <a:picLocks noChangeAspect="1" noChangeArrowheads="1"/>
              </p:cNvPicPr>
              <p:nvPr/>
            </p:nvPicPr>
            <p:blipFill>
              <a:blip r:embed="rId3"/>
              <a:srcRect t="2222" r="7495" b="35011"/>
              <a:stretch>
                <a:fillRect/>
              </a:stretch>
            </p:blipFill>
            <p:spPr bwMode="auto">
              <a:xfrm>
                <a:off x="4159168" y="1017175"/>
                <a:ext cx="4644372" cy="4723686"/>
              </a:xfrm>
              <a:prstGeom prst="rect">
                <a:avLst/>
              </a:prstGeom>
              <a:noFill/>
              <a:ln w="12700" cap="flat">
                <a:noFill/>
                <a:miter lim="800000"/>
                <a:headEnd/>
                <a:tailEnd/>
              </a:ln>
            </p:spPr>
          </p:pic>
          <p:sp>
            <p:nvSpPr>
              <p:cNvPr id="30" name="TextBox 29"/>
              <p:cNvSpPr txBox="1"/>
              <p:nvPr/>
            </p:nvSpPr>
            <p:spPr>
              <a:xfrm>
                <a:off x="8204200" y="5498068"/>
                <a:ext cx="287233" cy="369332"/>
              </a:xfrm>
              <a:prstGeom prst="rect">
                <a:avLst/>
              </a:prstGeom>
              <a:noFill/>
            </p:spPr>
            <p:txBody>
              <a:bodyPr wrap="none" rtlCol="0">
                <a:spAutoFit/>
              </a:bodyPr>
              <a:lstStyle/>
              <a:p>
                <a:r>
                  <a:rPr lang="en-US" dirty="0" err="1" smtClean="0">
                    <a:solidFill>
                      <a:srgbClr val="000000"/>
                    </a:solidFill>
                  </a:rPr>
                  <a:t>z</a:t>
                </a:r>
                <a:endParaRPr lang="en-US" baseline="30000" dirty="0">
                  <a:solidFill>
                    <a:srgbClr val="000000"/>
                  </a:solidFill>
                </a:endParaRPr>
              </a:p>
            </p:txBody>
          </p:sp>
        </p:grpSp>
        <p:sp>
          <p:nvSpPr>
            <p:cNvPr id="23" name="TextBox 22"/>
            <p:cNvSpPr txBox="1"/>
            <p:nvPr/>
          </p:nvSpPr>
          <p:spPr>
            <a:xfrm>
              <a:off x="531549" y="552745"/>
              <a:ext cx="1639992" cy="369332"/>
            </a:xfrm>
            <a:prstGeom prst="rect">
              <a:avLst/>
            </a:prstGeom>
            <a:noFill/>
          </p:spPr>
          <p:txBody>
            <a:bodyPr wrap="none" rtlCol="0">
              <a:spAutoFit/>
            </a:bodyPr>
            <a:lstStyle/>
            <a:p>
              <a:r>
                <a:rPr lang="en-US" b="1" dirty="0" smtClean="0">
                  <a:latin typeface="Comic Sans MS"/>
                  <a:cs typeface="Comic Sans MS"/>
                </a:rPr>
                <a:t>light hadrons</a:t>
              </a:r>
              <a:endParaRPr lang="en-US" b="1" dirty="0">
                <a:latin typeface="Comic Sans MS"/>
                <a:cs typeface="Comic Sans MS"/>
              </a:endParaRPr>
            </a:p>
          </p:txBody>
        </p:sp>
        <p:sp>
          <p:nvSpPr>
            <p:cNvPr id="24" name="TextBox 23"/>
            <p:cNvSpPr txBox="1"/>
            <p:nvPr/>
          </p:nvSpPr>
          <p:spPr>
            <a:xfrm>
              <a:off x="541133" y="5099783"/>
              <a:ext cx="2411024" cy="246221"/>
            </a:xfrm>
            <a:prstGeom prst="rect">
              <a:avLst/>
            </a:prstGeom>
            <a:noFill/>
          </p:spPr>
          <p:txBody>
            <a:bodyPr wrap="none" rtlCol="0">
              <a:spAutoFit/>
            </a:bodyPr>
            <a:lstStyle/>
            <a:p>
              <a:r>
                <a:rPr lang="en-US" sz="1000" dirty="0" smtClean="0"/>
                <a:t>Simulations. A. </a:t>
              </a:r>
              <a:r>
                <a:rPr lang="en-US" sz="1000" dirty="0" err="1" smtClean="0"/>
                <a:t>Accardi</a:t>
              </a:r>
              <a:r>
                <a:rPr lang="en-US" sz="1000" dirty="0"/>
                <a:t> </a:t>
              </a:r>
              <a:r>
                <a:rPr lang="en-US" sz="1000" dirty="0" smtClean="0"/>
                <a:t>&amp; R. </a:t>
              </a:r>
              <a:r>
                <a:rPr lang="en-US" sz="1000" dirty="0" err="1" smtClean="0"/>
                <a:t>Dupre</a:t>
              </a:r>
              <a:endParaRPr lang="en-US" sz="1000" dirty="0"/>
            </a:p>
          </p:txBody>
        </p:sp>
      </p:grpSp>
      <p:pic>
        <p:nvPicPr>
          <p:cNvPr id="19" name="Picture 18" descr="MR35_145.eps"/>
          <p:cNvPicPr>
            <a:picLocks noChangeAspect="1"/>
          </p:cNvPicPr>
          <p:nvPr/>
        </p:nvPicPr>
        <p:blipFill rotWithShape="1">
          <a:blip r:embed="rId4">
            <a:extLst>
              <a:ext uri="{28A0092B-C50C-407E-A947-70E740481C1C}">
                <a14:useLocalDpi xmlns:a14="http://schemas.microsoft.com/office/drawing/2010/main" val="0"/>
              </a:ext>
            </a:extLst>
          </a:blip>
          <a:srcRect r="51765"/>
          <a:stretch/>
        </p:blipFill>
        <p:spPr>
          <a:xfrm>
            <a:off x="4550831" y="691449"/>
            <a:ext cx="4495270" cy="3241915"/>
          </a:xfrm>
          <a:prstGeom prst="rect">
            <a:avLst/>
          </a:prstGeom>
          <a:solidFill>
            <a:schemeClr val="bg1">
              <a:lumMod val="85000"/>
            </a:schemeClr>
          </a:solidFill>
        </p:spPr>
      </p:pic>
      <p:pic>
        <p:nvPicPr>
          <p:cNvPr id="21" name="Picture 20" descr="MR35_145.eps"/>
          <p:cNvPicPr>
            <a:picLocks noChangeAspect="1"/>
          </p:cNvPicPr>
          <p:nvPr/>
        </p:nvPicPr>
        <p:blipFill rotWithShape="1">
          <a:blip r:embed="rId4">
            <a:extLst>
              <a:ext uri="{28A0092B-C50C-407E-A947-70E740481C1C}">
                <a14:useLocalDpi xmlns:a14="http://schemas.microsoft.com/office/drawing/2010/main" val="0"/>
              </a:ext>
            </a:extLst>
          </a:blip>
          <a:srcRect l="50955"/>
          <a:stretch/>
        </p:blipFill>
        <p:spPr>
          <a:xfrm>
            <a:off x="4564063" y="3437503"/>
            <a:ext cx="4484687" cy="3180855"/>
          </a:xfrm>
          <a:prstGeom prst="rect">
            <a:avLst/>
          </a:prstGeom>
          <a:solidFill>
            <a:schemeClr val="bg1">
              <a:lumMod val="85000"/>
            </a:schemeClr>
          </a:solidFill>
        </p:spPr>
      </p:pic>
      <p:sp>
        <p:nvSpPr>
          <p:cNvPr id="35" name="TextBox 34"/>
          <p:cNvSpPr txBox="1"/>
          <p:nvPr/>
        </p:nvSpPr>
        <p:spPr>
          <a:xfrm rot="20700000">
            <a:off x="76592" y="2915833"/>
            <a:ext cx="4780508" cy="1754327"/>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b="1" dirty="0" smtClean="0">
                <a:solidFill>
                  <a:schemeClr val="bg1"/>
                </a:solidFill>
                <a:latin typeface="Comic Sans MS"/>
                <a:cs typeface="Comic Sans MS"/>
              </a:rPr>
              <a:t>Unprecedented precision to distinguish between different </a:t>
            </a:r>
            <a:r>
              <a:rPr lang="en-US" dirty="0" smtClean="0">
                <a:solidFill>
                  <a:schemeClr val="bg1"/>
                </a:solidFill>
                <a:latin typeface="Comic Sans MS"/>
                <a:cs typeface="Comic Sans MS"/>
              </a:rPr>
              <a:t>models</a:t>
            </a:r>
            <a:endParaRPr lang="en-US" b="1" dirty="0" smtClean="0">
              <a:solidFill>
                <a:schemeClr val="bg1"/>
              </a:solidFill>
              <a:latin typeface="Comic Sans MS"/>
              <a:cs typeface="Comic Sans MS"/>
            </a:endParaRPr>
          </a:p>
          <a:p>
            <a:pPr algn="ctr"/>
            <a:r>
              <a:rPr lang="en-US" b="1" dirty="0" smtClean="0">
                <a:solidFill>
                  <a:srgbClr val="FF00FF"/>
                </a:solidFill>
                <a:latin typeface="Comic Sans MS"/>
                <a:cs typeface="Comic Sans MS"/>
              </a:rPr>
              <a:t>large </a:t>
            </a:r>
            <a:r>
              <a:rPr lang="en-US" b="1" dirty="0" smtClean="0">
                <a:solidFill>
                  <a:srgbClr val="FF00FF"/>
                </a:solidFill>
                <a:latin typeface="Symbol" charset="2"/>
                <a:cs typeface="Symbol" charset="2"/>
              </a:rPr>
              <a:t>n</a:t>
            </a:r>
            <a:r>
              <a:rPr lang="en-US" b="1" dirty="0" smtClean="0">
                <a:solidFill>
                  <a:srgbClr val="FF00FF"/>
                </a:solidFill>
                <a:latin typeface="Comic Sans MS"/>
                <a:cs typeface="Comic Sans MS"/>
              </a:rPr>
              <a:t> range</a:t>
            </a:r>
          </a:p>
          <a:p>
            <a:pPr marL="285750" indent="-285750" algn="ctr">
              <a:buFont typeface="Wingdings" charset="0"/>
              <a:buChar char="à"/>
            </a:pPr>
            <a:r>
              <a:rPr lang="en-US" b="1" dirty="0" err="1" smtClean="0">
                <a:solidFill>
                  <a:schemeClr val="bg1"/>
                </a:solidFill>
                <a:latin typeface="Comic Sans MS"/>
                <a:cs typeface="Comic Sans MS"/>
                <a:sym typeface="Wingdings"/>
              </a:rPr>
              <a:t>hadronization</a:t>
            </a:r>
            <a:r>
              <a:rPr lang="en-US" b="1" dirty="0" smtClean="0">
                <a:solidFill>
                  <a:schemeClr val="bg1"/>
                </a:solidFill>
                <a:latin typeface="Comic Sans MS"/>
                <a:cs typeface="Comic Sans MS"/>
                <a:sym typeface="Wingdings"/>
              </a:rPr>
              <a:t> in- and outside </a:t>
            </a:r>
          </a:p>
          <a:p>
            <a:pPr algn="ctr"/>
            <a:r>
              <a:rPr lang="en-US" b="1" dirty="0" smtClean="0">
                <a:solidFill>
                  <a:schemeClr val="bg1"/>
                </a:solidFill>
                <a:latin typeface="Comic Sans MS"/>
                <a:cs typeface="Comic Sans MS"/>
                <a:sym typeface="Wingdings"/>
              </a:rPr>
              <a:t>of nucleus</a:t>
            </a:r>
          </a:p>
          <a:p>
            <a:pPr marL="285750" indent="-285750" algn="ctr">
              <a:buFont typeface="Wingdings" charset="0"/>
              <a:buChar char="à"/>
            </a:pPr>
            <a:r>
              <a:rPr lang="en-US" dirty="0" smtClean="0">
                <a:solidFill>
                  <a:schemeClr val="bg1"/>
                </a:solidFill>
                <a:latin typeface="Comic Sans MS"/>
                <a:cs typeface="Comic Sans MS"/>
                <a:sym typeface="Wingdings"/>
              </a:rPr>
              <a:t>first time for charm</a:t>
            </a:r>
            <a:endParaRPr lang="en-US" b="1" dirty="0" smtClean="0">
              <a:solidFill>
                <a:schemeClr val="bg1"/>
              </a:solidFill>
              <a:latin typeface="Comic Sans MS"/>
              <a:cs typeface="Comic Sans MS"/>
            </a:endParaRPr>
          </a:p>
        </p:txBody>
      </p:sp>
    </p:spTree>
    <p:extLst>
      <p:ext uri="{BB962C8B-B14F-4D97-AF65-F5344CB8AC3E}">
        <p14:creationId xmlns:p14="http://schemas.microsoft.com/office/powerpoint/2010/main" val="4024008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Take Away Message</a:t>
            </a:r>
            <a:endParaRPr lang="en-US" dirty="0"/>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35</a:t>
            </a:fld>
            <a:endParaRPr lang="en-US" altLang="ja-JP" dirty="0"/>
          </a:p>
        </p:txBody>
      </p:sp>
      <p:pic>
        <p:nvPicPr>
          <p:cNvPr id="8" name="Picture 2" descr="iceberg2"/>
          <p:cNvPicPr>
            <a:picLocks noChangeAspect="1" noChangeArrowheads="1"/>
          </p:cNvPicPr>
          <p:nvPr/>
        </p:nvPicPr>
        <p:blipFill>
          <a:blip r:embed="rId4"/>
          <a:srcRect/>
          <a:stretch>
            <a:fillRect/>
          </a:stretch>
        </p:blipFill>
        <p:spPr bwMode="auto">
          <a:xfrm>
            <a:off x="4792662" y="690998"/>
            <a:ext cx="4351338" cy="5943600"/>
          </a:xfrm>
          <a:prstGeom prst="rect">
            <a:avLst/>
          </a:prstGeom>
          <a:noFill/>
          <a:ln w="9525">
            <a:noFill/>
            <a:miter lim="800000"/>
            <a:headEnd/>
            <a:tailEnd/>
          </a:ln>
        </p:spPr>
      </p:pic>
      <p:sp>
        <p:nvSpPr>
          <p:cNvPr id="26" name="Text Box 18"/>
          <p:cNvSpPr txBox="1">
            <a:spLocks noChangeArrowheads="1"/>
          </p:cNvSpPr>
          <p:nvPr/>
        </p:nvSpPr>
        <p:spPr bwMode="auto">
          <a:xfrm rot="2100000">
            <a:off x="5800092" y="795489"/>
            <a:ext cx="2902470" cy="1200329"/>
          </a:xfrm>
          <a:prstGeom prst="rect">
            <a:avLst/>
          </a:prstGeom>
          <a:noFill/>
          <a:ln w="28575">
            <a:noFill/>
            <a:miter lim="800000"/>
            <a:headEnd/>
            <a:tailEnd/>
          </a:ln>
          <a:effectLst/>
        </p:spPr>
        <p:txBody>
          <a:bodyPr wrap="none">
            <a:prstTxWarp prst="textNoShape">
              <a:avLst/>
            </a:prstTxWarp>
            <a:spAutoFit/>
          </a:bodyPr>
          <a:lstStyle/>
          <a:p>
            <a:pPr algn="ctr"/>
            <a:r>
              <a:rPr lang="en-US" dirty="0" smtClean="0">
                <a:solidFill>
                  <a:srgbClr val="FFFF00"/>
                </a:solidFill>
              </a:rPr>
              <a:t>Current</a:t>
            </a:r>
          </a:p>
          <a:p>
            <a:pPr algn="ctr"/>
            <a:r>
              <a:rPr lang="en-US" dirty="0">
                <a:solidFill>
                  <a:srgbClr val="FFFF00"/>
                </a:solidFill>
              </a:rPr>
              <a:t>k</a:t>
            </a:r>
            <a:r>
              <a:rPr lang="en-US" dirty="0" smtClean="0">
                <a:solidFill>
                  <a:srgbClr val="FFFF00"/>
                </a:solidFill>
              </a:rPr>
              <a:t>nowledge about</a:t>
            </a:r>
          </a:p>
          <a:p>
            <a:pPr algn="ctr"/>
            <a:r>
              <a:rPr lang="en-US" dirty="0">
                <a:solidFill>
                  <a:srgbClr val="FFFF00"/>
                </a:solidFill>
              </a:rPr>
              <a:t>nucleon structure </a:t>
            </a:r>
            <a:endParaRPr lang="en-US" dirty="0" smtClean="0">
              <a:solidFill>
                <a:srgbClr val="FFFF00"/>
              </a:solidFill>
            </a:endParaRPr>
          </a:p>
          <a:p>
            <a:pPr algn="ctr"/>
            <a:r>
              <a:rPr lang="en-US" dirty="0" smtClean="0">
                <a:solidFill>
                  <a:srgbClr val="FFFF00"/>
                </a:solidFill>
              </a:rPr>
              <a:t>sea-quarks and </a:t>
            </a:r>
            <a:r>
              <a:rPr lang="en-US" dirty="0">
                <a:solidFill>
                  <a:srgbClr val="FFFF00"/>
                </a:solidFill>
              </a:rPr>
              <a:t>the glue</a:t>
            </a:r>
            <a:endParaRPr lang="de-DE" dirty="0">
              <a:solidFill>
                <a:srgbClr val="FFFF00"/>
              </a:solidFill>
            </a:endParaRPr>
          </a:p>
        </p:txBody>
      </p:sp>
      <p:pic>
        <p:nvPicPr>
          <p:cNvPr id="30" name="Bubbling Brew.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575425"/>
            <a:ext cx="282575" cy="282575"/>
          </a:xfrm>
          <a:prstGeom prst="rect">
            <a:avLst/>
          </a:prstGeom>
        </p:spPr>
      </p:pic>
      <p:sp>
        <p:nvSpPr>
          <p:cNvPr id="28" name="TextBox 27"/>
          <p:cNvSpPr txBox="1"/>
          <p:nvPr/>
        </p:nvSpPr>
        <p:spPr>
          <a:xfrm>
            <a:off x="274605" y="1455040"/>
            <a:ext cx="4006225" cy="3416320"/>
          </a:xfrm>
          <a:prstGeom prst="rect">
            <a:avLst/>
          </a:prstGeom>
          <a:noFill/>
        </p:spPr>
        <p:txBody>
          <a:bodyPr wrap="none" rtlCol="0">
            <a:spAutoFit/>
          </a:bodyPr>
          <a:lstStyle/>
          <a:p>
            <a:pPr algn="ctr"/>
            <a:r>
              <a:rPr lang="en-US" sz="3600" dirty="0" smtClean="0">
                <a:solidFill>
                  <a:srgbClr val="0000FF"/>
                </a:solidFill>
              </a:rPr>
              <a:t>EIC is the ideal </a:t>
            </a:r>
          </a:p>
          <a:p>
            <a:pPr algn="ctr"/>
            <a:r>
              <a:rPr lang="en-US" sz="3600" dirty="0" smtClean="0">
                <a:solidFill>
                  <a:srgbClr val="0000FF"/>
                </a:solidFill>
              </a:rPr>
              <a:t>machine to study </a:t>
            </a:r>
          </a:p>
          <a:p>
            <a:pPr algn="ctr"/>
            <a:r>
              <a:rPr lang="en-US" sz="3600" dirty="0" smtClean="0">
                <a:solidFill>
                  <a:srgbClr val="0000FF"/>
                </a:solidFill>
              </a:rPr>
              <a:t>the nucleon sea</a:t>
            </a:r>
          </a:p>
          <a:p>
            <a:pPr algn="ctr"/>
            <a:r>
              <a:rPr lang="en-US" sz="3600" dirty="0" smtClean="0">
                <a:solidFill>
                  <a:srgbClr val="0000FF"/>
                </a:solidFill>
              </a:rPr>
              <a:t>with several </a:t>
            </a:r>
          </a:p>
          <a:p>
            <a:pPr algn="ctr"/>
            <a:r>
              <a:rPr lang="en-US" sz="3600" dirty="0" smtClean="0">
                <a:solidFill>
                  <a:srgbClr val="0000FF"/>
                </a:solidFill>
              </a:rPr>
              <a:t>complementary </a:t>
            </a:r>
          </a:p>
          <a:p>
            <a:pPr algn="ctr"/>
            <a:r>
              <a:rPr lang="en-US" sz="3600" dirty="0" smtClean="0">
                <a:solidFill>
                  <a:srgbClr val="0000FF"/>
                </a:solidFill>
              </a:rPr>
              <a:t>probes</a:t>
            </a:r>
          </a:p>
        </p:txBody>
      </p:sp>
      <p:cxnSp>
        <p:nvCxnSpPr>
          <p:cNvPr id="3" name="Straight Arrow Connector 2"/>
          <p:cNvCxnSpPr/>
          <p:nvPr/>
        </p:nvCxnSpPr>
        <p:spPr bwMode="auto">
          <a:xfrm flipH="1">
            <a:off x="6924254" y="1822174"/>
            <a:ext cx="55224" cy="4516783"/>
          </a:xfrm>
          <a:prstGeom prst="straightConnector1">
            <a:avLst/>
          </a:prstGeom>
          <a:solidFill>
            <a:schemeClr val="accent1"/>
          </a:solidFill>
          <a:ln w="57150" cap="flat" cmpd="sng" algn="ctr">
            <a:solidFill>
              <a:srgbClr val="FFFF00"/>
            </a:solidFill>
            <a:prstDash val="solid"/>
            <a:round/>
            <a:headEnd type="arrow" w="med" len="med"/>
            <a:tailEnd type="arrow"/>
          </a:ln>
          <a:effectLst/>
        </p:spPr>
      </p:cxnSp>
      <p:sp>
        <p:nvSpPr>
          <p:cNvPr id="19" name="TextBox 18"/>
          <p:cNvSpPr txBox="1"/>
          <p:nvPr/>
        </p:nvSpPr>
        <p:spPr>
          <a:xfrm rot="16200000">
            <a:off x="6531350" y="3992880"/>
            <a:ext cx="1162548" cy="369332"/>
          </a:xfrm>
          <a:prstGeom prst="rect">
            <a:avLst/>
          </a:prstGeom>
          <a:noFill/>
        </p:spPr>
        <p:txBody>
          <a:bodyPr wrap="none" rtlCol="0">
            <a:spAutoFit/>
          </a:bodyPr>
          <a:lstStyle/>
          <a:p>
            <a:r>
              <a:rPr lang="en-US" dirty="0" smtClean="0">
                <a:solidFill>
                  <a:srgbClr val="FFFF00"/>
                </a:solidFill>
              </a:rPr>
              <a:t>with EIC</a:t>
            </a:r>
            <a:endParaRPr lang="en-US" dirty="0">
              <a:solidFill>
                <a:srgbClr val="FFFF00"/>
              </a:solidFill>
            </a:endParaRPr>
          </a:p>
        </p:txBody>
      </p:sp>
      <p:sp>
        <p:nvSpPr>
          <p:cNvPr id="31" name="Date Placeholder 30"/>
          <p:cNvSpPr>
            <a:spLocks noGrp="1"/>
          </p:cNvSpPr>
          <p:nvPr>
            <p:ph type="dt" sz="half" idx="10"/>
          </p:nvPr>
        </p:nvSpPr>
        <p:spPr/>
        <p:txBody>
          <a:bodyPr/>
          <a:lstStyle/>
          <a:p>
            <a:r>
              <a:rPr lang="en-US" smtClean="0"/>
              <a:t>E.C. Aschenauer</a:t>
            </a:r>
            <a:endParaRPr lang="en-US"/>
          </a:p>
        </p:txBody>
      </p:sp>
      <p:sp>
        <p:nvSpPr>
          <p:cNvPr id="2" name="Footer Placeholder 1"/>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3385021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bldLst>
      <p:bldP spid="26" grpId="0"/>
      <p:bldP spid="2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572" y="3432106"/>
            <a:ext cx="9052560" cy="263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7F278B1-1B8B-1E49-8C17-9FA8E63349F3}" type="slidenum">
              <a:rPr lang="en-US" smtClean="0"/>
              <a:pPr/>
              <a:t>36</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4675230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Hot Question in Cold QCD</a:t>
            </a:r>
            <a:endParaRPr lang="en-US" dirty="0"/>
          </a:p>
        </p:txBody>
      </p:sp>
      <p:sp>
        <p:nvSpPr>
          <p:cNvPr id="2" name="Slide Number Placeholder 1"/>
          <p:cNvSpPr>
            <a:spLocks noGrp="1"/>
          </p:cNvSpPr>
          <p:nvPr>
            <p:ph type="sldNum" sz="quarter" idx="12"/>
          </p:nvPr>
        </p:nvSpPr>
        <p:spPr/>
        <p:txBody>
          <a:bodyPr/>
          <a:lstStyle/>
          <a:p>
            <a:fld id="{733D830A-08ED-2C4A-8C06-9EED5011CB5C}" type="slidenum">
              <a:rPr lang="en-US" smtClean="0"/>
              <a:t>37</a:t>
            </a:fld>
            <a:endParaRPr lang="en-US"/>
          </a:p>
        </p:txBody>
      </p:sp>
      <p:sp>
        <p:nvSpPr>
          <p:cNvPr id="4" name="Content Placeholder 6"/>
          <p:cNvSpPr txBox="1">
            <a:spLocks/>
          </p:cNvSpPr>
          <p:nvPr/>
        </p:nvSpPr>
        <p:spPr>
          <a:xfrm>
            <a:off x="158005" y="839266"/>
            <a:ext cx="6046399"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800" dirty="0" smtClean="0">
                <a:latin typeface="Comic Sans MS"/>
                <a:cs typeface="Comic Sans MS"/>
              </a:rPr>
              <a:t>How are the sea quarks and gluons, and their spins, </a:t>
            </a:r>
            <a:r>
              <a:rPr lang="en-US" sz="1800" dirty="0" smtClean="0">
                <a:solidFill>
                  <a:srgbClr val="0000FF"/>
                </a:solidFill>
                <a:latin typeface="Comic Sans MS"/>
                <a:cs typeface="Comic Sans MS"/>
              </a:rPr>
              <a:t>distributed in space and momentum </a:t>
            </a:r>
            <a:r>
              <a:rPr lang="en-US" sz="1800" dirty="0" smtClean="0">
                <a:latin typeface="Comic Sans MS"/>
                <a:cs typeface="Comic Sans MS"/>
              </a:rPr>
              <a:t>inside the nucleon? </a:t>
            </a:r>
          </a:p>
          <a:p>
            <a:pPr marL="0" indent="0">
              <a:spcBef>
                <a:spcPts val="400"/>
              </a:spcBef>
              <a:buFont typeface="Arial" panose="020B0604020202020204" pitchFamily="34" charset="0"/>
              <a:buNone/>
            </a:pPr>
            <a:r>
              <a:rPr lang="en-US" sz="1800" dirty="0" smtClean="0">
                <a:latin typeface="Comic Sans MS"/>
                <a:cs typeface="Comic Sans MS"/>
              </a:rPr>
              <a:t>How do the </a:t>
            </a:r>
            <a:r>
              <a:rPr lang="en-US" sz="1800" dirty="0" smtClean="0">
                <a:solidFill>
                  <a:srgbClr val="0000FF"/>
                </a:solidFill>
                <a:latin typeface="Comic Sans MS"/>
                <a:cs typeface="Comic Sans MS"/>
              </a:rPr>
              <a:t>nucleon properties emerge </a:t>
            </a:r>
            <a:r>
              <a:rPr lang="en-US" sz="1800" dirty="0" smtClean="0">
                <a:latin typeface="Comic Sans MS"/>
                <a:cs typeface="Comic Sans MS"/>
              </a:rPr>
              <a:t>from them and their interactions?</a:t>
            </a:r>
            <a:endParaRPr lang="en-US" sz="1800" dirty="0">
              <a:latin typeface="Comic Sans MS"/>
              <a:cs typeface="Comic Sans MS"/>
            </a:endParaRPr>
          </a:p>
        </p:txBody>
      </p:sp>
      <p:pic>
        <p:nvPicPr>
          <p:cNvPr id="5" name="Picture 2"/>
          <p:cNvPicPr>
            <a:picLocks noChangeAspect="1" noChangeArrowheads="1"/>
          </p:cNvPicPr>
          <p:nvPr/>
        </p:nvPicPr>
        <p:blipFill>
          <a:blip r:embed="rId3" cstate="print">
            <a:alphaModFix/>
          </a:blip>
          <a:srcRect/>
          <a:stretch>
            <a:fillRect/>
          </a:stretch>
        </p:blipFill>
        <p:spPr bwMode="auto">
          <a:xfrm>
            <a:off x="6204404" y="835193"/>
            <a:ext cx="2717483" cy="1165860"/>
          </a:xfrm>
          <a:prstGeom prst="rect">
            <a:avLst/>
          </a:prstGeom>
          <a:noFill/>
          <a:ln w="9525">
            <a:noFill/>
            <a:miter lim="800000"/>
            <a:headEnd/>
            <a:tailEnd/>
          </a:ln>
        </p:spPr>
      </p:pic>
      <p:grpSp>
        <p:nvGrpSpPr>
          <p:cNvPr id="16" name="Group 15"/>
          <p:cNvGrpSpPr/>
          <p:nvPr/>
        </p:nvGrpSpPr>
        <p:grpSpPr>
          <a:xfrm>
            <a:off x="568441" y="2025804"/>
            <a:ext cx="8353446" cy="2133918"/>
            <a:chOff x="461897" y="4992849"/>
            <a:chExt cx="8353446" cy="2133918"/>
          </a:xfrm>
        </p:grpSpPr>
        <p:sp>
          <p:nvSpPr>
            <p:cNvPr id="17" name="TextBox 16"/>
            <p:cNvSpPr txBox="1"/>
            <p:nvPr/>
          </p:nvSpPr>
          <p:spPr>
            <a:xfrm>
              <a:off x="3669830" y="4992849"/>
              <a:ext cx="5145513" cy="2133918"/>
            </a:xfrm>
            <a:prstGeom prst="rect">
              <a:avLst/>
            </a:prstGeom>
            <a:noFill/>
          </p:spPr>
          <p:txBody>
            <a:bodyPr wrap="square" rtlCol="0">
              <a:spAutoFit/>
            </a:bodyPr>
            <a:lstStyle/>
            <a:p>
              <a:pPr>
                <a:spcBef>
                  <a:spcPts val="400"/>
                </a:spcBef>
              </a:pPr>
              <a:r>
                <a:rPr lang="en-US" dirty="0">
                  <a:solidFill>
                    <a:srgbClr val="292934"/>
                  </a:solidFill>
                  <a:latin typeface="Comic Sans MS"/>
                  <a:cs typeface="Comic Sans MS"/>
                </a:rPr>
                <a:t>How do color-charged quarks and gluons, and colorless jets, </a:t>
              </a:r>
              <a:r>
                <a:rPr lang="en-US" dirty="0">
                  <a:solidFill>
                    <a:srgbClr val="0000FF"/>
                  </a:solidFill>
                  <a:latin typeface="Comic Sans MS"/>
                  <a:cs typeface="Comic Sans MS"/>
                </a:rPr>
                <a:t>interact with a nuclear medium</a:t>
              </a:r>
              <a:r>
                <a:rPr lang="en-US" dirty="0">
                  <a:solidFill>
                    <a:srgbClr val="292934"/>
                  </a:solidFill>
                  <a:latin typeface="Comic Sans MS"/>
                  <a:cs typeface="Comic Sans MS"/>
                </a:rPr>
                <a:t>?</a:t>
              </a:r>
            </a:p>
            <a:p>
              <a:pPr>
                <a:spcBef>
                  <a:spcPts val="400"/>
                </a:spcBef>
              </a:pPr>
              <a:r>
                <a:rPr lang="en-US" dirty="0">
                  <a:solidFill>
                    <a:srgbClr val="292934"/>
                  </a:solidFill>
                  <a:latin typeface="Comic Sans MS"/>
                  <a:cs typeface="Comic Sans MS"/>
                </a:rPr>
                <a:t>How do the </a:t>
              </a:r>
              <a:r>
                <a:rPr lang="en-US" dirty="0">
                  <a:solidFill>
                    <a:srgbClr val="0000FF"/>
                  </a:solidFill>
                  <a:latin typeface="Comic Sans MS"/>
                  <a:cs typeface="Comic Sans MS"/>
                </a:rPr>
                <a:t>confined hadronic states emerge </a:t>
              </a:r>
              <a:r>
                <a:rPr lang="en-US" dirty="0">
                  <a:solidFill>
                    <a:srgbClr val="292934"/>
                  </a:solidFill>
                  <a:latin typeface="Comic Sans MS"/>
                  <a:cs typeface="Comic Sans MS"/>
                </a:rPr>
                <a:t>from these quarks and </a:t>
              </a:r>
              <a:r>
                <a:rPr lang="en-US" dirty="0" smtClean="0">
                  <a:solidFill>
                    <a:srgbClr val="292934"/>
                  </a:solidFill>
                  <a:latin typeface="Comic Sans MS"/>
                  <a:cs typeface="Comic Sans MS"/>
                </a:rPr>
                <a:t>gluons? </a:t>
              </a:r>
            </a:p>
            <a:p>
              <a:pPr>
                <a:spcBef>
                  <a:spcPts val="400"/>
                </a:spcBef>
              </a:pPr>
              <a:r>
                <a:rPr lang="en-US" dirty="0" smtClean="0">
                  <a:solidFill>
                    <a:srgbClr val="292934"/>
                  </a:solidFill>
                  <a:latin typeface="Comic Sans MS"/>
                  <a:cs typeface="Comic Sans MS"/>
                </a:rPr>
                <a:t>How </a:t>
              </a:r>
              <a:r>
                <a:rPr lang="en-US" dirty="0">
                  <a:solidFill>
                    <a:srgbClr val="292934"/>
                  </a:solidFill>
                  <a:latin typeface="Comic Sans MS"/>
                  <a:cs typeface="Comic Sans MS"/>
                </a:rPr>
                <a:t>do the quark-gluon </a:t>
              </a:r>
              <a:r>
                <a:rPr lang="en-US" dirty="0">
                  <a:solidFill>
                    <a:srgbClr val="0000FF"/>
                  </a:solidFill>
                  <a:latin typeface="Comic Sans MS"/>
                  <a:cs typeface="Comic Sans MS"/>
                </a:rPr>
                <a:t>interactions create nuclear binding?</a:t>
              </a:r>
            </a:p>
          </p:txBody>
        </p:sp>
        <p:pic>
          <p:nvPicPr>
            <p:cNvPr id="18" name="Picture 2" descr="hadronization.eps"/>
            <p:cNvPicPr>
              <a:picLocks noChangeAspect="1"/>
            </p:cNvPicPr>
            <p:nvPr/>
          </p:nvPicPr>
          <p:blipFill rotWithShape="1">
            <a:blip r:embed="rId4" cstate="email">
              <a:extLst>
                <a:ext uri="{28A0092B-C50C-407E-A947-70E740481C1C}">
                  <a14:useLocalDpi xmlns:a14="http://schemas.microsoft.com/office/drawing/2010/main"/>
                </a:ext>
              </a:extLst>
            </a:blip>
            <a:srcRect b="47583"/>
            <a:stretch/>
          </p:blipFill>
          <p:spPr bwMode="auto">
            <a:xfrm>
              <a:off x="461897" y="5100469"/>
              <a:ext cx="2792365" cy="16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86349" y="3803720"/>
            <a:ext cx="8834556" cy="2785864"/>
            <a:chOff x="86349" y="3619000"/>
            <a:chExt cx="8834556" cy="2785864"/>
          </a:xfrm>
        </p:grpSpPr>
        <p:pic>
          <p:nvPicPr>
            <p:cNvPr id="11" name="Picture 10"/>
            <p:cNvPicPr>
              <a:picLocks noChangeAspect="1"/>
            </p:cNvPicPr>
            <p:nvPr/>
          </p:nvPicPr>
          <p:blipFill>
            <a:blip r:embed="rId5"/>
            <a:stretch>
              <a:fillRect/>
            </a:stretch>
          </p:blipFill>
          <p:spPr>
            <a:xfrm>
              <a:off x="4975141" y="5471041"/>
              <a:ext cx="1325228" cy="800100"/>
            </a:xfrm>
            <a:prstGeom prst="rect">
              <a:avLst/>
            </a:prstGeom>
          </p:spPr>
        </p:pic>
        <p:pic>
          <p:nvPicPr>
            <p:cNvPr id="12" name="Picture 11"/>
            <p:cNvPicPr>
              <a:picLocks noChangeAspect="1"/>
            </p:cNvPicPr>
            <p:nvPr/>
          </p:nvPicPr>
          <p:blipFill>
            <a:blip r:embed="rId6"/>
            <a:stretch>
              <a:fillRect/>
            </a:stretch>
          </p:blipFill>
          <p:spPr>
            <a:xfrm>
              <a:off x="6917749" y="5471041"/>
              <a:ext cx="1372981" cy="806445"/>
            </a:xfrm>
            <a:prstGeom prst="rect">
              <a:avLst/>
            </a:prstGeom>
          </p:spPr>
        </p:pic>
        <p:sp>
          <p:nvSpPr>
            <p:cNvPr id="13" name="TextBox 12"/>
            <p:cNvSpPr txBox="1"/>
            <p:nvPr/>
          </p:nvSpPr>
          <p:spPr>
            <a:xfrm>
              <a:off x="4926396" y="4996054"/>
              <a:ext cx="1089398" cy="646331"/>
            </a:xfrm>
            <a:prstGeom prst="rect">
              <a:avLst/>
            </a:prstGeom>
            <a:noFill/>
          </p:spPr>
          <p:txBody>
            <a:bodyPr wrap="none" rtlCol="0">
              <a:spAutoFit/>
            </a:bodyPr>
            <a:lstStyle/>
            <a:p>
              <a:r>
                <a:rPr lang="en-US" dirty="0">
                  <a:latin typeface="Comic Sans MS"/>
                  <a:cs typeface="Comic Sans MS"/>
                </a:rPr>
                <a:t>gluon </a:t>
              </a:r>
            </a:p>
            <a:p>
              <a:r>
                <a:rPr lang="en-US" dirty="0">
                  <a:latin typeface="Comic Sans MS"/>
                  <a:cs typeface="Comic Sans MS"/>
                </a:rPr>
                <a:t>emission</a:t>
              </a:r>
            </a:p>
          </p:txBody>
        </p:sp>
        <p:sp>
          <p:nvSpPr>
            <p:cNvPr id="14" name="TextBox 13"/>
            <p:cNvSpPr txBox="1"/>
            <p:nvPr/>
          </p:nvSpPr>
          <p:spPr>
            <a:xfrm>
              <a:off x="6917749" y="4995191"/>
              <a:ext cx="2003156" cy="646331"/>
            </a:xfrm>
            <a:prstGeom prst="rect">
              <a:avLst/>
            </a:prstGeom>
            <a:noFill/>
          </p:spPr>
          <p:txBody>
            <a:bodyPr wrap="square" rtlCol="0">
              <a:spAutoFit/>
            </a:bodyPr>
            <a:lstStyle/>
            <a:p>
              <a:pPr algn="ctr"/>
              <a:r>
                <a:rPr lang="en-US" dirty="0">
                  <a:latin typeface="Comic Sans MS"/>
                  <a:cs typeface="Comic Sans MS"/>
                </a:rPr>
                <a:t>gluon recombination</a:t>
              </a:r>
            </a:p>
          </p:txBody>
        </p:sp>
        <p:sp>
          <p:nvSpPr>
            <p:cNvPr id="15" name="TextBox 14"/>
            <p:cNvSpPr txBox="1"/>
            <p:nvPr/>
          </p:nvSpPr>
          <p:spPr>
            <a:xfrm>
              <a:off x="6410257" y="5509141"/>
              <a:ext cx="372668" cy="461665"/>
            </a:xfrm>
            <a:prstGeom prst="rect">
              <a:avLst/>
            </a:prstGeom>
            <a:noFill/>
          </p:spPr>
          <p:txBody>
            <a:bodyPr wrap="none" rtlCol="0">
              <a:spAutoFit/>
            </a:bodyPr>
            <a:lstStyle/>
            <a:p>
              <a:r>
                <a:rPr lang="en-US" sz="2400" b="1" dirty="0" smtClean="0">
                  <a:solidFill>
                    <a:srgbClr val="FF0080"/>
                  </a:solidFill>
                  <a:latin typeface="Comic Sans MS"/>
                  <a:cs typeface="Comic Sans MS"/>
                </a:rPr>
                <a:t>?</a:t>
              </a:r>
            </a:p>
          </p:txBody>
        </p:sp>
        <p:sp>
          <p:nvSpPr>
            <p:cNvPr id="7" name="TextBox 6"/>
            <p:cNvSpPr txBox="1"/>
            <p:nvPr/>
          </p:nvSpPr>
          <p:spPr>
            <a:xfrm>
              <a:off x="86349" y="4045243"/>
              <a:ext cx="4841029" cy="2359621"/>
            </a:xfrm>
            <a:prstGeom prst="rect">
              <a:avLst/>
            </a:prstGeom>
            <a:noFill/>
          </p:spPr>
          <p:txBody>
            <a:bodyPr wrap="square" rtlCol="0">
              <a:spAutoFit/>
            </a:bodyPr>
            <a:lstStyle/>
            <a:p>
              <a:pPr>
                <a:spcBef>
                  <a:spcPts val="400"/>
                </a:spcBef>
              </a:pPr>
              <a:r>
                <a:rPr lang="en-US" dirty="0">
                  <a:solidFill>
                    <a:srgbClr val="292934"/>
                  </a:solidFill>
                  <a:latin typeface="Comic Sans MS"/>
                  <a:cs typeface="Comic Sans MS"/>
                </a:rPr>
                <a:t>How does a </a:t>
              </a:r>
              <a:r>
                <a:rPr lang="en-US" dirty="0">
                  <a:solidFill>
                    <a:srgbClr val="0000FF"/>
                  </a:solidFill>
                  <a:latin typeface="Comic Sans MS"/>
                  <a:cs typeface="Comic Sans MS"/>
                </a:rPr>
                <a:t>dense nuclear environment affect </a:t>
              </a:r>
              <a:r>
                <a:rPr lang="en-US" dirty="0">
                  <a:solidFill>
                    <a:srgbClr val="292934"/>
                  </a:solidFill>
                  <a:latin typeface="Comic Sans MS"/>
                  <a:cs typeface="Comic Sans MS"/>
                </a:rPr>
                <a:t>the quarks and gluons, their correlations, and their interactions?</a:t>
              </a:r>
            </a:p>
            <a:p>
              <a:pPr>
                <a:spcBef>
                  <a:spcPts val="400"/>
                </a:spcBef>
              </a:pPr>
              <a:r>
                <a:rPr lang="en-US" dirty="0">
                  <a:solidFill>
                    <a:srgbClr val="292934"/>
                  </a:solidFill>
                  <a:latin typeface="Comic Sans MS"/>
                  <a:cs typeface="Comic Sans MS"/>
                </a:rPr>
                <a:t>What happens to the </a:t>
              </a:r>
              <a:r>
                <a:rPr lang="en-US" dirty="0">
                  <a:solidFill>
                    <a:srgbClr val="0000FF"/>
                  </a:solidFill>
                  <a:latin typeface="Comic Sans MS"/>
                  <a:cs typeface="Comic Sans MS"/>
                </a:rPr>
                <a:t>gluon density in nuclei</a:t>
              </a:r>
              <a:r>
                <a:rPr lang="en-US" dirty="0" smtClean="0">
                  <a:solidFill>
                    <a:srgbClr val="292934"/>
                  </a:solidFill>
                  <a:latin typeface="Comic Sans MS"/>
                  <a:cs typeface="Comic Sans MS"/>
                </a:rPr>
                <a:t>? Does </a:t>
              </a:r>
              <a:r>
                <a:rPr lang="en-US" dirty="0">
                  <a:solidFill>
                    <a:srgbClr val="292934"/>
                  </a:solidFill>
                  <a:latin typeface="Comic Sans MS"/>
                  <a:cs typeface="Comic Sans MS"/>
                </a:rPr>
                <a:t>it </a:t>
              </a:r>
              <a:r>
                <a:rPr lang="en-US" dirty="0" smtClean="0">
                  <a:solidFill>
                    <a:srgbClr val="0000FF"/>
                  </a:solidFill>
                  <a:latin typeface="Comic Sans MS"/>
                  <a:cs typeface="Comic Sans MS"/>
                </a:rPr>
                <a:t>saturate at high energy</a:t>
              </a:r>
              <a:r>
                <a:rPr lang="en-US" dirty="0" smtClean="0">
                  <a:solidFill>
                    <a:srgbClr val="292934"/>
                  </a:solidFill>
                  <a:latin typeface="Comic Sans MS"/>
                  <a:cs typeface="Comic Sans MS"/>
                </a:rPr>
                <a:t>, </a:t>
              </a:r>
              <a:r>
                <a:rPr lang="en-US" dirty="0">
                  <a:solidFill>
                    <a:srgbClr val="292934"/>
                  </a:solidFill>
                  <a:latin typeface="Comic Sans MS"/>
                  <a:cs typeface="Comic Sans MS"/>
                </a:rPr>
                <a:t>giving rise </a:t>
              </a:r>
              <a:r>
                <a:rPr lang="en-US" dirty="0" smtClean="0">
                  <a:solidFill>
                    <a:srgbClr val="292934"/>
                  </a:solidFill>
                  <a:latin typeface="Comic Sans MS"/>
                  <a:cs typeface="Comic Sans MS"/>
                </a:rPr>
                <a:t>to a </a:t>
              </a:r>
              <a:r>
                <a:rPr lang="en-US" dirty="0">
                  <a:solidFill>
                    <a:srgbClr val="0000FF"/>
                  </a:solidFill>
                  <a:latin typeface="Comic Sans MS"/>
                  <a:cs typeface="Comic Sans MS"/>
                </a:rPr>
                <a:t>gluonic matter </a:t>
              </a:r>
              <a:r>
                <a:rPr lang="en-US" dirty="0" smtClean="0">
                  <a:solidFill>
                    <a:srgbClr val="0000FF"/>
                  </a:solidFill>
                  <a:latin typeface="Comic Sans MS"/>
                  <a:cs typeface="Comic Sans MS"/>
                </a:rPr>
                <a:t>with </a:t>
              </a:r>
              <a:r>
                <a:rPr lang="en-US" dirty="0">
                  <a:solidFill>
                    <a:srgbClr val="0000FF"/>
                  </a:solidFill>
                  <a:latin typeface="Comic Sans MS"/>
                  <a:cs typeface="Comic Sans MS"/>
                </a:rPr>
                <a:t>universal properties </a:t>
              </a:r>
              <a:r>
                <a:rPr lang="en-US" dirty="0">
                  <a:solidFill>
                    <a:srgbClr val="292934"/>
                  </a:solidFill>
                  <a:latin typeface="Comic Sans MS"/>
                  <a:cs typeface="Comic Sans MS"/>
                </a:rPr>
                <a:t>in all nuclei, even the proton?</a:t>
              </a: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2689" y="3619000"/>
              <a:ext cx="1674255" cy="1699357"/>
            </a:xfrm>
            <a:prstGeom prst="rect">
              <a:avLst/>
            </a:prstGeom>
          </p:spPr>
        </p:pic>
        <p:sp>
          <p:nvSpPr>
            <p:cNvPr id="20" name="TextBox 19"/>
            <p:cNvSpPr txBox="1"/>
            <p:nvPr/>
          </p:nvSpPr>
          <p:spPr>
            <a:xfrm>
              <a:off x="6423939" y="5752266"/>
              <a:ext cx="372518" cy="461665"/>
            </a:xfrm>
            <a:prstGeom prst="rect">
              <a:avLst/>
            </a:prstGeom>
            <a:noFill/>
          </p:spPr>
          <p:txBody>
            <a:bodyPr wrap="none" rtlCol="0">
              <a:spAutoFit/>
            </a:bodyPr>
            <a:lstStyle/>
            <a:p>
              <a:r>
                <a:rPr lang="en-US" sz="2400" b="1" dirty="0">
                  <a:solidFill>
                    <a:srgbClr val="FF0080"/>
                  </a:solidFill>
                  <a:latin typeface="Comic Sans MS"/>
                  <a:cs typeface="Comic Sans MS"/>
                </a:rPr>
                <a:t>=</a:t>
              </a:r>
              <a:endParaRPr lang="en-US" sz="2400" b="1" dirty="0" smtClean="0">
                <a:solidFill>
                  <a:srgbClr val="FF0080"/>
                </a:solidFill>
                <a:latin typeface="Comic Sans MS"/>
                <a:cs typeface="Comic Sans MS"/>
              </a:endParaRPr>
            </a:p>
          </p:txBody>
        </p:sp>
      </p:grpSp>
      <p:sp>
        <p:nvSpPr>
          <p:cNvPr id="8" name="Date Placeholder 7"/>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41982665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EIC’s Physics </a:t>
            </a:r>
            <a:r>
              <a:rPr lang="en-US" sz="2400" dirty="0"/>
              <a:t>Impact</a:t>
            </a:r>
            <a:r>
              <a:rPr lang="en-US" sz="2400" dirty="0" smtClean="0"/>
              <a:t>, Complementarity </a:t>
            </a:r>
            <a:r>
              <a:rPr lang="en-US" sz="2400" dirty="0"/>
              <a:t>and Uniqueness</a:t>
            </a:r>
          </a:p>
        </p:txBody>
      </p:sp>
      <p:sp>
        <p:nvSpPr>
          <p:cNvPr id="3" name="Date Placeholder 2"/>
          <p:cNvSpPr>
            <a:spLocks noGrp="1"/>
          </p:cNvSpPr>
          <p:nvPr>
            <p:ph type="dt" sz="half" idx="10"/>
          </p:nvPr>
        </p:nvSpPr>
        <p:spPr/>
        <p:txBody>
          <a:bodyPr/>
          <a:lstStyle/>
          <a:p>
            <a:r>
              <a:rPr lang="en-US" smtClean="0"/>
              <a:t>E.C. Aschenauer</a:t>
            </a:r>
            <a:endParaRPr lang="en-US" dirty="0"/>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dirty="0"/>
          </a:p>
        </p:txBody>
      </p:sp>
      <p:sp>
        <p:nvSpPr>
          <p:cNvPr id="5" name="Slide Number Placeholder 4"/>
          <p:cNvSpPr>
            <a:spLocks noGrp="1"/>
          </p:cNvSpPr>
          <p:nvPr>
            <p:ph type="sldNum" sz="quarter" idx="12"/>
          </p:nvPr>
        </p:nvSpPr>
        <p:spPr/>
        <p:txBody>
          <a:bodyPr/>
          <a:lstStyle/>
          <a:p>
            <a:r>
              <a:rPr lang="en-US" smtClean="0"/>
              <a:t>                </a:t>
            </a:r>
            <a:fld id="{D8AB687D-7754-8045-A896-36BD23FBD8D8}" type="slidenum">
              <a:rPr lang="en-US" smtClean="0"/>
              <a:t>38</a:t>
            </a:fld>
            <a:endParaRPr lang="en-US" dirty="0"/>
          </a:p>
        </p:txBody>
      </p:sp>
      <p:sp>
        <p:nvSpPr>
          <p:cNvPr id="6" name="TextBox 5"/>
          <p:cNvSpPr txBox="1"/>
          <p:nvPr/>
        </p:nvSpPr>
        <p:spPr>
          <a:xfrm>
            <a:off x="0" y="686342"/>
            <a:ext cx="9144000" cy="2185214"/>
          </a:xfrm>
          <a:prstGeom prst="rect">
            <a:avLst/>
          </a:prstGeom>
          <a:noFill/>
        </p:spPr>
        <p:txBody>
          <a:bodyPr wrap="square" rtlCol="0">
            <a:spAutoFit/>
          </a:bodyPr>
          <a:lstStyle/>
          <a:p>
            <a:pPr algn="ctr"/>
            <a:r>
              <a:rPr lang="en-US" sz="2000" b="1" dirty="0" smtClean="0">
                <a:solidFill>
                  <a:srgbClr val="0000FF"/>
                </a:solidFill>
                <a:latin typeface="Comic Sans MS"/>
                <a:cs typeface="Comic Sans MS"/>
              </a:rPr>
              <a:t>Complementarity</a:t>
            </a:r>
          </a:p>
          <a:p>
            <a:pPr algn="ctr"/>
            <a:r>
              <a:rPr lang="en-US" b="1" dirty="0" smtClean="0">
                <a:latin typeface="Comic Sans MS"/>
                <a:cs typeface="Comic Sans MS"/>
              </a:rPr>
              <a:t>QCD has two concepts which lay its foundation</a:t>
            </a:r>
            <a:endParaRPr lang="en-US" b="1" dirty="0">
              <a:latin typeface="Comic Sans MS"/>
              <a:cs typeface="Comic Sans MS"/>
            </a:endParaRPr>
          </a:p>
          <a:p>
            <a:pPr algn="ctr"/>
            <a:r>
              <a:rPr lang="en-US" b="1" dirty="0" smtClean="0">
                <a:solidFill>
                  <a:srgbClr val="0000FF"/>
                </a:solidFill>
                <a:latin typeface="Comic Sans MS"/>
                <a:cs typeface="Comic Sans MS"/>
              </a:rPr>
              <a:t>factorization and universality</a:t>
            </a:r>
          </a:p>
          <a:p>
            <a:pPr algn="ctr"/>
            <a:endParaRPr lang="en-US" sz="800" b="1" dirty="0" smtClean="0">
              <a:latin typeface="Comic Sans MS"/>
              <a:cs typeface="Comic Sans MS"/>
            </a:endParaRPr>
          </a:p>
          <a:p>
            <a:pPr algn="ctr">
              <a:buClr>
                <a:srgbClr val="0000FF"/>
              </a:buClr>
            </a:pPr>
            <a:r>
              <a:rPr lang="en-US" b="1" dirty="0" smtClean="0">
                <a:latin typeface="Comic Sans MS"/>
                <a:cs typeface="Comic Sans MS"/>
              </a:rPr>
              <a:t>To tests these concepts and separate </a:t>
            </a:r>
            <a:r>
              <a:rPr lang="en-US" b="1" dirty="0">
                <a:latin typeface="Comic Sans MS"/>
                <a:cs typeface="Comic Sans MS"/>
              </a:rPr>
              <a:t>interaction dependent phenomena </a:t>
            </a:r>
            <a:r>
              <a:rPr lang="en-US" b="1" dirty="0" smtClean="0">
                <a:latin typeface="Comic Sans MS"/>
                <a:cs typeface="Comic Sans MS"/>
              </a:rPr>
              <a:t>from </a:t>
            </a:r>
          </a:p>
          <a:p>
            <a:pPr algn="ctr">
              <a:buClr>
                <a:srgbClr val="0000FF"/>
              </a:buClr>
            </a:pPr>
            <a:r>
              <a:rPr lang="en-US" b="1" dirty="0" smtClean="0">
                <a:latin typeface="Comic Sans MS"/>
                <a:cs typeface="Comic Sans MS"/>
              </a:rPr>
              <a:t>intrinsic nuclear properties </a:t>
            </a:r>
          </a:p>
          <a:p>
            <a:pPr algn="ctr">
              <a:buClr>
                <a:srgbClr val="0000FF"/>
              </a:buClr>
            </a:pPr>
            <a:r>
              <a:rPr lang="en-US" b="1" dirty="0" smtClean="0">
                <a:solidFill>
                  <a:srgbClr val="0000FF"/>
                </a:solidFill>
                <a:latin typeface="Comic Sans MS"/>
                <a:cs typeface="Comic Sans MS"/>
              </a:rPr>
              <a:t>different complementary </a:t>
            </a:r>
            <a:r>
              <a:rPr lang="en-US" b="1" dirty="0">
                <a:solidFill>
                  <a:srgbClr val="0000FF"/>
                </a:solidFill>
                <a:latin typeface="Comic Sans MS"/>
                <a:cs typeface="Comic Sans MS"/>
              </a:rPr>
              <a:t>probes </a:t>
            </a:r>
            <a:r>
              <a:rPr lang="en-US" b="1" dirty="0">
                <a:latin typeface="Comic Sans MS"/>
                <a:cs typeface="Comic Sans MS"/>
              </a:rPr>
              <a:t>are </a:t>
            </a:r>
            <a:r>
              <a:rPr lang="en-US" b="1" dirty="0" smtClean="0">
                <a:latin typeface="Comic Sans MS"/>
                <a:cs typeface="Comic Sans MS"/>
              </a:rPr>
              <a:t>critical</a:t>
            </a:r>
          </a:p>
          <a:p>
            <a:pPr algn="ctr">
              <a:buClr>
                <a:srgbClr val="0000FF"/>
              </a:buClr>
            </a:pPr>
            <a:r>
              <a:rPr lang="en-US" b="1" dirty="0" smtClean="0">
                <a:solidFill>
                  <a:srgbClr val="0000FF"/>
                </a:solidFill>
                <a:latin typeface="Comic Sans MS"/>
                <a:cs typeface="Comic Sans MS"/>
                <a:sym typeface="Wingdings"/>
              </a:rPr>
              <a:t>Probes:</a:t>
            </a:r>
            <a:r>
              <a:rPr lang="en-US" b="1" dirty="0" smtClean="0">
                <a:latin typeface="Comic Sans MS"/>
                <a:cs typeface="Comic Sans MS"/>
                <a:sym typeface="Wingdings"/>
              </a:rPr>
              <a:t> </a:t>
            </a:r>
            <a:r>
              <a:rPr lang="en-US" b="1" dirty="0">
                <a:latin typeface="Comic Sans MS"/>
                <a:cs typeface="Comic Sans MS"/>
              </a:rPr>
              <a:t>high precision data </a:t>
            </a:r>
            <a:r>
              <a:rPr lang="en-US" b="1" dirty="0" smtClean="0">
                <a:latin typeface="Comic Sans MS"/>
                <a:cs typeface="Comic Sans MS"/>
              </a:rPr>
              <a:t>from </a:t>
            </a:r>
            <a:r>
              <a:rPr lang="en-US" b="1" dirty="0" err="1" smtClean="0">
                <a:latin typeface="Comic Sans MS"/>
                <a:cs typeface="Comic Sans MS"/>
              </a:rPr>
              <a:t>ep</a:t>
            </a:r>
            <a:r>
              <a:rPr lang="en-US" b="1" dirty="0" smtClean="0">
                <a:latin typeface="Comic Sans MS"/>
                <a:cs typeface="Comic Sans MS"/>
              </a:rPr>
              <a:t>, </a:t>
            </a:r>
            <a:r>
              <a:rPr lang="en-US" b="1" dirty="0" err="1" smtClean="0">
                <a:latin typeface="Comic Sans MS"/>
                <a:cs typeface="Comic Sans MS"/>
              </a:rPr>
              <a:t>pp</a:t>
            </a:r>
            <a:r>
              <a:rPr lang="en-US" b="1" dirty="0" smtClean="0">
                <a:latin typeface="Comic Sans MS"/>
                <a:cs typeface="Comic Sans MS"/>
              </a:rPr>
              <a:t>, </a:t>
            </a:r>
            <a:r>
              <a:rPr lang="en-US" b="1" dirty="0" err="1" smtClean="0">
                <a:latin typeface="Comic Sans MS"/>
                <a:cs typeface="Comic Sans MS"/>
              </a:rPr>
              <a:t>e+e</a:t>
            </a:r>
            <a:r>
              <a:rPr lang="en-US" b="1" dirty="0" smtClean="0">
                <a:latin typeface="Comic Sans MS"/>
                <a:cs typeface="Comic Sans MS"/>
              </a:rPr>
              <a:t>-</a:t>
            </a:r>
            <a:endParaRPr lang="en-US" b="1" dirty="0">
              <a:latin typeface="Comic Sans MS"/>
              <a:cs typeface="Comic Sans MS"/>
            </a:endParaRPr>
          </a:p>
        </p:txBody>
      </p:sp>
      <p:sp>
        <p:nvSpPr>
          <p:cNvPr id="7" name="TextBox 6"/>
          <p:cNvSpPr txBox="1"/>
          <p:nvPr/>
        </p:nvSpPr>
        <p:spPr>
          <a:xfrm>
            <a:off x="6096037" y="2882599"/>
            <a:ext cx="1646605" cy="400110"/>
          </a:xfrm>
          <a:prstGeom prst="rect">
            <a:avLst/>
          </a:prstGeom>
          <a:noFill/>
        </p:spPr>
        <p:txBody>
          <a:bodyPr wrap="none" rtlCol="0">
            <a:spAutoFit/>
          </a:bodyPr>
          <a:lstStyle/>
          <a:p>
            <a:r>
              <a:rPr lang="en-US" sz="2000" b="1" dirty="0" smtClean="0">
                <a:solidFill>
                  <a:srgbClr val="0000FF"/>
                </a:solidFill>
                <a:latin typeface="Comic Sans MS"/>
                <a:cs typeface="Comic Sans MS"/>
              </a:rPr>
              <a:t>Universality</a:t>
            </a:r>
          </a:p>
        </p:txBody>
      </p:sp>
      <p:sp>
        <p:nvSpPr>
          <p:cNvPr id="8" name="TextBox 7"/>
          <p:cNvSpPr txBox="1"/>
          <p:nvPr/>
        </p:nvSpPr>
        <p:spPr>
          <a:xfrm>
            <a:off x="1472411" y="2883379"/>
            <a:ext cx="1807832" cy="400110"/>
          </a:xfrm>
          <a:prstGeom prst="rect">
            <a:avLst/>
          </a:prstGeom>
          <a:noFill/>
        </p:spPr>
        <p:txBody>
          <a:bodyPr wrap="none" rtlCol="0">
            <a:spAutoFit/>
          </a:bodyPr>
          <a:lstStyle/>
          <a:p>
            <a:r>
              <a:rPr lang="en-US" sz="2000" b="1" dirty="0" smtClean="0">
                <a:solidFill>
                  <a:srgbClr val="0000FF"/>
                </a:solidFill>
                <a:latin typeface="Comic Sans MS"/>
                <a:cs typeface="Comic Sans MS"/>
              </a:rPr>
              <a:t>Factorization</a:t>
            </a:r>
          </a:p>
        </p:txBody>
      </p:sp>
      <p:sp>
        <p:nvSpPr>
          <p:cNvPr id="9" name="TextBox 8"/>
          <p:cNvSpPr txBox="1"/>
          <p:nvPr/>
        </p:nvSpPr>
        <p:spPr>
          <a:xfrm>
            <a:off x="4472605" y="3194364"/>
            <a:ext cx="4629584" cy="307777"/>
          </a:xfrm>
          <a:prstGeom prst="rect">
            <a:avLst/>
          </a:prstGeom>
          <a:noFill/>
        </p:spPr>
        <p:txBody>
          <a:bodyPr wrap="square" rtlCol="0">
            <a:spAutoFit/>
          </a:bodyPr>
          <a:lstStyle/>
          <a:p>
            <a:r>
              <a:rPr lang="en-US" sz="1400" b="1" dirty="0" smtClean="0">
                <a:latin typeface="Comic Sans MS"/>
                <a:cs typeface="Comic Sans MS"/>
              </a:rPr>
              <a:t>Example: Measure PDFs at HERA at √s=0.3 </a:t>
            </a:r>
            <a:r>
              <a:rPr lang="en-US" sz="1400" b="1" dirty="0" err="1" smtClean="0">
                <a:latin typeface="Comic Sans MS"/>
                <a:cs typeface="Comic Sans MS"/>
              </a:rPr>
              <a:t>TeV</a:t>
            </a:r>
            <a:r>
              <a:rPr lang="en-US" sz="1400" b="1" dirty="0" smtClean="0">
                <a:latin typeface="Comic Sans MS"/>
                <a:cs typeface="Comic Sans MS"/>
              </a:rPr>
              <a:t>: </a:t>
            </a:r>
            <a:endParaRPr lang="en-US" sz="1400" b="1" dirty="0">
              <a:latin typeface="Comic Sans MS"/>
              <a:cs typeface="Comic Sans MS"/>
            </a:endParaRPr>
          </a:p>
        </p:txBody>
      </p:sp>
      <p:pic>
        <p:nvPicPr>
          <p:cNvPr id="10" name="Picture 9" descr="d09-158f19b.eps"/>
          <p:cNvPicPr>
            <a:picLocks noChangeAspect="1"/>
          </p:cNvPicPr>
          <p:nvPr/>
        </p:nvPicPr>
        <p:blipFill rotWithShape="1">
          <a:blip r:embed="rId4">
            <a:extLst>
              <a:ext uri="{28A0092B-C50C-407E-A947-70E740481C1C}">
                <a14:useLocalDpi xmlns:a14="http://schemas.microsoft.com/office/drawing/2010/main" val="0"/>
              </a:ext>
            </a:extLst>
          </a:blip>
          <a:srcRect l="6380" t="2884" r="4977" b="4238"/>
          <a:stretch/>
        </p:blipFill>
        <p:spPr>
          <a:xfrm>
            <a:off x="7263469" y="3449275"/>
            <a:ext cx="1404281" cy="1333836"/>
          </a:xfrm>
          <a:prstGeom prst="rect">
            <a:avLst/>
          </a:prstGeom>
        </p:spPr>
      </p:pic>
      <p:pic>
        <p:nvPicPr>
          <p:cNvPr id="11" name="Picture 10" descr="sidebarReducedCrossSectionPlo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032" y="3480055"/>
            <a:ext cx="1491996" cy="1394206"/>
          </a:xfrm>
          <a:prstGeom prst="rect">
            <a:avLst/>
          </a:prstGeom>
        </p:spPr>
      </p:pic>
      <p:sp>
        <p:nvSpPr>
          <p:cNvPr id="12" name="AutoShape 49"/>
          <p:cNvSpPr>
            <a:spLocks noChangeArrowheads="1"/>
          </p:cNvSpPr>
          <p:nvPr/>
        </p:nvSpPr>
        <p:spPr bwMode="auto">
          <a:xfrm>
            <a:off x="6565814" y="3898944"/>
            <a:ext cx="555205" cy="343958"/>
          </a:xfrm>
          <a:prstGeom prst="curvedRightArrow">
            <a:avLst>
              <a:gd name="adj1" fmla="val 24848"/>
              <a:gd name="adj2" fmla="val 49697"/>
              <a:gd name="adj3" fmla="val 33333"/>
            </a:avLst>
          </a:prstGeom>
          <a:gradFill rotWithShape="1">
            <a:gsLst>
              <a:gs pos="0">
                <a:schemeClr val="bg1"/>
              </a:gs>
              <a:gs pos="50000">
                <a:srgbClr val="0000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pSp>
        <p:nvGrpSpPr>
          <p:cNvPr id="16" name="Group 15"/>
          <p:cNvGrpSpPr/>
          <p:nvPr/>
        </p:nvGrpSpPr>
        <p:grpSpPr>
          <a:xfrm>
            <a:off x="3945570" y="4884094"/>
            <a:ext cx="5283042" cy="307777"/>
            <a:chOff x="5365572" y="5103992"/>
            <a:chExt cx="3853375" cy="307777"/>
          </a:xfrm>
        </p:grpSpPr>
        <p:sp>
          <p:nvSpPr>
            <p:cNvPr id="14" name="TextBox 13"/>
            <p:cNvSpPr txBox="1"/>
            <p:nvPr/>
          </p:nvSpPr>
          <p:spPr>
            <a:xfrm>
              <a:off x="5365572" y="5103992"/>
              <a:ext cx="3853375" cy="307777"/>
            </a:xfrm>
            <a:prstGeom prst="rect">
              <a:avLst/>
            </a:prstGeom>
            <a:noFill/>
          </p:spPr>
          <p:txBody>
            <a:bodyPr wrap="none" rtlCol="0">
              <a:spAutoFit/>
            </a:bodyPr>
            <a:lstStyle/>
            <a:p>
              <a:pPr algn="ctr"/>
              <a:r>
                <a:rPr lang="en-US" sz="1400" b="1" dirty="0">
                  <a:latin typeface="Comic Sans MS"/>
                  <a:cs typeface="Comic Sans MS"/>
                </a:rPr>
                <a:t>Predict </a:t>
              </a:r>
              <a:r>
                <a:rPr lang="en-US" sz="1400" b="1" dirty="0" err="1" smtClean="0">
                  <a:latin typeface="Comic Sans MS"/>
                  <a:cs typeface="Comic Sans MS"/>
                </a:rPr>
                <a:t>pp</a:t>
              </a:r>
              <a:r>
                <a:rPr lang="en-US" sz="1400" b="1" dirty="0" smtClean="0">
                  <a:latin typeface="Comic Sans MS"/>
                  <a:cs typeface="Comic Sans MS"/>
                </a:rPr>
                <a:t> </a:t>
              </a:r>
              <a:r>
                <a:rPr lang="en-US" sz="1400" b="1" dirty="0">
                  <a:latin typeface="Comic Sans MS"/>
                  <a:cs typeface="Comic Sans MS"/>
                </a:rPr>
                <a:t>and </a:t>
              </a:r>
              <a:r>
                <a:rPr lang="en-US" sz="1400" b="1" dirty="0" smtClean="0">
                  <a:latin typeface="Comic Sans MS"/>
                  <a:cs typeface="Comic Sans MS"/>
                </a:rPr>
                <a:t>   measurements at √s=0.2</a:t>
              </a:r>
              <a:r>
                <a:rPr lang="en-US" sz="1400" b="1" dirty="0">
                  <a:latin typeface="Comic Sans MS"/>
                  <a:cs typeface="Comic Sans MS"/>
                </a:rPr>
                <a:t>, </a:t>
              </a:r>
              <a:r>
                <a:rPr lang="en-US" sz="1400" b="1" dirty="0" smtClean="0">
                  <a:latin typeface="Comic Sans MS"/>
                  <a:cs typeface="Comic Sans MS"/>
                </a:rPr>
                <a:t>1.96 </a:t>
              </a:r>
              <a:r>
                <a:rPr lang="en-US" sz="1400" b="1" dirty="0">
                  <a:latin typeface="Comic Sans MS"/>
                  <a:cs typeface="Comic Sans MS"/>
                </a:rPr>
                <a:t>&amp;</a:t>
              </a:r>
              <a:r>
                <a:rPr lang="en-US" sz="1400" b="1" dirty="0" smtClean="0">
                  <a:latin typeface="Comic Sans MS"/>
                  <a:cs typeface="Comic Sans MS"/>
                </a:rPr>
                <a:t> </a:t>
              </a:r>
              <a:r>
                <a:rPr lang="en-US" sz="1400" b="1" dirty="0">
                  <a:latin typeface="Comic Sans MS"/>
                  <a:cs typeface="Comic Sans MS"/>
                </a:rPr>
                <a:t>7 </a:t>
              </a:r>
              <a:r>
                <a:rPr lang="en-US" sz="1400" b="1" dirty="0" err="1" smtClean="0">
                  <a:latin typeface="Comic Sans MS"/>
                  <a:cs typeface="Comic Sans MS"/>
                </a:rPr>
                <a:t>TeV</a:t>
              </a:r>
              <a:endParaRPr lang="en-US" sz="1400" b="1" dirty="0">
                <a:latin typeface="Comic Sans MS"/>
                <a:cs typeface="Comic Sans MS"/>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967071105"/>
                </p:ext>
              </p:extLst>
            </p:nvPr>
          </p:nvGraphicFramePr>
          <p:xfrm>
            <a:off x="6351743" y="5162758"/>
            <a:ext cx="254000" cy="215900"/>
          </p:xfrm>
          <a:graphic>
            <a:graphicData uri="http://schemas.openxmlformats.org/presentationml/2006/ole">
              <mc:AlternateContent xmlns:mc="http://schemas.openxmlformats.org/markup-compatibility/2006">
                <mc:Choice xmlns:v="urn:schemas-microsoft-com:vml" Requires="v">
                  <p:oleObj spid="_x0000_s38951" name="Equation" r:id="rId6" imgW="254000" imgH="215900" progId="Equation.DSMT4">
                    <p:embed/>
                  </p:oleObj>
                </mc:Choice>
                <mc:Fallback>
                  <p:oleObj name="Equation" r:id="rId6" imgW="254000" imgH="215900" progId="Equation.DSMT4">
                    <p:embed/>
                    <p:pic>
                      <p:nvPicPr>
                        <p:cNvPr id="0" name=""/>
                        <p:cNvPicPr/>
                        <p:nvPr/>
                      </p:nvPicPr>
                      <p:blipFill>
                        <a:blip r:embed="rId7"/>
                        <a:stretch>
                          <a:fillRect/>
                        </a:stretch>
                      </p:blipFill>
                      <p:spPr>
                        <a:xfrm>
                          <a:off x="6351743" y="5162758"/>
                          <a:ext cx="254000" cy="215900"/>
                        </a:xfrm>
                        <a:prstGeom prst="rect">
                          <a:avLst/>
                        </a:prstGeom>
                      </p:spPr>
                    </p:pic>
                  </p:oleObj>
                </mc:Fallback>
              </mc:AlternateContent>
            </a:graphicData>
          </a:graphic>
        </p:graphicFrame>
      </p:grpSp>
      <p:pic>
        <p:nvPicPr>
          <p:cNvPr id="17" name="Picture 16" descr="Screen shot 2013-02-09 at 3.52.47 PM.png"/>
          <p:cNvPicPr>
            <a:picLocks noChangeAspect="1"/>
          </p:cNvPicPr>
          <p:nvPr/>
        </p:nvPicPr>
        <p:blipFill rotWithShape="1">
          <a:blip r:embed="rId8">
            <a:extLst>
              <a:ext uri="{28A0092B-C50C-407E-A947-70E740481C1C}">
                <a14:useLocalDpi xmlns:a14="http://schemas.microsoft.com/office/drawing/2010/main" val="0"/>
              </a:ext>
            </a:extLst>
          </a:blip>
          <a:srcRect l="65774" t="8671"/>
          <a:stretch/>
        </p:blipFill>
        <p:spPr>
          <a:xfrm>
            <a:off x="6007644" y="5252293"/>
            <a:ext cx="1719729" cy="1592977"/>
          </a:xfrm>
          <a:prstGeom prst="rect">
            <a:avLst/>
          </a:prstGeom>
        </p:spPr>
      </p:pic>
      <p:pic>
        <p:nvPicPr>
          <p:cNvPr id="18" name="Picture 17" descr="factorisati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79" y="3326881"/>
            <a:ext cx="3800237" cy="1624903"/>
          </a:xfrm>
          <a:prstGeom prst="rect">
            <a:avLst/>
          </a:prstGeom>
        </p:spPr>
      </p:pic>
      <p:sp>
        <p:nvSpPr>
          <p:cNvPr id="19" name="TextBox 18"/>
          <p:cNvSpPr txBox="1"/>
          <p:nvPr/>
        </p:nvSpPr>
        <p:spPr>
          <a:xfrm>
            <a:off x="60073" y="5098404"/>
            <a:ext cx="5674638" cy="1200328"/>
          </a:xfrm>
          <a:prstGeom prst="rect">
            <a:avLst/>
          </a:prstGeom>
          <a:noFill/>
        </p:spPr>
        <p:txBody>
          <a:bodyPr wrap="none" rtlCol="0">
            <a:spAutoFit/>
          </a:bodyPr>
          <a:lstStyle/>
          <a:p>
            <a:r>
              <a:rPr lang="en-US" sz="1400" b="1" dirty="0" smtClean="0">
                <a:latin typeface="Comic Sans MS"/>
                <a:cs typeface="Comic Sans MS"/>
              </a:rPr>
              <a:t>(un)polarized cross section ~ </a:t>
            </a:r>
          </a:p>
          <a:p>
            <a:r>
              <a:rPr lang="en-US" sz="1400" b="1" dirty="0">
                <a:latin typeface="Comic Sans MS"/>
                <a:cs typeface="Comic Sans MS"/>
              </a:rPr>
              <a:t> </a:t>
            </a:r>
            <a:r>
              <a:rPr lang="en-US" sz="1400" b="1" dirty="0" smtClean="0">
                <a:latin typeface="Comic Sans MS"/>
                <a:cs typeface="Comic Sans MS"/>
              </a:rPr>
              <a:t>    </a:t>
            </a:r>
            <a:r>
              <a:rPr lang="en-US" sz="1400" b="1" dirty="0" smtClean="0">
                <a:solidFill>
                  <a:srgbClr val="0000FF"/>
                </a:solidFill>
                <a:latin typeface="Comic Sans MS"/>
                <a:cs typeface="Comic Sans MS"/>
              </a:rPr>
              <a:t>PDF</a:t>
            </a:r>
            <a:r>
              <a:rPr lang="en-US" sz="1400" b="1" dirty="0" smtClean="0">
                <a:latin typeface="Comic Sans MS"/>
                <a:cs typeface="Comic Sans MS"/>
              </a:rPr>
              <a:t> ⊗ </a:t>
            </a:r>
            <a:r>
              <a:rPr lang="en-US" sz="1400" b="1" dirty="0" smtClean="0">
                <a:solidFill>
                  <a:srgbClr val="00FF00"/>
                </a:solidFill>
                <a:latin typeface="Comic Sans MS"/>
                <a:cs typeface="Comic Sans MS"/>
              </a:rPr>
              <a:t>hard-scattering</a:t>
            </a:r>
            <a:r>
              <a:rPr lang="en-US" sz="1400" b="1" dirty="0" smtClean="0">
                <a:latin typeface="Comic Sans MS"/>
                <a:cs typeface="Comic Sans MS"/>
              </a:rPr>
              <a:t> ⊗ </a:t>
            </a:r>
            <a:r>
              <a:rPr lang="en-US" sz="1400" b="1" dirty="0" err="1" smtClean="0">
                <a:solidFill>
                  <a:srgbClr val="0000FF"/>
                </a:solidFill>
                <a:latin typeface="Comic Sans MS"/>
                <a:cs typeface="Comic Sans MS"/>
              </a:rPr>
              <a:t>Hadronization</a:t>
            </a:r>
            <a:endParaRPr lang="en-US" sz="1400" b="1" dirty="0" smtClean="0">
              <a:solidFill>
                <a:srgbClr val="0000FF"/>
              </a:solidFill>
              <a:latin typeface="Comic Sans MS"/>
              <a:cs typeface="Comic Sans MS"/>
            </a:endParaRPr>
          </a:p>
          <a:p>
            <a:endParaRPr lang="en-US" sz="800" b="1" dirty="0" smtClean="0">
              <a:solidFill>
                <a:srgbClr val="0000FF"/>
              </a:solidFill>
              <a:latin typeface="Comic Sans MS"/>
              <a:cs typeface="Comic Sans MS"/>
            </a:endParaRPr>
          </a:p>
          <a:p>
            <a:endParaRPr lang="en-US" sz="800" b="1" dirty="0">
              <a:solidFill>
                <a:srgbClr val="0000FF"/>
              </a:solidFill>
              <a:latin typeface="Comic Sans MS"/>
              <a:cs typeface="Comic Sans MS"/>
            </a:endParaRPr>
          </a:p>
          <a:p>
            <a:r>
              <a:rPr lang="en-US" sz="1400" b="1" dirty="0">
                <a:solidFill>
                  <a:srgbClr val="00FF00"/>
                </a:solidFill>
                <a:latin typeface="Comic Sans MS"/>
                <a:cs typeface="Comic Sans MS"/>
              </a:rPr>
              <a:t>hard-scattering </a:t>
            </a:r>
            <a:r>
              <a:rPr lang="en-US" sz="1400" b="1" dirty="0" smtClean="0">
                <a:solidFill>
                  <a:srgbClr val="00FF00"/>
                </a:solidFill>
                <a:latin typeface="Comic Sans MS"/>
                <a:cs typeface="Comic Sans MS"/>
              </a:rPr>
              <a:t>: </a:t>
            </a:r>
            <a:r>
              <a:rPr lang="en-US" sz="1400" b="1" dirty="0" smtClean="0">
                <a:latin typeface="Comic Sans MS"/>
                <a:cs typeface="Comic Sans MS"/>
              </a:rPr>
              <a:t>calculable in QCD</a:t>
            </a:r>
          </a:p>
          <a:p>
            <a:r>
              <a:rPr lang="en-US" sz="1400" b="1" dirty="0" smtClean="0">
                <a:solidFill>
                  <a:srgbClr val="0000FF"/>
                </a:solidFill>
                <a:latin typeface="Comic Sans MS"/>
                <a:cs typeface="Comic Sans MS"/>
              </a:rPr>
              <a:t>PDFs and </a:t>
            </a:r>
            <a:r>
              <a:rPr lang="en-US" sz="1400" b="1" dirty="0" err="1" smtClean="0">
                <a:solidFill>
                  <a:srgbClr val="0000FF"/>
                </a:solidFill>
                <a:latin typeface="Comic Sans MS"/>
                <a:cs typeface="Comic Sans MS"/>
              </a:rPr>
              <a:t>Hadronization</a:t>
            </a:r>
            <a:r>
              <a:rPr lang="en-US" sz="1400" b="1" dirty="0" smtClean="0">
                <a:solidFill>
                  <a:srgbClr val="0000FF"/>
                </a:solidFill>
                <a:latin typeface="Comic Sans MS"/>
                <a:cs typeface="Comic Sans MS"/>
              </a:rPr>
              <a:t>: </a:t>
            </a:r>
            <a:r>
              <a:rPr lang="en-US" sz="1400" b="1" dirty="0" smtClean="0">
                <a:latin typeface="Comic Sans MS"/>
                <a:cs typeface="Comic Sans MS"/>
              </a:rPr>
              <a:t>need to be determined </a:t>
            </a:r>
            <a:r>
              <a:rPr lang="en-US" sz="1400" b="1" dirty="0" err="1" smtClean="0">
                <a:latin typeface="Comic Sans MS"/>
                <a:cs typeface="Comic Sans MS"/>
              </a:rPr>
              <a:t>experimentaly</a:t>
            </a:r>
            <a:endParaRPr lang="en-US" sz="1400" b="1" dirty="0" smtClean="0">
              <a:latin typeface="Comic Sans MS"/>
              <a:cs typeface="Comic Sans MS"/>
            </a:endParaRPr>
          </a:p>
        </p:txBody>
      </p:sp>
    </p:spTree>
    <p:extLst>
      <p:ext uri="{BB962C8B-B14F-4D97-AF65-F5344CB8AC3E}">
        <p14:creationId xmlns:p14="http://schemas.microsoft.com/office/powerpoint/2010/main" val="321612494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par>
                                <p:cTn id="34" presetID="3" presetClass="entr" presetSubtype="1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access Gluons in DIS</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39</a:t>
            </a:fld>
            <a:endParaRPr lang="en-US"/>
          </a:p>
        </p:txBody>
      </p:sp>
      <p:sp>
        <p:nvSpPr>
          <p:cNvPr id="4" name="TextBox 3"/>
          <p:cNvSpPr txBox="1"/>
          <p:nvPr/>
        </p:nvSpPr>
        <p:spPr>
          <a:xfrm>
            <a:off x="99391" y="309232"/>
            <a:ext cx="5929828" cy="646331"/>
          </a:xfrm>
          <a:prstGeom prst="rect">
            <a:avLst/>
          </a:prstGeom>
          <a:noFill/>
        </p:spPr>
        <p:txBody>
          <a:bodyPr wrap="none" rtlCol="0">
            <a:spAutoFit/>
          </a:bodyPr>
          <a:lstStyle/>
          <a:p>
            <a:r>
              <a:rPr lang="en-US" dirty="0" smtClean="0">
                <a:solidFill>
                  <a:srgbClr val="0000FF"/>
                </a:solidFill>
                <a:latin typeface="Times New Roman"/>
                <a:cs typeface="Times New Roman"/>
              </a:rPr>
              <a:t>Gluons manifest themselves through</a:t>
            </a:r>
          </a:p>
          <a:p>
            <a:pPr marL="342900" indent="-342900">
              <a:buAutoNum type="arabicPeriod"/>
            </a:pPr>
            <a:r>
              <a:rPr lang="en-US" dirty="0" smtClean="0">
                <a:latin typeface="Times New Roman"/>
                <a:cs typeface="Times New Roman"/>
              </a:rPr>
              <a:t>the behavior of the cross section as function of x and Q</a:t>
            </a:r>
            <a:r>
              <a:rPr lang="en-US" baseline="30000" dirty="0" smtClean="0">
                <a:latin typeface="Times New Roman"/>
                <a:cs typeface="Times New Roman"/>
              </a:rPr>
              <a:t>2</a:t>
            </a:r>
            <a:r>
              <a:rPr lang="en-US" dirty="0" smtClean="0">
                <a:latin typeface="Times New Roman"/>
                <a:cs typeface="Times New Roman"/>
              </a:rPr>
              <a:t> </a:t>
            </a:r>
          </a:p>
        </p:txBody>
      </p:sp>
      <p:graphicFrame>
        <p:nvGraphicFramePr>
          <p:cNvPr id="7" name="Object 6"/>
          <p:cNvGraphicFramePr>
            <a:graphicFrameLocks noChangeAspect="1"/>
          </p:cNvGraphicFramePr>
          <p:nvPr>
            <p:extLst>
              <p:ext uri="{D42A27DB-BD31-4B8C-83A1-F6EECF244321}">
                <p14:modId xmlns:p14="http://schemas.microsoft.com/office/powerpoint/2010/main" val="3878270213"/>
              </p:ext>
            </p:extLst>
          </p:nvPr>
        </p:nvGraphicFramePr>
        <p:xfrm>
          <a:off x="1948362" y="976028"/>
          <a:ext cx="5029200" cy="704850"/>
        </p:xfrm>
        <a:graphic>
          <a:graphicData uri="http://schemas.openxmlformats.org/presentationml/2006/ole">
            <mc:AlternateContent xmlns:mc="http://schemas.openxmlformats.org/markup-compatibility/2006">
              <mc:Choice xmlns:v="urn:schemas-microsoft-com:vml" Requires="v">
                <p:oleObj spid="_x0000_s36903" name="Equation" r:id="rId3" imgW="3352800" imgH="469900" progId="Equation.DSMT4">
                  <p:embed/>
                </p:oleObj>
              </mc:Choice>
              <mc:Fallback>
                <p:oleObj name="Equation" r:id="rId3" imgW="3352800" imgH="469900" progId="Equation.DSMT4">
                  <p:embed/>
                  <p:pic>
                    <p:nvPicPr>
                      <p:cNvPr id="0" name=""/>
                      <p:cNvPicPr/>
                      <p:nvPr/>
                    </p:nvPicPr>
                    <p:blipFill>
                      <a:blip r:embed="rId4"/>
                      <a:stretch>
                        <a:fillRect/>
                      </a:stretch>
                    </p:blipFill>
                    <p:spPr>
                      <a:xfrm>
                        <a:off x="1948362" y="976028"/>
                        <a:ext cx="5029200" cy="704850"/>
                      </a:xfrm>
                      <a:prstGeom prst="rect">
                        <a:avLst/>
                      </a:prstGeom>
                    </p:spPr>
                  </p:pic>
                </p:oleObj>
              </mc:Fallback>
            </mc:AlternateContent>
          </a:graphicData>
        </a:graphic>
      </p:graphicFrame>
      <p:sp>
        <p:nvSpPr>
          <p:cNvPr id="8" name="Rectangle 5"/>
          <p:cNvSpPr>
            <a:spLocks/>
          </p:cNvSpPr>
          <p:nvPr/>
        </p:nvSpPr>
        <p:spPr bwMode="auto">
          <a:xfrm>
            <a:off x="2517910" y="1776971"/>
            <a:ext cx="2996814" cy="563563"/>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r"/>
            <a:r>
              <a:rPr lang="en-US" dirty="0" err="1">
                <a:solidFill>
                  <a:srgbClr val="FF0000"/>
                </a:solidFill>
                <a:latin typeface="Comic Sans MS"/>
                <a:ea typeface="ＭＳ Ｐゴシック" charset="0"/>
                <a:cs typeface="Comic Sans MS"/>
                <a:sym typeface="Arial" charset="0"/>
              </a:rPr>
              <a:t>quark+anti-quark</a:t>
            </a:r>
            <a:endParaRPr lang="en-US" dirty="0">
              <a:solidFill>
                <a:srgbClr val="FF0000"/>
              </a:solidFill>
              <a:latin typeface="Comic Sans MS"/>
              <a:ea typeface="ＭＳ Ｐゴシック" charset="0"/>
              <a:cs typeface="Comic Sans MS"/>
              <a:sym typeface="Arial" charset="0"/>
            </a:endParaRPr>
          </a:p>
          <a:p>
            <a:pPr marL="39688" algn="r"/>
            <a:r>
              <a:rPr lang="en-US" dirty="0">
                <a:solidFill>
                  <a:srgbClr val="FF0000"/>
                </a:solidFill>
                <a:latin typeface="Comic Sans MS"/>
                <a:ea typeface="ＭＳ Ｐゴシック" charset="0"/>
                <a:cs typeface="Comic Sans MS"/>
                <a:sym typeface="Arial" charset="0"/>
              </a:rPr>
              <a:t>momentum distributions</a:t>
            </a:r>
          </a:p>
        </p:txBody>
      </p:sp>
      <p:sp>
        <p:nvSpPr>
          <p:cNvPr id="9" name="Rectangle 6"/>
          <p:cNvSpPr>
            <a:spLocks/>
          </p:cNvSpPr>
          <p:nvPr/>
        </p:nvSpPr>
        <p:spPr bwMode="auto">
          <a:xfrm>
            <a:off x="5853246" y="1768615"/>
            <a:ext cx="1910315" cy="572623"/>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gluon </a:t>
            </a:r>
            <a:r>
              <a:rPr lang="en-US" dirty="0" smtClean="0">
                <a:solidFill>
                  <a:srgbClr val="0000FF"/>
                </a:solidFill>
                <a:latin typeface="Comic Sans MS"/>
                <a:ea typeface="ＭＳ Ｐゴシック" charset="0"/>
                <a:cs typeface="Comic Sans MS"/>
                <a:sym typeface="Arial" charset="0"/>
              </a:rPr>
              <a:t>momentum </a:t>
            </a:r>
          </a:p>
          <a:p>
            <a:pPr marL="39688"/>
            <a:r>
              <a:rPr lang="en-US" dirty="0" smtClean="0">
                <a:solidFill>
                  <a:srgbClr val="0000FF"/>
                </a:solidFill>
                <a:latin typeface="Comic Sans MS"/>
                <a:ea typeface="ＭＳ Ｐゴシック" charset="0"/>
                <a:cs typeface="Comic Sans MS"/>
                <a:sym typeface="Arial" charset="0"/>
              </a:rPr>
              <a:t>distribution</a:t>
            </a:r>
            <a:endParaRPr lang="en-US" dirty="0">
              <a:solidFill>
                <a:srgbClr val="0000FF"/>
              </a:solidFill>
              <a:latin typeface="Comic Sans MS"/>
              <a:ea typeface="ＭＳ Ｐゴシック" charset="0"/>
              <a:cs typeface="Comic Sans MS"/>
              <a:sym typeface="Arial" charset="0"/>
            </a:endParaRPr>
          </a:p>
        </p:txBody>
      </p:sp>
      <p:sp>
        <p:nvSpPr>
          <p:cNvPr id="10" name="Line 7"/>
          <p:cNvSpPr>
            <a:spLocks noChangeShapeType="1"/>
          </p:cNvSpPr>
          <p:nvPr/>
        </p:nvSpPr>
        <p:spPr bwMode="auto">
          <a:xfrm rot="10800000" flipH="1">
            <a:off x="4892256" y="1424615"/>
            <a:ext cx="99395" cy="463830"/>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n w="28575" cmpd="sng">
                <a:solidFill>
                  <a:srgbClr val="0000FF"/>
                </a:solidFill>
              </a:ln>
              <a:solidFill>
                <a:srgbClr val="FF0000"/>
              </a:solidFill>
            </a:endParaRPr>
          </a:p>
        </p:txBody>
      </p:sp>
      <p:sp>
        <p:nvSpPr>
          <p:cNvPr id="11" name="Line 8"/>
          <p:cNvSpPr>
            <a:spLocks noChangeShapeType="1"/>
          </p:cNvSpPr>
          <p:nvPr/>
        </p:nvSpPr>
        <p:spPr bwMode="auto">
          <a:xfrm rot="10800000">
            <a:off x="6302713" y="1426542"/>
            <a:ext cx="179803" cy="450859"/>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FF"/>
              </a:solidFill>
            </a:endParaRPr>
          </a:p>
        </p:txBody>
      </p:sp>
      <p:sp>
        <p:nvSpPr>
          <p:cNvPr id="12" name="Curved Right Arrow 11"/>
          <p:cNvSpPr/>
          <p:nvPr/>
        </p:nvSpPr>
        <p:spPr bwMode="auto">
          <a:xfrm>
            <a:off x="2910144" y="2661498"/>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132545" y="2263946"/>
            <a:ext cx="8944458" cy="400110"/>
          </a:xfrm>
          <a:prstGeom prst="rect">
            <a:avLst/>
          </a:prstGeom>
          <a:noFill/>
        </p:spPr>
        <p:txBody>
          <a:bodyPr wrap="none" rtlCol="0">
            <a:spAutoFit/>
          </a:bodyPr>
          <a:lstStyle/>
          <a:p>
            <a:r>
              <a:rPr lang="en-US" sz="2000" dirty="0" smtClean="0">
                <a:solidFill>
                  <a:srgbClr val="0000FF"/>
                </a:solidFill>
                <a:latin typeface="Times New Roman"/>
                <a:cs typeface="Times New Roman"/>
              </a:rPr>
              <a:t>without</a:t>
            </a:r>
            <a:r>
              <a:rPr lang="en-US" sz="2000" dirty="0" smtClean="0">
                <a:latin typeface="Times New Roman"/>
                <a:cs typeface="Times New Roman"/>
              </a:rPr>
              <a:t> gluons the cross section depends </a:t>
            </a:r>
            <a:r>
              <a:rPr lang="en-US" sz="2000" dirty="0" smtClean="0">
                <a:solidFill>
                  <a:srgbClr val="0000FF"/>
                </a:solidFill>
                <a:latin typeface="Times New Roman"/>
                <a:cs typeface="Times New Roman"/>
              </a:rPr>
              <a:t>only</a:t>
            </a:r>
            <a:r>
              <a:rPr lang="en-US" sz="2000" dirty="0" smtClean="0">
                <a:latin typeface="Times New Roman"/>
                <a:cs typeface="Times New Roman"/>
              </a:rPr>
              <a:t> on x, no dependence on Q</a:t>
            </a:r>
            <a:r>
              <a:rPr lang="en-US" sz="2000" baseline="30000" dirty="0" smtClean="0">
                <a:latin typeface="Times New Roman"/>
                <a:cs typeface="Times New Roman"/>
              </a:rPr>
              <a:t>2 </a:t>
            </a:r>
            <a:r>
              <a:rPr lang="en-US" sz="2000" dirty="0" smtClean="0">
                <a:solidFill>
                  <a:srgbClr val="0000FF"/>
                </a:solidFill>
                <a:latin typeface="Times New Roman"/>
                <a:cs typeface="Times New Roman"/>
                <a:sym typeface="Wingdings"/>
              </a:rPr>
              <a:t> F</a:t>
            </a:r>
            <a:r>
              <a:rPr lang="en-US" sz="2000" baseline="-25000" dirty="0" smtClean="0">
                <a:solidFill>
                  <a:srgbClr val="0000FF"/>
                </a:solidFill>
                <a:latin typeface="Times New Roman"/>
                <a:cs typeface="Times New Roman"/>
                <a:sym typeface="Wingdings"/>
              </a:rPr>
              <a:t>2</a:t>
            </a:r>
            <a:r>
              <a:rPr lang="en-US" sz="2000" dirty="0" smtClean="0">
                <a:solidFill>
                  <a:srgbClr val="0000FF"/>
                </a:solidFill>
                <a:latin typeface="Times New Roman"/>
                <a:cs typeface="Times New Roman"/>
                <a:sym typeface="Wingdings"/>
              </a:rPr>
              <a:t>(x)</a:t>
            </a:r>
            <a:endParaRPr lang="en-US" sz="2000" dirty="0" smtClean="0">
              <a:solidFill>
                <a:srgbClr val="0000FF"/>
              </a:solidFill>
              <a:latin typeface="Times New Roman"/>
              <a:cs typeface="Times New Roman"/>
            </a:endParaRPr>
          </a:p>
        </p:txBody>
      </p:sp>
      <p:sp>
        <p:nvSpPr>
          <p:cNvPr id="14" name="TextBox 13"/>
          <p:cNvSpPr txBox="1"/>
          <p:nvPr/>
        </p:nvSpPr>
        <p:spPr>
          <a:xfrm>
            <a:off x="3467654" y="2639407"/>
            <a:ext cx="2249334" cy="461665"/>
          </a:xfrm>
          <a:prstGeom prst="rect">
            <a:avLst/>
          </a:prstGeom>
          <a:noFill/>
        </p:spPr>
        <p:txBody>
          <a:bodyPr wrap="none" rtlCol="0">
            <a:spAutoFit/>
          </a:bodyPr>
          <a:lstStyle/>
          <a:p>
            <a:r>
              <a:rPr lang="en-US" sz="2400" dirty="0" err="1" smtClean="0">
                <a:latin typeface="Times New Roman"/>
                <a:cs typeface="Times New Roman"/>
              </a:rPr>
              <a:t>Bjorken</a:t>
            </a:r>
            <a:r>
              <a:rPr lang="en-US" sz="2400" dirty="0" smtClean="0">
                <a:latin typeface="Times New Roman"/>
                <a:cs typeface="Times New Roman"/>
              </a:rPr>
              <a:t> scaling</a:t>
            </a:r>
          </a:p>
        </p:txBody>
      </p:sp>
      <p:grpSp>
        <p:nvGrpSpPr>
          <p:cNvPr id="5" name="Group 4"/>
          <p:cNvGrpSpPr/>
          <p:nvPr/>
        </p:nvGrpSpPr>
        <p:grpSpPr>
          <a:xfrm>
            <a:off x="65374" y="3200192"/>
            <a:ext cx="4193485" cy="3668851"/>
            <a:chOff x="65374" y="3200192"/>
            <a:chExt cx="4193485" cy="3668851"/>
          </a:xfrm>
        </p:grpSpPr>
        <p:sp>
          <p:nvSpPr>
            <p:cNvPr id="17" name="TextBox 16"/>
            <p:cNvSpPr txBox="1"/>
            <p:nvPr/>
          </p:nvSpPr>
          <p:spPr>
            <a:xfrm>
              <a:off x="1772406" y="6499711"/>
              <a:ext cx="2486453" cy="369332"/>
            </a:xfrm>
            <a:prstGeom prst="rect">
              <a:avLst/>
            </a:prstGeom>
            <a:noFill/>
          </p:spPr>
          <p:txBody>
            <a:bodyPr wrap="none" rtlCol="0">
              <a:spAutoFit/>
            </a:bodyPr>
            <a:lstStyle/>
            <a:p>
              <a:r>
                <a:rPr lang="en-US" dirty="0" smtClean="0">
                  <a:latin typeface="Times"/>
                  <a:cs typeface="Times"/>
                </a:rPr>
                <a:t>Resolution (Q</a:t>
              </a:r>
              <a:r>
                <a:rPr lang="en-US" baseline="30000" dirty="0" smtClean="0">
                  <a:latin typeface="Times"/>
                  <a:cs typeface="Times"/>
                </a:rPr>
                <a:t>2</a:t>
              </a:r>
              <a:r>
                <a:rPr lang="en-US" dirty="0" smtClean="0">
                  <a:latin typeface="Times"/>
                  <a:cs typeface="Times"/>
                </a:rPr>
                <a:t> / GeV</a:t>
              </a:r>
              <a:r>
                <a:rPr lang="en-US" baseline="30000" dirty="0" smtClean="0">
                  <a:latin typeface="Times"/>
                  <a:cs typeface="Times"/>
                </a:rPr>
                <a:t>2</a:t>
              </a:r>
              <a:r>
                <a:rPr lang="en-US" dirty="0" smtClean="0">
                  <a:latin typeface="Times"/>
                  <a:cs typeface="Times"/>
                </a:rPr>
                <a:t>) </a:t>
              </a:r>
              <a:endParaRPr lang="en-US" dirty="0">
                <a:latin typeface="Times"/>
                <a:cs typeface="Times"/>
              </a:endParaRPr>
            </a:p>
          </p:txBody>
        </p:sp>
        <p:sp>
          <p:nvSpPr>
            <p:cNvPr id="18" name="TextBox 17"/>
            <p:cNvSpPr txBox="1"/>
            <p:nvPr/>
          </p:nvSpPr>
          <p:spPr>
            <a:xfrm rot="16200000">
              <a:off x="-510276" y="3845224"/>
              <a:ext cx="1520631" cy="369332"/>
            </a:xfrm>
            <a:prstGeom prst="rect">
              <a:avLst/>
            </a:prstGeom>
            <a:noFill/>
          </p:spPr>
          <p:txBody>
            <a:bodyPr wrap="none" rtlCol="0">
              <a:spAutoFit/>
            </a:bodyPr>
            <a:lstStyle/>
            <a:p>
              <a:r>
                <a:rPr lang="en-US" dirty="0" smtClean="0">
                  <a:latin typeface="Times"/>
                  <a:cs typeface="Times"/>
                </a:rPr>
                <a:t>Cross Section</a:t>
              </a:r>
              <a:endParaRPr lang="en-US" dirty="0">
                <a:latin typeface="Times"/>
                <a:cs typeface="Times"/>
              </a:endParaRPr>
            </a:p>
          </p:txBody>
        </p:sp>
        <p:pic>
          <p:nvPicPr>
            <p:cNvPr id="19" name="Picture 18" descr="d15-039f5.eps"/>
            <p:cNvPicPr>
              <a:picLocks noChangeAspect="1"/>
            </p:cNvPicPr>
            <p:nvPr/>
          </p:nvPicPr>
          <p:blipFill rotWithShape="1">
            <a:blip r:embed="rId5">
              <a:extLst>
                <a:ext uri="{28A0092B-C50C-407E-A947-70E740481C1C}">
                  <a14:useLocalDpi xmlns:a14="http://schemas.microsoft.com/office/drawing/2010/main" val="0"/>
                </a:ext>
              </a:extLst>
            </a:blip>
            <a:srcRect l="5778" t="6280" r="9381" b="5476"/>
            <a:stretch/>
          </p:blipFill>
          <p:spPr>
            <a:xfrm>
              <a:off x="430341" y="3200192"/>
              <a:ext cx="3688217" cy="3335200"/>
            </a:xfrm>
            <a:prstGeom prst="rect">
              <a:avLst/>
            </a:prstGeom>
          </p:spPr>
        </p:pic>
      </p:grpSp>
      <p:sp>
        <p:nvSpPr>
          <p:cNvPr id="20" name="TextBox 19"/>
          <p:cNvSpPr txBox="1"/>
          <p:nvPr/>
        </p:nvSpPr>
        <p:spPr>
          <a:xfrm>
            <a:off x="4163391" y="3147396"/>
            <a:ext cx="4234052" cy="1508105"/>
          </a:xfrm>
          <a:prstGeom prst="rect">
            <a:avLst/>
          </a:prstGeom>
          <a:noFill/>
        </p:spPr>
        <p:txBody>
          <a:bodyPr wrap="none" rtlCol="0">
            <a:spAutoFit/>
          </a:bodyPr>
          <a:lstStyle/>
          <a:p>
            <a:r>
              <a:rPr lang="en-US" sz="2400" dirty="0" smtClean="0">
                <a:solidFill>
                  <a:srgbClr val="FF0000"/>
                </a:solidFill>
                <a:latin typeface="Times New Roman"/>
                <a:cs typeface="Times New Roman"/>
              </a:rPr>
              <a:t>BUT:</a:t>
            </a:r>
          </a:p>
          <a:p>
            <a:r>
              <a:rPr lang="en-US" sz="2000" dirty="0" smtClean="0">
                <a:latin typeface="Times New Roman"/>
                <a:cs typeface="Times New Roman"/>
              </a:rPr>
              <a:t>Observe strong rise of  cross section </a:t>
            </a:r>
          </a:p>
          <a:p>
            <a:r>
              <a:rPr lang="en-US" sz="2000" dirty="0" smtClean="0">
                <a:latin typeface="Times New Roman"/>
                <a:cs typeface="Times New Roman"/>
              </a:rPr>
              <a:t>with both x and Q</a:t>
            </a:r>
            <a:r>
              <a:rPr lang="en-US" sz="2000" baseline="30000" dirty="0" smtClean="0">
                <a:latin typeface="Times New Roman"/>
                <a:cs typeface="Times New Roman"/>
              </a:rPr>
              <a:t>2</a:t>
            </a:r>
          </a:p>
          <a:p>
            <a:endParaRPr lang="en-US" sz="800" dirty="0" smtClean="0">
              <a:latin typeface="Times New Roman"/>
              <a:cs typeface="Times New Roman"/>
            </a:endParaRPr>
          </a:p>
          <a:p>
            <a:r>
              <a:rPr lang="en-US" sz="2000" dirty="0" smtClean="0">
                <a:solidFill>
                  <a:srgbClr val="0000FF"/>
                </a:solidFill>
                <a:latin typeface="Times New Roman"/>
                <a:cs typeface="Times New Roman"/>
              </a:rPr>
              <a:t>Because of gluon initiated processes</a:t>
            </a:r>
          </a:p>
        </p:txBody>
      </p:sp>
      <p:pic>
        <p:nvPicPr>
          <p:cNvPr id="21" name="Picture 20" descr="img149.gif"/>
          <p:cNvPicPr>
            <a:picLocks noChangeAspect="1"/>
          </p:cNvPicPr>
          <p:nvPr/>
        </p:nvPicPr>
        <p:blipFill rotWithShape="1">
          <a:blip r:embed="rId6">
            <a:extLst>
              <a:ext uri="{28A0092B-C50C-407E-A947-70E740481C1C}">
                <a14:useLocalDpi xmlns:a14="http://schemas.microsoft.com/office/drawing/2010/main" val="0"/>
              </a:ext>
            </a:extLst>
          </a:blip>
          <a:srcRect l="50868" b="60447"/>
          <a:stretch/>
        </p:blipFill>
        <p:spPr>
          <a:xfrm>
            <a:off x="4958581" y="4630544"/>
            <a:ext cx="2459282" cy="847033"/>
          </a:xfrm>
          <a:prstGeom prst="rect">
            <a:avLst/>
          </a:prstGeom>
        </p:spPr>
      </p:pic>
      <p:sp>
        <p:nvSpPr>
          <p:cNvPr id="22" name="Oval 21"/>
          <p:cNvSpPr/>
          <p:nvPr/>
        </p:nvSpPr>
        <p:spPr bwMode="auto">
          <a:xfrm rot="17460000">
            <a:off x="324193" y="3845101"/>
            <a:ext cx="2503106" cy="1664361"/>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Curved Right Arrow 22"/>
          <p:cNvSpPr/>
          <p:nvPr/>
        </p:nvSpPr>
        <p:spPr bwMode="auto">
          <a:xfrm>
            <a:off x="4299413" y="5375999"/>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TextBox 23"/>
          <p:cNvSpPr txBox="1"/>
          <p:nvPr/>
        </p:nvSpPr>
        <p:spPr>
          <a:xfrm>
            <a:off x="4834834" y="5342867"/>
            <a:ext cx="2365101" cy="461665"/>
          </a:xfrm>
          <a:prstGeom prst="rect">
            <a:avLst/>
          </a:prstGeom>
          <a:noFill/>
        </p:spPr>
        <p:txBody>
          <a:bodyPr wrap="none" rtlCol="0">
            <a:spAutoFit/>
          </a:bodyPr>
          <a:lstStyle/>
          <a:p>
            <a:r>
              <a:rPr lang="en-US" sz="2400" dirty="0" smtClean="0">
                <a:latin typeface="Times New Roman"/>
                <a:cs typeface="Times New Roman"/>
              </a:rPr>
              <a:t>Scaling violation</a:t>
            </a:r>
          </a:p>
        </p:txBody>
      </p:sp>
      <p:sp>
        <p:nvSpPr>
          <p:cNvPr id="25" name="TextBox 24"/>
          <p:cNvSpPr txBox="1"/>
          <p:nvPr/>
        </p:nvSpPr>
        <p:spPr>
          <a:xfrm>
            <a:off x="4483644" y="5830951"/>
            <a:ext cx="3095719" cy="830997"/>
          </a:xfrm>
          <a:prstGeom prst="rect">
            <a:avLst/>
          </a:prstGeom>
          <a:noFill/>
        </p:spPr>
        <p:txBody>
          <a:bodyPr wrap="none" rtlCol="0">
            <a:spAutoFit/>
          </a:bodyPr>
          <a:lstStyle/>
          <a:p>
            <a:pPr marL="342900" indent="-342900">
              <a:buFont typeface="Wingdings" charset="0"/>
              <a:buChar char="à"/>
            </a:pPr>
            <a:r>
              <a:rPr lang="en-US" sz="2400" dirty="0" smtClean="0">
                <a:latin typeface="Times New Roman"/>
                <a:cs typeface="Times New Roman"/>
              </a:rPr>
              <a:t>Gluon Distribution: </a:t>
            </a:r>
          </a:p>
          <a:p>
            <a:r>
              <a:rPr lang="en-US" sz="2400" dirty="0">
                <a:solidFill>
                  <a:srgbClr val="0000FF"/>
                </a:solidFill>
                <a:uFill>
                  <a:solidFill>
                    <a:srgbClr val="032CE2"/>
                  </a:solidFill>
                </a:uFill>
                <a:latin typeface="Times New Roman"/>
                <a:cs typeface="Times New Roman"/>
              </a:rPr>
              <a:t> </a:t>
            </a:r>
            <a:r>
              <a:rPr lang="en-US" sz="2400" dirty="0" smtClean="0">
                <a:solidFill>
                  <a:srgbClr val="0000FF"/>
                </a:solidFill>
                <a:uFill>
                  <a:solidFill>
                    <a:srgbClr val="032CE2"/>
                  </a:solidFill>
                </a:uFill>
                <a:latin typeface="Times New Roman"/>
                <a:cs typeface="Times New Roman"/>
              </a:rPr>
              <a:t>    </a:t>
            </a:r>
            <a:r>
              <a:rPr lang="en-US" sz="2400" dirty="0" smtClean="0">
                <a:solidFill>
                  <a:srgbClr val="0000FF"/>
                </a:solidFill>
                <a:uFill>
                  <a:solidFill>
                    <a:srgbClr val="032CE2"/>
                  </a:solidFill>
                </a:uFill>
              </a:rPr>
              <a:t>d</a:t>
            </a:r>
            <a:r>
              <a:rPr lang="en-US" sz="2400" dirty="0" smtClean="0">
                <a:solidFill>
                  <a:srgbClr val="0000FF"/>
                </a:solidFill>
                <a:latin typeface="Symbol" charset="2"/>
                <a:cs typeface="Symbol" charset="2"/>
              </a:rPr>
              <a:t>s</a:t>
            </a:r>
            <a:r>
              <a:rPr lang="en-US" sz="2400" dirty="0" smtClean="0">
                <a:solidFill>
                  <a:srgbClr val="0000FF"/>
                </a:solidFill>
              </a:rPr>
              <a:t>(</a:t>
            </a:r>
            <a:r>
              <a:rPr lang="en-US" sz="2400" dirty="0">
                <a:solidFill>
                  <a:srgbClr val="0000FF"/>
                </a:solidFill>
              </a:rPr>
              <a:t>x,Q</a:t>
            </a:r>
            <a:r>
              <a:rPr lang="en-US" sz="2400" baseline="31999" dirty="0">
                <a:solidFill>
                  <a:srgbClr val="0000FF"/>
                </a:solidFill>
              </a:rPr>
              <a:t>2</a:t>
            </a:r>
            <a:r>
              <a:rPr lang="en-US" sz="2400" dirty="0">
                <a:solidFill>
                  <a:srgbClr val="0000FF"/>
                </a:solidFill>
              </a:rPr>
              <a:t>)/</a:t>
            </a:r>
            <a:r>
              <a:rPr lang="en-US" sz="2400" dirty="0" smtClean="0">
                <a:solidFill>
                  <a:srgbClr val="0000FF"/>
                </a:solidFill>
              </a:rPr>
              <a:t>dlnQ</a:t>
            </a:r>
            <a:r>
              <a:rPr lang="en-US" sz="2400" baseline="31999" dirty="0" smtClean="0">
                <a:solidFill>
                  <a:srgbClr val="0000FF"/>
                </a:solidFill>
              </a:rPr>
              <a:t>2</a:t>
            </a:r>
            <a:endParaRPr lang="en-US" sz="2400" baseline="31999" dirty="0">
              <a:solidFill>
                <a:srgbClr val="0000FF"/>
              </a:solidFill>
            </a:endParaRPr>
          </a:p>
        </p:txBody>
      </p:sp>
      <p:sp>
        <p:nvSpPr>
          <p:cNvPr id="6" name="Oval 5"/>
          <p:cNvSpPr/>
          <p:nvPr/>
        </p:nvSpPr>
        <p:spPr bwMode="auto">
          <a:xfrm>
            <a:off x="1227666" y="5325533"/>
            <a:ext cx="2895600" cy="99060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Date Placeholder 14"/>
          <p:cNvSpPr>
            <a:spLocks noGrp="1"/>
          </p:cNvSpPr>
          <p:nvPr>
            <p:ph type="dt" sz="half" idx="10"/>
          </p:nvPr>
        </p:nvSpPr>
        <p:spPr/>
        <p:txBody>
          <a:bodyPr/>
          <a:lstStyle/>
          <a:p>
            <a:r>
              <a:rPr lang="en-US" smtClean="0"/>
              <a:t>E.C. Aschenauer</a:t>
            </a:r>
            <a:endParaRPr lang="en-US"/>
          </a:p>
        </p:txBody>
      </p:sp>
      <p:sp>
        <p:nvSpPr>
          <p:cNvPr id="16" name="Footer Placeholder 1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100735858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3" presetClass="entr" presetSubtype="10" fill="hold" nodeType="with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linds(horizontal)">
                                      <p:cBhvr>
                                        <p:cTn id="26" dur="500"/>
                                        <p:tgtEl>
                                          <p:spTgt spid="20">
                                            <p:txEl>
                                              <p:pRg st="0" end="0"/>
                                            </p:txEl>
                                          </p:spTgt>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blinds(horizontal)">
                                      <p:cBhvr>
                                        <p:cTn id="30" dur="500"/>
                                        <p:tgtEl>
                                          <p:spTgt spid="20">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linds(horizontal)">
                                      <p:cBhvr>
                                        <p:cTn id="33" dur="500"/>
                                        <p:tgtEl>
                                          <p:spTgt spid="20">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Effect transition="in" filter="blinds(horizontal)">
                                      <p:cBhvr>
                                        <p:cTn id="36" dur="500"/>
                                        <p:tgtEl>
                                          <p:spTgt spid="20">
                                            <p:txEl>
                                              <p:pRg st="4" end="4"/>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22" grpId="0" animBg="1"/>
      <p:bldP spid="23" grpId="0" animBg="1"/>
      <p:bldP spid="24" grpId="0"/>
      <p:bldP spid="25" grpId="0"/>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ACCESS SEA QUARKS IN DIS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a:t>
            </a:fld>
            <a:endParaRPr lang="en-US"/>
          </a:p>
        </p:txBody>
      </p:sp>
      <p:pic>
        <p:nvPicPr>
          <p:cNvPr id="6" name="Picture 5" descr="sidis-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8" y="1021213"/>
            <a:ext cx="2562596" cy="1728615"/>
          </a:xfrm>
          <a:prstGeom prst="rect">
            <a:avLst/>
          </a:prstGeom>
        </p:spPr>
      </p:pic>
      <p:sp>
        <p:nvSpPr>
          <p:cNvPr id="7" name="TextBox 6"/>
          <p:cNvSpPr txBox="1"/>
          <p:nvPr/>
        </p:nvSpPr>
        <p:spPr>
          <a:xfrm>
            <a:off x="287129" y="640524"/>
            <a:ext cx="1023688" cy="369332"/>
          </a:xfrm>
          <a:prstGeom prst="rect">
            <a:avLst/>
          </a:prstGeom>
          <a:noFill/>
        </p:spPr>
        <p:txBody>
          <a:bodyPr wrap="none" rtlCol="0">
            <a:spAutoFit/>
          </a:bodyPr>
          <a:lstStyle/>
          <a:p>
            <a:r>
              <a:rPr lang="en-US" u="sng" dirty="0" smtClean="0">
                <a:solidFill>
                  <a:srgbClr val="0000FF"/>
                </a:solidFill>
              </a:rPr>
              <a:t>SIDIS:</a:t>
            </a:r>
            <a:endParaRPr lang="en-US" u="sng" dirty="0">
              <a:solidFill>
                <a:srgbClr val="0000FF"/>
              </a:solidFill>
            </a:endParaRPr>
          </a:p>
        </p:txBody>
      </p:sp>
      <p:sp>
        <p:nvSpPr>
          <p:cNvPr id="8" name="TextBox 7"/>
          <p:cNvSpPr txBox="1"/>
          <p:nvPr/>
        </p:nvSpPr>
        <p:spPr>
          <a:xfrm>
            <a:off x="3158427" y="1049131"/>
            <a:ext cx="5301451" cy="1477328"/>
          </a:xfrm>
          <a:prstGeom prst="rect">
            <a:avLst/>
          </a:prstGeom>
          <a:noFill/>
        </p:spPr>
        <p:txBody>
          <a:bodyPr wrap="none" rtlCol="0">
            <a:spAutoFit/>
          </a:bodyPr>
          <a:lstStyle/>
          <a:p>
            <a:r>
              <a:rPr lang="en-US" dirty="0" smtClean="0"/>
              <a:t>Detect identified hadrons in coincidence to </a:t>
            </a:r>
          </a:p>
          <a:p>
            <a:r>
              <a:rPr lang="en-US" dirty="0" smtClean="0"/>
              <a:t>scattered lepton</a:t>
            </a:r>
          </a:p>
          <a:p>
            <a:pPr marL="285750" indent="-285750">
              <a:buFont typeface="Wingdings" charset="0"/>
              <a:buChar char="à"/>
            </a:pPr>
            <a:r>
              <a:rPr lang="en-US" dirty="0" smtClean="0">
                <a:sym typeface="Wingdings"/>
              </a:rPr>
              <a:t>needs fragmentation functions to correlate</a:t>
            </a:r>
          </a:p>
          <a:p>
            <a:r>
              <a:rPr lang="en-US" dirty="0">
                <a:sym typeface="Wingdings"/>
              </a:rPr>
              <a:t> </a:t>
            </a:r>
            <a:r>
              <a:rPr lang="en-US" dirty="0" smtClean="0">
                <a:sym typeface="Wingdings"/>
              </a:rPr>
              <a:t>  hadron type with </a:t>
            </a:r>
            <a:r>
              <a:rPr lang="en-US" dirty="0" err="1" smtClean="0">
                <a:sym typeface="Wingdings"/>
              </a:rPr>
              <a:t>parton</a:t>
            </a:r>
            <a:endParaRPr lang="en-US" dirty="0" smtClean="0">
              <a:sym typeface="Wingdings"/>
            </a:endParaRPr>
          </a:p>
          <a:p>
            <a:r>
              <a:rPr lang="en-US" dirty="0" smtClean="0">
                <a:sym typeface="Wingdings"/>
              </a:rPr>
              <a:t> Detector: PID over a wide range of </a:t>
            </a:r>
            <a:r>
              <a:rPr lang="en-US" dirty="0" smtClean="0">
                <a:latin typeface="Symbol" charset="2"/>
                <a:cs typeface="Symbol" charset="2"/>
                <a:sym typeface="Wingdings"/>
              </a:rPr>
              <a:t>h</a:t>
            </a:r>
            <a:endParaRPr lang="en-US" dirty="0">
              <a:latin typeface="Symbol" charset="2"/>
              <a:cs typeface="Symbol" charset="2"/>
            </a:endParaRPr>
          </a:p>
        </p:txBody>
      </p:sp>
      <p:sp>
        <p:nvSpPr>
          <p:cNvPr id="9" name="TextBox 8"/>
          <p:cNvSpPr txBox="1"/>
          <p:nvPr/>
        </p:nvSpPr>
        <p:spPr>
          <a:xfrm>
            <a:off x="273874" y="2869104"/>
            <a:ext cx="1995032" cy="369332"/>
          </a:xfrm>
          <a:prstGeom prst="rect">
            <a:avLst/>
          </a:prstGeom>
          <a:noFill/>
        </p:spPr>
        <p:txBody>
          <a:bodyPr wrap="none" rtlCol="0">
            <a:spAutoFit/>
          </a:bodyPr>
          <a:lstStyle/>
          <a:p>
            <a:r>
              <a:rPr lang="en-US" u="sng" dirty="0" smtClean="0">
                <a:solidFill>
                  <a:srgbClr val="0000FF"/>
                </a:solidFill>
              </a:rPr>
              <a:t>Charge Current:</a:t>
            </a:r>
            <a:endParaRPr lang="en-US" u="sng" dirty="0">
              <a:solidFill>
                <a:srgbClr val="0000FF"/>
              </a:solidFill>
            </a:endParaRPr>
          </a:p>
        </p:txBody>
      </p:sp>
      <p:pic>
        <p:nvPicPr>
          <p:cNvPr id="10" name="Picture 9" descr="Elektron-Proton-Kollision_DIS_neutral_und_geladen_RGB_EN.jpg"/>
          <p:cNvPicPr>
            <a:picLocks noChangeAspect="1"/>
          </p:cNvPicPr>
          <p:nvPr/>
        </p:nvPicPr>
        <p:blipFill rotWithShape="1">
          <a:blip r:embed="rId3">
            <a:extLst>
              <a:ext uri="{28A0092B-C50C-407E-A947-70E740481C1C}">
                <a14:useLocalDpi xmlns:a14="http://schemas.microsoft.com/office/drawing/2010/main" val="0"/>
              </a:ext>
            </a:extLst>
          </a:blip>
          <a:srcRect l="3834" t="49849" r="8882" b="10648"/>
          <a:stretch/>
        </p:blipFill>
        <p:spPr>
          <a:xfrm>
            <a:off x="287118" y="3313050"/>
            <a:ext cx="2186887" cy="1241206"/>
          </a:xfrm>
          <a:prstGeom prst="rect">
            <a:avLst/>
          </a:prstGeom>
        </p:spPr>
      </p:pic>
      <p:sp>
        <p:nvSpPr>
          <p:cNvPr id="11" name="TextBox 10"/>
          <p:cNvSpPr txBox="1"/>
          <p:nvPr/>
        </p:nvSpPr>
        <p:spPr>
          <a:xfrm>
            <a:off x="3147374" y="3335140"/>
            <a:ext cx="5788764" cy="923330"/>
          </a:xfrm>
          <a:prstGeom prst="rect">
            <a:avLst/>
          </a:prstGeom>
          <a:noFill/>
        </p:spPr>
        <p:txBody>
          <a:bodyPr wrap="none" rtlCol="0">
            <a:spAutoFit/>
          </a:bodyPr>
          <a:lstStyle/>
          <a:p>
            <a:r>
              <a:rPr lang="en-US" dirty="0">
                <a:latin typeface="Comic Sans MS"/>
                <a:cs typeface="Comic Sans MS"/>
              </a:rPr>
              <a:t>W-exchange: direct access to the quark </a:t>
            </a:r>
            <a:r>
              <a:rPr lang="en-US" dirty="0" smtClean="0">
                <a:latin typeface="Comic Sans MS"/>
                <a:cs typeface="Comic Sans MS"/>
              </a:rPr>
              <a:t>flavor</a:t>
            </a:r>
            <a:endParaRPr lang="en-US" dirty="0">
              <a:latin typeface="Comic Sans MS"/>
              <a:cs typeface="Comic Sans MS"/>
            </a:endParaRPr>
          </a:p>
          <a:p>
            <a:r>
              <a:rPr lang="en-US" dirty="0" smtClean="0">
                <a:latin typeface="Comic Sans MS"/>
                <a:cs typeface="Comic Sans MS"/>
              </a:rPr>
              <a:t>no FF – complementary to SIDIS</a:t>
            </a:r>
          </a:p>
          <a:p>
            <a:r>
              <a:rPr lang="en-US" dirty="0" smtClean="0">
                <a:latin typeface="Comic Sans MS"/>
                <a:cs typeface="Comic Sans MS"/>
                <a:sym typeface="Wingdings"/>
              </a:rPr>
              <a:t> Detector: large rapidity coverage and large √s</a:t>
            </a:r>
            <a:r>
              <a:rPr lang="en-US" dirty="0" smtClean="0">
                <a:latin typeface="Comic Sans MS"/>
                <a:cs typeface="Comic Sans MS"/>
              </a:rPr>
              <a:t> </a:t>
            </a:r>
            <a:endParaRPr lang="en-US" dirty="0">
              <a:latin typeface="Comic Sans MS"/>
              <a:cs typeface="Comic Sans MS"/>
            </a:endParaRPr>
          </a:p>
        </p:txBody>
      </p:sp>
      <p:sp>
        <p:nvSpPr>
          <p:cNvPr id="12" name="TextBox 11"/>
          <p:cNvSpPr txBox="1"/>
          <p:nvPr/>
        </p:nvSpPr>
        <p:spPr>
          <a:xfrm>
            <a:off x="287118" y="4832631"/>
            <a:ext cx="788460" cy="369332"/>
          </a:xfrm>
          <a:prstGeom prst="rect">
            <a:avLst/>
          </a:prstGeom>
          <a:noFill/>
        </p:spPr>
        <p:txBody>
          <a:bodyPr wrap="none" rtlCol="0">
            <a:spAutoFit/>
          </a:bodyPr>
          <a:lstStyle/>
          <a:p>
            <a:r>
              <a:rPr lang="en-US" u="sng" dirty="0" smtClean="0">
                <a:solidFill>
                  <a:srgbClr val="0000FF"/>
                </a:solidFill>
              </a:rPr>
              <a:t>Jets:</a:t>
            </a:r>
            <a:endParaRPr lang="en-US" u="sng" dirty="0">
              <a:solidFill>
                <a:srgbClr val="0000FF"/>
              </a:solidFill>
            </a:endParaRPr>
          </a:p>
        </p:txBody>
      </p:sp>
      <p:pic>
        <p:nvPicPr>
          <p:cNvPr id="52" name="Picture 51" descr="j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0">
            <a:off x="685713" y="4781826"/>
            <a:ext cx="1210192" cy="2122379"/>
          </a:xfrm>
          <a:prstGeom prst="rect">
            <a:avLst/>
          </a:prstGeom>
        </p:spPr>
      </p:pic>
      <p:sp>
        <p:nvSpPr>
          <p:cNvPr id="53" name="TextBox 52"/>
          <p:cNvSpPr txBox="1"/>
          <p:nvPr/>
        </p:nvSpPr>
        <p:spPr>
          <a:xfrm>
            <a:off x="3135313" y="5011540"/>
            <a:ext cx="5470906" cy="923330"/>
          </a:xfrm>
          <a:prstGeom prst="rect">
            <a:avLst/>
          </a:prstGeom>
          <a:noFill/>
        </p:spPr>
        <p:txBody>
          <a:bodyPr wrap="none" rtlCol="0">
            <a:spAutoFit/>
          </a:bodyPr>
          <a:lstStyle/>
          <a:p>
            <a:r>
              <a:rPr lang="en-US" dirty="0" smtClean="0">
                <a:latin typeface="Comic Sans MS"/>
                <a:cs typeface="Comic Sans MS"/>
              </a:rPr>
              <a:t>tag sea-quarks through the sub-processes and </a:t>
            </a:r>
          </a:p>
          <a:p>
            <a:r>
              <a:rPr lang="en-US" dirty="0" smtClean="0">
                <a:latin typeface="Comic Sans MS"/>
                <a:cs typeface="Comic Sans MS"/>
              </a:rPr>
              <a:t>jet substructure</a:t>
            </a:r>
          </a:p>
          <a:p>
            <a:r>
              <a:rPr lang="en-US" dirty="0">
                <a:latin typeface="Comic Sans MS"/>
                <a:cs typeface="Comic Sans MS"/>
                <a:sym typeface="Wingdings"/>
              </a:rPr>
              <a:t> Detector: large rapidity coverage and </a:t>
            </a:r>
            <a:r>
              <a:rPr lang="en-US" dirty="0" smtClean="0">
                <a:latin typeface="Comic Sans MS"/>
                <a:cs typeface="Comic Sans MS"/>
                <a:sym typeface="Wingdings"/>
              </a:rPr>
              <a:t>PID</a:t>
            </a:r>
            <a:r>
              <a:rPr lang="en-US" dirty="0" smtClean="0">
                <a:latin typeface="Comic Sans MS"/>
                <a:cs typeface="Comic Sans MS"/>
              </a:rPr>
              <a:t> </a:t>
            </a:r>
            <a:endParaRPr lang="en-US" dirty="0">
              <a:latin typeface="Comic Sans MS"/>
              <a:cs typeface="Comic Sans MS"/>
            </a:endParaRPr>
          </a:p>
        </p:txBody>
      </p:sp>
    </p:spTree>
    <p:extLst>
      <p:ext uri="{BB962C8B-B14F-4D97-AF65-F5344CB8AC3E}">
        <p14:creationId xmlns:p14="http://schemas.microsoft.com/office/powerpoint/2010/main" val="360606921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5"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1000" fill="hold"/>
                                        <p:tgtEl>
                                          <p:spTgt spid="52"/>
                                        </p:tgtEl>
                                        <p:attrNameLst>
                                          <p:attrName>ppt_w</p:attrName>
                                        </p:attrNameLst>
                                      </p:cBhvr>
                                      <p:tavLst>
                                        <p:tav tm="0">
                                          <p:val>
                                            <p:strVal val="#ppt_w*0.70"/>
                                          </p:val>
                                        </p:tav>
                                        <p:tav tm="100000">
                                          <p:val>
                                            <p:strVal val="#ppt_w"/>
                                          </p:val>
                                        </p:tav>
                                      </p:tavLst>
                                    </p:anim>
                                    <p:anim calcmode="lin" valueType="num">
                                      <p:cBhvr>
                                        <p:cTn id="30" dur="1000" fill="hold"/>
                                        <p:tgtEl>
                                          <p:spTgt spid="52"/>
                                        </p:tgtEl>
                                        <p:attrNameLst>
                                          <p:attrName>ppt_h</p:attrName>
                                        </p:attrNameLst>
                                      </p:cBhvr>
                                      <p:tavLst>
                                        <p:tav tm="0">
                                          <p:val>
                                            <p:strVal val="#ppt_h"/>
                                          </p:val>
                                        </p:tav>
                                        <p:tav tm="100000">
                                          <p:val>
                                            <p:strVal val="#ppt_h"/>
                                          </p:val>
                                        </p:tav>
                                      </p:tavLst>
                                    </p:anim>
                                    <p:animEffect transition="in" filter="fade">
                                      <p:cBhvr>
                                        <p:cTn id="31" dur="1000"/>
                                        <p:tgtEl>
                                          <p:spTgt spid="5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1000" fill="hold"/>
                                        <p:tgtEl>
                                          <p:spTgt spid="53"/>
                                        </p:tgtEl>
                                        <p:attrNameLst>
                                          <p:attrName>ppt_w</p:attrName>
                                        </p:attrNameLst>
                                      </p:cBhvr>
                                      <p:tavLst>
                                        <p:tav tm="0">
                                          <p:val>
                                            <p:strVal val="#ppt_w*0.70"/>
                                          </p:val>
                                        </p:tav>
                                        <p:tav tm="100000">
                                          <p:val>
                                            <p:strVal val="#ppt_w"/>
                                          </p:val>
                                        </p:tav>
                                      </p:tavLst>
                                    </p:anim>
                                    <p:anim calcmode="lin" valueType="num">
                                      <p:cBhvr>
                                        <p:cTn id="35" dur="1000" fill="hold"/>
                                        <p:tgtEl>
                                          <p:spTgt spid="53"/>
                                        </p:tgtEl>
                                        <p:attrNameLst>
                                          <p:attrName>ppt_h</p:attrName>
                                        </p:attrNameLst>
                                      </p:cBhvr>
                                      <p:tavLst>
                                        <p:tav tm="0">
                                          <p:val>
                                            <p:strVal val="#ppt_h"/>
                                          </p:val>
                                        </p:tav>
                                        <p:tav tm="100000">
                                          <p:val>
                                            <p:strVal val="#ppt_h"/>
                                          </p:val>
                                        </p:tav>
                                      </p:tavLst>
                                    </p:anim>
                                    <p:animEffect transition="in" filter="fade">
                                      <p:cBhvr>
                                        <p:cTn id="3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dirty="0" smtClean="0"/>
              <a:t>Deep Inelastic Scattering</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40</a:t>
            </a:fld>
            <a:endParaRPr lang="en-US"/>
          </a:p>
        </p:txBody>
      </p:sp>
      <p:pic>
        <p:nvPicPr>
          <p:cNvPr id="4" name="DIS-Kinematics_revised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72" y="455544"/>
            <a:ext cx="4569329" cy="3843361"/>
          </a:xfrm>
          <a:prstGeom prst="rect">
            <a:avLst/>
          </a:prstGeom>
          <a:ln w="12700"/>
        </p:spPr>
      </p:pic>
      <p:sp>
        <p:nvSpPr>
          <p:cNvPr id="5" name="Shape 84"/>
          <p:cNvSpPr/>
          <p:nvPr/>
        </p:nvSpPr>
        <p:spPr>
          <a:xfrm>
            <a:off x="185930" y="4516944"/>
            <a:ext cx="4654194"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8800"/>
                  </a:solidFill>
                </a:uFill>
                <a:latin typeface="+mn-lt"/>
                <a:ea typeface="+mn-ea"/>
                <a:cs typeface="+mn-cs"/>
                <a:sym typeface="Arial"/>
              </a:defRPr>
            </a:pPr>
            <a:r>
              <a:rPr sz="2000" b="1" i="1" dirty="0">
                <a:solidFill>
                  <a:srgbClr val="0000FF"/>
                </a:solidFill>
                <a:latin typeface="Comic Sans MS"/>
                <a:cs typeface="Comic Sans MS"/>
              </a:rPr>
              <a:t>s</a:t>
            </a:r>
            <a:r>
              <a:rPr sz="2000" dirty="0">
                <a:solidFill>
                  <a:srgbClr val="0000FF"/>
                </a:solidFill>
                <a:latin typeface="Comic Sans MS"/>
                <a:cs typeface="Comic Sans MS"/>
              </a:rPr>
              <a:t>:</a:t>
            </a:r>
            <a:r>
              <a:rPr sz="2000" dirty="0">
                <a:latin typeface="Comic Sans MS"/>
                <a:cs typeface="Comic Sans MS"/>
              </a:rPr>
              <a:t>   center-of-mass energy squared</a:t>
            </a:r>
          </a:p>
        </p:txBody>
      </p:sp>
      <p:sp>
        <p:nvSpPr>
          <p:cNvPr id="6" name="Shape 85"/>
          <p:cNvSpPr/>
          <p:nvPr/>
        </p:nvSpPr>
        <p:spPr>
          <a:xfrm>
            <a:off x="185930" y="4959995"/>
            <a:ext cx="2699457"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FF2600"/>
                  </a:solidFill>
                </a:uFill>
                <a:latin typeface="+mn-lt"/>
                <a:ea typeface="+mn-ea"/>
                <a:cs typeface="+mn-cs"/>
                <a:sym typeface="Arial"/>
              </a:defRPr>
            </a:pPr>
            <a:r>
              <a:rPr sz="2000" b="1" i="1" dirty="0">
                <a:solidFill>
                  <a:srgbClr val="0000FF"/>
                </a:solidFill>
                <a:latin typeface="Comic Sans MS"/>
                <a:cs typeface="Comic Sans MS"/>
              </a:rPr>
              <a:t>Q</a:t>
            </a:r>
            <a:r>
              <a:rPr sz="2000" b="1" i="1" baseline="31999" dirty="0">
                <a:solidFill>
                  <a:srgbClr val="0000FF"/>
                </a:solidFill>
                <a:latin typeface="Comic Sans MS"/>
                <a:cs typeface="Comic Sans MS"/>
              </a:rPr>
              <a:t>2</a:t>
            </a:r>
            <a:r>
              <a:rPr sz="2000" dirty="0">
                <a:solidFill>
                  <a:srgbClr val="0000FF"/>
                </a:solidFill>
                <a:latin typeface="Comic Sans MS"/>
                <a:cs typeface="Comic Sans MS"/>
              </a:rPr>
              <a:t>:</a:t>
            </a:r>
            <a:r>
              <a:rPr sz="2000" dirty="0">
                <a:latin typeface="Comic Sans MS"/>
                <a:cs typeface="Comic Sans MS"/>
              </a:rPr>
              <a:t> resolution power</a:t>
            </a:r>
          </a:p>
        </p:txBody>
      </p:sp>
      <p:sp>
        <p:nvSpPr>
          <p:cNvPr id="7" name="Shape 86"/>
          <p:cNvSpPr/>
          <p:nvPr/>
        </p:nvSpPr>
        <p:spPr>
          <a:xfrm>
            <a:off x="220870" y="5357086"/>
            <a:ext cx="5909766"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sz="2000" b="1" i="1" dirty="0">
                <a:solidFill>
                  <a:srgbClr val="0000FF"/>
                </a:solidFill>
                <a:latin typeface="Comic Sans MS"/>
                <a:cs typeface="Comic Sans MS"/>
              </a:rPr>
              <a:t>x</a:t>
            </a:r>
            <a:r>
              <a:rPr sz="2000" dirty="0">
                <a:solidFill>
                  <a:srgbClr val="0000FF"/>
                </a:solidFill>
                <a:latin typeface="Comic Sans MS"/>
                <a:cs typeface="Comic Sans MS"/>
              </a:rPr>
              <a:t>:</a:t>
            </a:r>
            <a:r>
              <a:rPr sz="2000" dirty="0">
                <a:latin typeface="Comic Sans MS"/>
                <a:cs typeface="Comic Sans MS"/>
              </a:rPr>
              <a:t> </a:t>
            </a:r>
            <a:r>
              <a:rPr lang="en-US" sz="2000" dirty="0" smtClean="0">
                <a:latin typeface="Comic Sans MS"/>
                <a:cs typeface="Comic Sans MS"/>
              </a:rPr>
              <a:t> </a:t>
            </a:r>
            <a:r>
              <a:rPr lang="en-US" sz="2000" dirty="0" smtClean="0">
                <a:solidFill>
                  <a:srgbClr val="322F31"/>
                </a:solidFill>
                <a:latin typeface="Comic Sans MS"/>
                <a:cs typeface="Comic Sans MS"/>
              </a:rPr>
              <a:t>the </a:t>
            </a:r>
            <a:r>
              <a:rPr lang="en-US" sz="2000" dirty="0">
                <a:solidFill>
                  <a:srgbClr val="322F31"/>
                </a:solidFill>
                <a:latin typeface="Comic Sans MS"/>
                <a:cs typeface="Comic Sans MS"/>
              </a:rPr>
              <a:t>fraction of the </a:t>
            </a:r>
            <a:r>
              <a:rPr lang="en-US" sz="2000" dirty="0" smtClean="0">
                <a:solidFill>
                  <a:srgbClr val="322F31"/>
                </a:solidFill>
                <a:latin typeface="Comic Sans MS"/>
                <a:cs typeface="Comic Sans MS"/>
              </a:rPr>
              <a:t>nucleon’s momentum    </a:t>
            </a:r>
          </a:p>
          <a:p>
            <a:r>
              <a:rPr lang="en-US" sz="2000" dirty="0">
                <a:solidFill>
                  <a:srgbClr val="322F31"/>
                </a:solidFill>
                <a:latin typeface="Comic Sans MS"/>
                <a:cs typeface="Comic Sans MS"/>
              </a:rPr>
              <a:t> </a:t>
            </a:r>
            <a:r>
              <a:rPr lang="en-US" sz="2000" dirty="0" smtClean="0">
                <a:solidFill>
                  <a:srgbClr val="322F31"/>
                </a:solidFill>
                <a:latin typeface="Comic Sans MS"/>
                <a:cs typeface="Comic Sans MS"/>
              </a:rPr>
              <a:t>    carried </a:t>
            </a:r>
            <a:r>
              <a:rPr lang="en-US" sz="2000" dirty="0">
                <a:solidFill>
                  <a:srgbClr val="322F31"/>
                </a:solidFill>
                <a:latin typeface="Comic Sans MS"/>
                <a:cs typeface="Comic Sans MS"/>
              </a:rPr>
              <a:t>by the </a:t>
            </a:r>
            <a:r>
              <a:rPr lang="en-US" sz="2000" dirty="0" smtClean="0">
                <a:solidFill>
                  <a:srgbClr val="322F31"/>
                </a:solidFill>
                <a:latin typeface="Comic Sans MS"/>
                <a:cs typeface="Comic Sans MS"/>
              </a:rPr>
              <a:t>struck quark (0&lt;x&lt;1)</a:t>
            </a:r>
            <a:endParaRPr lang="en-US" sz="2000" dirty="0">
              <a:solidFill>
                <a:srgbClr val="322F31"/>
              </a:solidFill>
              <a:latin typeface="Comic Sans MS"/>
              <a:cs typeface="Comic Sans MS"/>
            </a:endParaRPr>
          </a:p>
        </p:txBody>
      </p:sp>
      <p:sp>
        <p:nvSpPr>
          <p:cNvPr id="8" name="Shape 87"/>
          <p:cNvSpPr/>
          <p:nvPr/>
        </p:nvSpPr>
        <p:spPr>
          <a:xfrm>
            <a:off x="185930" y="6086031"/>
            <a:ext cx="1943366"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21EAA"/>
                  </a:solidFill>
                </a:uFill>
                <a:latin typeface="+mn-lt"/>
                <a:ea typeface="+mn-ea"/>
                <a:cs typeface="+mn-cs"/>
                <a:sym typeface="Arial"/>
              </a:defRPr>
            </a:pPr>
            <a:r>
              <a:rPr sz="2000" b="1" i="1" dirty="0">
                <a:solidFill>
                  <a:srgbClr val="0000FF"/>
                </a:solidFill>
                <a:latin typeface="Comic Sans MS"/>
                <a:cs typeface="Comic Sans MS"/>
              </a:rPr>
              <a:t>y</a:t>
            </a:r>
            <a:r>
              <a:rPr sz="2000" dirty="0">
                <a:solidFill>
                  <a:srgbClr val="0000FF"/>
                </a:solidFill>
                <a:latin typeface="Comic Sans MS"/>
                <a:cs typeface="Comic Sans MS"/>
              </a:rPr>
              <a:t>:</a:t>
            </a:r>
            <a:r>
              <a:rPr sz="2000" dirty="0">
                <a:latin typeface="Comic Sans MS"/>
                <a:cs typeface="Comic Sans MS"/>
              </a:rPr>
              <a:t>  </a:t>
            </a:r>
            <a:r>
              <a:rPr sz="2000" dirty="0" smtClean="0">
                <a:latin typeface="Comic Sans MS"/>
                <a:cs typeface="Comic Sans MS"/>
              </a:rPr>
              <a:t>inelasticity</a:t>
            </a:r>
            <a:endParaRPr sz="2000" dirty="0">
              <a:latin typeface="Comic Sans MS"/>
              <a:cs typeface="Comic Sans MS"/>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023382251"/>
              </p:ext>
            </p:extLst>
          </p:nvPr>
        </p:nvGraphicFramePr>
        <p:xfrm>
          <a:off x="5846366" y="4746913"/>
          <a:ext cx="2856209" cy="767798"/>
        </p:xfrm>
        <a:graphic>
          <a:graphicData uri="http://schemas.openxmlformats.org/presentationml/2006/ole">
            <mc:AlternateContent xmlns:mc="http://schemas.openxmlformats.org/markup-compatibility/2006">
              <mc:Choice xmlns:v="urn:schemas-microsoft-com:vml" Requires="v">
                <p:oleObj spid="_x0000_s1106" name="Equation" r:id="rId4" imgW="1181100" imgH="317500" progId="Equation.DSMT4">
                  <p:embed/>
                </p:oleObj>
              </mc:Choice>
              <mc:Fallback>
                <p:oleObj name="Equation" r:id="rId4" imgW="1181100" imgH="317500" progId="Equation.DSMT4">
                  <p:embed/>
                  <p:pic>
                    <p:nvPicPr>
                      <p:cNvPr id="0" name=""/>
                      <p:cNvPicPr/>
                      <p:nvPr/>
                    </p:nvPicPr>
                    <p:blipFill>
                      <a:blip r:embed="rId5"/>
                      <a:stretch>
                        <a:fillRect/>
                      </a:stretch>
                    </p:blipFill>
                    <p:spPr>
                      <a:xfrm>
                        <a:off x="5846366" y="4746913"/>
                        <a:ext cx="2856209" cy="767798"/>
                      </a:xfrm>
                      <a:prstGeom prst="rect">
                        <a:avLst/>
                      </a:prstGeom>
                    </p:spPr>
                  </p:pic>
                </p:oleObj>
              </mc:Fallback>
            </mc:AlternateContent>
          </a:graphicData>
        </a:graphic>
      </p:graphicFrame>
      <p:sp>
        <p:nvSpPr>
          <p:cNvPr id="16" name="TextBox 15"/>
          <p:cNvSpPr txBox="1"/>
          <p:nvPr/>
        </p:nvSpPr>
        <p:spPr>
          <a:xfrm>
            <a:off x="4811270" y="1306652"/>
            <a:ext cx="4319412" cy="2739211"/>
          </a:xfrm>
          <a:prstGeom prst="rect">
            <a:avLst/>
          </a:prstGeom>
          <a:noFill/>
        </p:spPr>
        <p:txBody>
          <a:bodyPr wrap="none" rtlCol="0">
            <a:spAutoFit/>
          </a:bodyPr>
          <a:lstStyle/>
          <a:p>
            <a:r>
              <a:rPr lang="en-US" sz="2400" dirty="0" smtClean="0">
                <a:solidFill>
                  <a:srgbClr val="0000FF"/>
                </a:solidFill>
                <a:latin typeface="Comic Sans MS"/>
                <a:cs typeface="Comic Sans MS"/>
              </a:rPr>
              <a:t>DIS:</a:t>
            </a:r>
          </a:p>
          <a:p>
            <a:pPr marL="285750" indent="-285750">
              <a:buClr>
                <a:srgbClr val="3366FF"/>
              </a:buClr>
              <a:buFont typeface="Wingdings" charset="2"/>
              <a:buChar char="Ø"/>
            </a:pPr>
            <a:r>
              <a:rPr lang="en-US" sz="2000" dirty="0" smtClean="0">
                <a:latin typeface="Comic Sans MS"/>
                <a:cs typeface="Comic Sans MS"/>
              </a:rPr>
              <a:t>As a probe, electron beams </a:t>
            </a:r>
          </a:p>
          <a:p>
            <a:pPr>
              <a:buClr>
                <a:srgbClr val="3366FF"/>
              </a:buClr>
            </a:pPr>
            <a:r>
              <a:rPr lang="en-US" sz="2000" dirty="0">
                <a:latin typeface="Comic Sans MS"/>
                <a:cs typeface="Comic Sans MS"/>
              </a:rPr>
              <a:t> </a:t>
            </a:r>
            <a:r>
              <a:rPr lang="en-US" sz="2000" dirty="0" smtClean="0">
                <a:latin typeface="Comic Sans MS"/>
                <a:cs typeface="Comic Sans MS"/>
              </a:rPr>
              <a:t> provide unmatched precision of</a:t>
            </a:r>
          </a:p>
          <a:p>
            <a:pPr>
              <a:buClr>
                <a:srgbClr val="3366FF"/>
              </a:buClr>
            </a:pPr>
            <a:r>
              <a:rPr lang="en-US" sz="2000" dirty="0">
                <a:latin typeface="Comic Sans MS"/>
                <a:cs typeface="Comic Sans MS"/>
              </a:rPr>
              <a:t> </a:t>
            </a:r>
            <a:r>
              <a:rPr lang="en-US" sz="2000" dirty="0" smtClean="0">
                <a:latin typeface="Comic Sans MS"/>
                <a:cs typeface="Comic Sans MS"/>
              </a:rPr>
              <a:t> the electromagnetic interaction</a:t>
            </a:r>
          </a:p>
          <a:p>
            <a:pPr>
              <a:buClr>
                <a:srgbClr val="3366FF"/>
              </a:buClr>
            </a:pPr>
            <a:endParaRPr lang="en-US" sz="800" dirty="0" smtClean="0">
              <a:latin typeface="Comic Sans MS"/>
              <a:cs typeface="Comic Sans MS"/>
            </a:endParaRPr>
          </a:p>
          <a:p>
            <a:pPr marL="342900" indent="-342900">
              <a:buClr>
                <a:srgbClr val="3366FF"/>
              </a:buClr>
              <a:buFont typeface="Wingdings" charset="2"/>
              <a:buChar char="Ø"/>
            </a:pPr>
            <a:r>
              <a:rPr lang="en-US" sz="2000" dirty="0" smtClean="0">
                <a:latin typeface="Comic Sans MS"/>
                <a:cs typeface="Comic Sans MS"/>
              </a:rPr>
              <a:t>Direct, model independent</a:t>
            </a:r>
          </a:p>
          <a:p>
            <a:pPr>
              <a:buClr>
                <a:srgbClr val="3366FF"/>
              </a:buClr>
            </a:pPr>
            <a:r>
              <a:rPr lang="en-US" sz="2000" dirty="0">
                <a:latin typeface="Comic Sans MS"/>
                <a:cs typeface="Comic Sans MS"/>
              </a:rPr>
              <a:t> </a:t>
            </a:r>
            <a:r>
              <a:rPr lang="en-US" sz="2000" dirty="0" smtClean="0">
                <a:latin typeface="Comic Sans MS"/>
                <a:cs typeface="Comic Sans MS"/>
              </a:rPr>
              <a:t>  determination of </a:t>
            </a:r>
            <a:r>
              <a:rPr lang="en-US" sz="2000" dirty="0" err="1" smtClean="0">
                <a:latin typeface="Comic Sans MS"/>
                <a:cs typeface="Comic Sans MS"/>
              </a:rPr>
              <a:t>parton</a:t>
            </a:r>
            <a:endParaRPr lang="en-US" sz="2000" dirty="0" smtClean="0">
              <a:latin typeface="Comic Sans MS"/>
              <a:cs typeface="Comic Sans MS"/>
            </a:endParaRPr>
          </a:p>
          <a:p>
            <a:pPr>
              <a:buClr>
                <a:srgbClr val="3366FF"/>
              </a:buClr>
            </a:pPr>
            <a:r>
              <a:rPr lang="en-US" sz="2000" dirty="0">
                <a:latin typeface="Comic Sans MS"/>
                <a:cs typeface="Comic Sans MS"/>
              </a:rPr>
              <a:t> </a:t>
            </a:r>
            <a:r>
              <a:rPr lang="en-US" sz="2000" dirty="0" smtClean="0">
                <a:latin typeface="Comic Sans MS"/>
                <a:cs typeface="Comic Sans MS"/>
              </a:rPr>
              <a:t> </a:t>
            </a:r>
            <a:r>
              <a:rPr lang="en-US" sz="2000" dirty="0">
                <a:latin typeface="Comic Sans MS"/>
                <a:cs typeface="Comic Sans MS"/>
              </a:rPr>
              <a:t> </a:t>
            </a:r>
            <a:r>
              <a:rPr lang="en-US" sz="2000" dirty="0" smtClean="0">
                <a:latin typeface="Comic Sans MS"/>
                <a:cs typeface="Comic Sans MS"/>
              </a:rPr>
              <a:t>kinematics of physics</a:t>
            </a:r>
          </a:p>
          <a:p>
            <a:pPr>
              <a:buClr>
                <a:srgbClr val="3366FF"/>
              </a:buClr>
            </a:pPr>
            <a:r>
              <a:rPr lang="en-US" sz="2000" dirty="0">
                <a:latin typeface="Comic Sans MS"/>
                <a:cs typeface="Comic Sans MS"/>
              </a:rPr>
              <a:t> </a:t>
            </a:r>
            <a:r>
              <a:rPr lang="en-US" sz="2000" dirty="0" smtClean="0">
                <a:latin typeface="Comic Sans MS"/>
                <a:cs typeface="Comic Sans MS"/>
              </a:rPr>
              <a:t>  processes  </a:t>
            </a:r>
          </a:p>
        </p:txBody>
      </p:sp>
      <p:sp>
        <p:nvSpPr>
          <p:cNvPr id="9" name="Date Placeholder 8"/>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3879123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access Gluons in DIS</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41</a:t>
            </a:fld>
            <a:endParaRPr lang="en-US"/>
          </a:p>
        </p:txBody>
      </p:sp>
      <p:sp>
        <p:nvSpPr>
          <p:cNvPr id="4" name="TextBox 3"/>
          <p:cNvSpPr txBox="1"/>
          <p:nvPr/>
        </p:nvSpPr>
        <p:spPr>
          <a:xfrm>
            <a:off x="99391" y="957855"/>
            <a:ext cx="8430513" cy="4811573"/>
          </a:xfrm>
          <a:prstGeom prst="rect">
            <a:avLst/>
          </a:prstGeom>
          <a:noFill/>
        </p:spPr>
        <p:txBody>
          <a:bodyPr wrap="none" rtlCol="0">
            <a:spAutoFit/>
          </a:bodyPr>
          <a:lstStyle/>
          <a:p>
            <a:pPr marL="457200" indent="-457200">
              <a:buClr>
                <a:srgbClr val="0000FF"/>
              </a:buClr>
              <a:buFont typeface="+mj-lt"/>
              <a:buAutoNum type="arabicPeriod"/>
            </a:pPr>
            <a:r>
              <a:rPr lang="en-US" sz="2000" dirty="0" smtClean="0">
                <a:solidFill>
                  <a:srgbClr val="0000FF"/>
                </a:solidFill>
                <a:latin typeface="Times New Roman"/>
                <a:cs typeface="Times New Roman"/>
              </a:rPr>
              <a:t>Indirect: </a:t>
            </a:r>
            <a:r>
              <a:rPr lang="en-US" sz="2000" dirty="0" smtClean="0">
                <a:latin typeface="Times New Roman"/>
                <a:cs typeface="Times New Roman"/>
              </a:rPr>
              <a:t>the scaling violation of the cross section as function of x and Q</a:t>
            </a:r>
            <a:r>
              <a:rPr lang="en-US" sz="2000" baseline="30000" dirty="0" smtClean="0">
                <a:latin typeface="Times New Roman"/>
                <a:cs typeface="Times New Roman"/>
              </a:rPr>
              <a:t>2</a:t>
            </a:r>
            <a:endParaRPr lang="en-US" sz="2000" dirty="0" smtClean="0">
              <a:latin typeface="Times New Roman"/>
              <a:cs typeface="Times New Roman"/>
            </a:endParaRPr>
          </a:p>
          <a:p>
            <a:pPr>
              <a:buClr>
                <a:srgbClr val="0000FF"/>
              </a:buClr>
            </a:pPr>
            <a:r>
              <a:rPr lang="en-US" sz="2000" dirty="0" smtClean="0">
                <a:solidFill>
                  <a:srgbClr val="0000FF"/>
                </a:solidFill>
                <a:uFill>
                  <a:solidFill>
                    <a:srgbClr val="032CE2"/>
                  </a:solidFill>
                </a:uFill>
              </a:rPr>
              <a:t>    d</a:t>
            </a:r>
            <a:r>
              <a:rPr lang="en-US" sz="2000" dirty="0" smtClean="0">
                <a:solidFill>
                  <a:srgbClr val="0000FF"/>
                </a:solidFill>
              </a:rPr>
              <a:t>F</a:t>
            </a:r>
            <a:r>
              <a:rPr lang="en-US" sz="2000" baseline="-5999" dirty="0" smtClean="0">
                <a:solidFill>
                  <a:srgbClr val="0000FF"/>
                </a:solidFill>
              </a:rPr>
              <a:t>2</a:t>
            </a:r>
            <a:r>
              <a:rPr lang="en-US" sz="2000" dirty="0">
                <a:solidFill>
                  <a:srgbClr val="0000FF"/>
                </a:solidFill>
              </a:rPr>
              <a:t>(x,Q</a:t>
            </a:r>
            <a:r>
              <a:rPr lang="en-US" sz="2000" baseline="31999" dirty="0">
                <a:solidFill>
                  <a:srgbClr val="0000FF"/>
                </a:solidFill>
              </a:rPr>
              <a:t>2</a:t>
            </a:r>
            <a:r>
              <a:rPr lang="en-US" sz="2000" dirty="0">
                <a:solidFill>
                  <a:srgbClr val="0000FF"/>
                </a:solidFill>
              </a:rPr>
              <a:t>)/</a:t>
            </a:r>
            <a:r>
              <a:rPr lang="en-US" sz="2000" dirty="0" smtClean="0">
                <a:solidFill>
                  <a:srgbClr val="0000FF"/>
                </a:solidFill>
              </a:rPr>
              <a:t>dlnQ</a:t>
            </a:r>
            <a:r>
              <a:rPr lang="en-US" sz="2000" baseline="31999" dirty="0" smtClean="0">
                <a:solidFill>
                  <a:srgbClr val="0000FF"/>
                </a:solidFill>
              </a:rPr>
              <a:t>2</a:t>
            </a:r>
            <a:r>
              <a:rPr lang="en-US" sz="2000" dirty="0" smtClean="0">
                <a:solidFill>
                  <a:srgbClr val="0000FF"/>
                </a:solidFill>
              </a:rPr>
              <a:t> </a:t>
            </a:r>
            <a:r>
              <a:rPr lang="en-US" sz="2000" dirty="0" smtClean="0">
                <a:solidFill>
                  <a:srgbClr val="0000FF"/>
                </a:solidFill>
                <a:sym typeface="Wingdings"/>
              </a:rPr>
              <a:t> G(x,Q</a:t>
            </a:r>
            <a:r>
              <a:rPr lang="en-US" sz="2000" baseline="30000" dirty="0" smtClean="0">
                <a:solidFill>
                  <a:srgbClr val="0000FF"/>
                </a:solidFill>
                <a:sym typeface="Wingdings"/>
              </a:rPr>
              <a:t>2</a:t>
            </a:r>
            <a:r>
              <a:rPr lang="en-US" sz="2000" dirty="0" smtClean="0">
                <a:solidFill>
                  <a:srgbClr val="0000FF"/>
                </a:solidFill>
                <a:sym typeface="Wingdings"/>
              </a:rPr>
              <a:t>)</a:t>
            </a:r>
            <a:endParaRPr lang="en-US" sz="2000" baseline="30000" dirty="0" smtClean="0">
              <a:latin typeface="Times New Roman"/>
              <a:cs typeface="Times New Roman"/>
            </a:endParaRPr>
          </a:p>
          <a:p>
            <a:pPr marL="457200" indent="-457200">
              <a:buClr>
                <a:srgbClr val="0000FF"/>
              </a:buClr>
              <a:buFont typeface="+mj-lt"/>
              <a:buAutoNum type="arabicPeriod"/>
            </a:pPr>
            <a:endParaRPr lang="en-US" sz="2000" dirty="0" smtClean="0">
              <a:latin typeface="Times New Roman"/>
              <a:cs typeface="Times New Roman"/>
            </a:endParaRPr>
          </a:p>
          <a:p>
            <a:pPr marL="457200" indent="-457200">
              <a:buClr>
                <a:srgbClr val="0000FF"/>
              </a:buClr>
              <a:buFont typeface="+mj-lt"/>
              <a:buAutoNum type="arabicPeriod"/>
            </a:pPr>
            <a:endParaRPr lang="en-US" sz="2000" baseline="30000" dirty="0">
              <a:latin typeface="Times New Roman"/>
              <a:cs typeface="Times New Roman"/>
            </a:endParaRPr>
          </a:p>
          <a:p>
            <a:pPr marL="457200" indent="-457200">
              <a:buClr>
                <a:srgbClr val="0000FF"/>
              </a:buClr>
              <a:buFont typeface="+mj-lt"/>
              <a:buAutoNum type="arabicPeriod"/>
            </a:pPr>
            <a:endParaRPr lang="en-US" sz="2000" baseline="30000" dirty="0" smtClean="0">
              <a:latin typeface="Times New Roman"/>
              <a:cs typeface="Times New Roman"/>
            </a:endParaRPr>
          </a:p>
          <a:p>
            <a:pPr marL="457200" indent="-457200">
              <a:buClr>
                <a:srgbClr val="0000FF"/>
              </a:buClr>
              <a:buFont typeface="+mj-lt"/>
              <a:buAutoNum type="arabicPeriod"/>
            </a:pPr>
            <a:endParaRPr lang="en-US" sz="2000" baseline="30000" dirty="0">
              <a:latin typeface="Times New Roman"/>
              <a:cs typeface="Times New Roman"/>
            </a:endParaRPr>
          </a:p>
          <a:p>
            <a:pPr marL="457200" indent="-457200">
              <a:buClr>
                <a:srgbClr val="0000FF"/>
              </a:buClr>
              <a:buFont typeface="+mj-lt"/>
              <a:buAutoNum type="arabicPeriod"/>
            </a:pPr>
            <a:endParaRPr lang="en-US" sz="2000" baseline="30000" dirty="0" smtClean="0">
              <a:latin typeface="Times New Roman"/>
              <a:cs typeface="Times New Roman"/>
            </a:endParaRPr>
          </a:p>
          <a:p>
            <a:pPr marL="457200" indent="-457200">
              <a:buClr>
                <a:srgbClr val="0000FF"/>
              </a:buClr>
              <a:buFont typeface="+mj-lt"/>
              <a:buAutoNum type="arabicPeriod"/>
            </a:pPr>
            <a:endParaRPr lang="en-US" sz="2000" baseline="30000" dirty="0">
              <a:latin typeface="Times New Roman"/>
              <a:cs typeface="Times New Roman"/>
            </a:endParaRPr>
          </a:p>
          <a:p>
            <a:pPr marL="457200" indent="-457200">
              <a:buClr>
                <a:srgbClr val="0000FF"/>
              </a:buClr>
              <a:buFont typeface="+mj-lt"/>
              <a:buAutoNum type="arabicPeriod"/>
            </a:pPr>
            <a:endParaRPr lang="en-US" sz="2000" baseline="30000" dirty="0" smtClean="0">
              <a:latin typeface="Times New Roman"/>
              <a:cs typeface="Times New Roman"/>
            </a:endParaRPr>
          </a:p>
          <a:p>
            <a:pPr marL="457200" indent="-457200">
              <a:buClr>
                <a:srgbClr val="0000FF"/>
              </a:buClr>
              <a:buFont typeface="+mj-lt"/>
              <a:buAutoNum type="arabicPeriod"/>
            </a:pPr>
            <a:endParaRPr lang="en-US" sz="2000" baseline="30000" dirty="0">
              <a:latin typeface="Times New Roman"/>
              <a:cs typeface="Times New Roman"/>
            </a:endParaRPr>
          </a:p>
          <a:p>
            <a:pPr marL="457200" indent="-457200">
              <a:buClr>
                <a:srgbClr val="0000FF"/>
              </a:buClr>
              <a:buFont typeface="+mj-lt"/>
              <a:buAutoNum type="arabicPeriod" startAt="2"/>
            </a:pPr>
            <a:r>
              <a:rPr lang="en-US" sz="2000" dirty="0" smtClean="0">
                <a:solidFill>
                  <a:srgbClr val="0000FF"/>
                </a:solidFill>
                <a:latin typeface="Times New Roman"/>
                <a:cs typeface="Times New Roman"/>
              </a:rPr>
              <a:t>Direct: </a:t>
            </a:r>
            <a:r>
              <a:rPr lang="en-US" sz="2000" dirty="0" smtClean="0">
                <a:latin typeface="Times New Roman"/>
                <a:cs typeface="Times New Roman"/>
              </a:rPr>
              <a:t>the measurement of  F</a:t>
            </a:r>
            <a:r>
              <a:rPr lang="en-US" sz="2000" baseline="-25000" dirty="0" smtClean="0">
                <a:latin typeface="Times New Roman"/>
                <a:cs typeface="Times New Roman"/>
              </a:rPr>
              <a:t>L</a:t>
            </a:r>
          </a:p>
          <a:p>
            <a:pPr marL="457200" indent="-457200">
              <a:buClr>
                <a:srgbClr val="0000FF"/>
              </a:buClr>
              <a:buFont typeface="+mj-lt"/>
              <a:buAutoNum type="arabicPeriod" startAt="2"/>
            </a:pPr>
            <a:endParaRPr lang="en-US" sz="2000" baseline="-25000" dirty="0" smtClean="0">
              <a:latin typeface="Times New Roman"/>
              <a:cs typeface="Times New Roman"/>
            </a:endParaRPr>
          </a:p>
          <a:p>
            <a:pPr marL="457200" indent="-457200">
              <a:buClr>
                <a:srgbClr val="0000FF"/>
              </a:buClr>
              <a:buFont typeface="+mj-lt"/>
              <a:buAutoNum type="arabicPeriod" startAt="2"/>
            </a:pPr>
            <a:r>
              <a:rPr lang="en-US" sz="2000" dirty="0" smtClean="0">
                <a:solidFill>
                  <a:srgbClr val="0000FF"/>
                </a:solidFill>
                <a:latin typeface="Times New Roman"/>
                <a:cs typeface="Times New Roman"/>
              </a:rPr>
              <a:t>Direct:</a:t>
            </a:r>
            <a:r>
              <a:rPr lang="en-US" sz="2000" dirty="0" smtClean="0">
                <a:latin typeface="Times New Roman"/>
                <a:cs typeface="Times New Roman"/>
              </a:rPr>
              <a:t> tagging the photon gluon fusion process</a:t>
            </a:r>
          </a:p>
          <a:p>
            <a:pPr marL="457200" indent="-457200">
              <a:buClr>
                <a:srgbClr val="0000FF"/>
              </a:buClr>
              <a:buFont typeface="+mj-lt"/>
              <a:buAutoNum type="arabicPeriod" startAt="2"/>
            </a:pPr>
            <a:endParaRPr lang="en-US" sz="2000" dirty="0" smtClean="0">
              <a:latin typeface="Times New Roman"/>
              <a:cs typeface="Times New Roman"/>
            </a:endParaRPr>
          </a:p>
          <a:p>
            <a:pPr marL="914400" lvl="1" indent="-457200">
              <a:buClr>
                <a:srgbClr val="0000FF"/>
              </a:buClr>
              <a:buFont typeface="+mj-lt"/>
              <a:buAutoNum type="arabicPeriod"/>
            </a:pPr>
            <a:r>
              <a:rPr lang="en-US" sz="2000" dirty="0" smtClean="0">
                <a:latin typeface="Times New Roman"/>
                <a:cs typeface="Times New Roman"/>
              </a:rPr>
              <a:t>Di-jets</a:t>
            </a:r>
          </a:p>
          <a:p>
            <a:pPr marL="914400" lvl="1" indent="-457200">
              <a:buClr>
                <a:srgbClr val="0000FF"/>
              </a:buClr>
              <a:buFont typeface="+mj-lt"/>
              <a:buAutoNum type="arabicPeriod"/>
            </a:pPr>
            <a:endParaRPr lang="en-US" sz="2000" dirty="0" smtClean="0">
              <a:latin typeface="Times New Roman"/>
              <a:cs typeface="Times New Roman"/>
            </a:endParaRPr>
          </a:p>
          <a:p>
            <a:pPr marL="914400" lvl="1" indent="-457200">
              <a:buClr>
                <a:srgbClr val="0000FF"/>
              </a:buClr>
              <a:buFont typeface="+mj-lt"/>
              <a:buAutoNum type="arabicPeriod"/>
            </a:pPr>
            <a:endParaRPr lang="en-US" sz="2000" dirty="0" smtClean="0">
              <a:latin typeface="Times New Roman"/>
              <a:cs typeface="Times New Roman"/>
            </a:endParaRPr>
          </a:p>
          <a:p>
            <a:pPr marL="914400" lvl="1" indent="-457200">
              <a:buClr>
                <a:srgbClr val="0000FF"/>
              </a:buClr>
              <a:buFont typeface="+mj-lt"/>
              <a:buAutoNum type="arabicPeriod"/>
            </a:pPr>
            <a:r>
              <a:rPr lang="en-US" sz="2000" dirty="0" smtClean="0">
                <a:latin typeface="Times New Roman"/>
                <a:cs typeface="Times New Roman"/>
              </a:rPr>
              <a:t>charm production, i.e. F</a:t>
            </a:r>
            <a:r>
              <a:rPr lang="en-US" sz="2000" baseline="-25000" dirty="0" smtClean="0">
                <a:latin typeface="Times New Roman"/>
                <a:cs typeface="Times New Roman"/>
              </a:rPr>
              <a:t>2</a:t>
            </a:r>
            <a:r>
              <a:rPr lang="en-US" sz="2000" baseline="30000" dirty="0" smtClean="0">
                <a:latin typeface="Times New Roman"/>
                <a:cs typeface="Times New Roman"/>
              </a:rPr>
              <a:t>CC</a:t>
            </a:r>
          </a:p>
        </p:txBody>
      </p:sp>
      <p:graphicFrame>
        <p:nvGraphicFramePr>
          <p:cNvPr id="7" name="Object 6"/>
          <p:cNvGraphicFramePr>
            <a:graphicFrameLocks noChangeAspect="1"/>
          </p:cNvGraphicFramePr>
          <p:nvPr>
            <p:extLst>
              <p:ext uri="{D42A27DB-BD31-4B8C-83A1-F6EECF244321}">
                <p14:modId xmlns:p14="http://schemas.microsoft.com/office/powerpoint/2010/main" val="1085901615"/>
              </p:ext>
            </p:extLst>
          </p:nvPr>
        </p:nvGraphicFramePr>
        <p:xfrm>
          <a:off x="1053840" y="1758240"/>
          <a:ext cx="6705600" cy="939800"/>
        </p:xfrm>
        <a:graphic>
          <a:graphicData uri="http://schemas.openxmlformats.org/presentationml/2006/ole">
            <mc:AlternateContent xmlns:mc="http://schemas.openxmlformats.org/markup-compatibility/2006">
              <mc:Choice xmlns:v="urn:schemas-microsoft-com:vml" Requires="v">
                <p:oleObj spid="_x0000_s37927" name="Equation" r:id="rId3" imgW="3352800" imgH="469900" progId="Equation.DSMT4">
                  <p:embed/>
                </p:oleObj>
              </mc:Choice>
              <mc:Fallback>
                <p:oleObj name="Equation" r:id="rId3" imgW="3352800" imgH="469900" progId="Equation.DSMT4">
                  <p:embed/>
                  <p:pic>
                    <p:nvPicPr>
                      <p:cNvPr id="0" name=""/>
                      <p:cNvPicPr/>
                      <p:nvPr/>
                    </p:nvPicPr>
                    <p:blipFill>
                      <a:blip r:embed="rId4"/>
                      <a:stretch>
                        <a:fillRect/>
                      </a:stretch>
                    </p:blipFill>
                    <p:spPr>
                      <a:xfrm>
                        <a:off x="1053840" y="1758240"/>
                        <a:ext cx="6705600" cy="939800"/>
                      </a:xfrm>
                      <a:prstGeom prst="rect">
                        <a:avLst/>
                      </a:prstGeom>
                    </p:spPr>
                  </p:pic>
                </p:oleObj>
              </mc:Fallback>
            </mc:AlternateContent>
          </a:graphicData>
        </a:graphic>
      </p:graphicFrame>
      <p:sp>
        <p:nvSpPr>
          <p:cNvPr id="8" name="Rectangle 5"/>
          <p:cNvSpPr>
            <a:spLocks/>
          </p:cNvSpPr>
          <p:nvPr/>
        </p:nvSpPr>
        <p:spPr bwMode="auto">
          <a:xfrm>
            <a:off x="2517910" y="2614402"/>
            <a:ext cx="2996814" cy="563563"/>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r"/>
            <a:r>
              <a:rPr lang="en-US" sz="2000" dirty="0" err="1">
                <a:solidFill>
                  <a:srgbClr val="FF0000"/>
                </a:solidFill>
                <a:latin typeface="Comic Sans MS"/>
                <a:ea typeface="ＭＳ Ｐゴシック" charset="0"/>
                <a:cs typeface="Comic Sans MS"/>
                <a:sym typeface="Arial" charset="0"/>
              </a:rPr>
              <a:t>quark+anti-quark</a:t>
            </a:r>
            <a:endParaRPr lang="en-US" sz="2000" dirty="0">
              <a:solidFill>
                <a:srgbClr val="FF0000"/>
              </a:solidFill>
              <a:latin typeface="Comic Sans MS"/>
              <a:ea typeface="ＭＳ Ｐゴシック" charset="0"/>
              <a:cs typeface="Comic Sans MS"/>
              <a:sym typeface="Arial" charset="0"/>
            </a:endParaRPr>
          </a:p>
          <a:p>
            <a:pPr marL="39688" algn="r"/>
            <a:r>
              <a:rPr lang="en-US" sz="2000" dirty="0">
                <a:solidFill>
                  <a:srgbClr val="FF0000"/>
                </a:solidFill>
                <a:latin typeface="Comic Sans MS"/>
                <a:ea typeface="ＭＳ Ｐゴシック" charset="0"/>
                <a:cs typeface="Comic Sans MS"/>
                <a:sym typeface="Arial" charset="0"/>
              </a:rPr>
              <a:t>momentum distributions</a:t>
            </a:r>
          </a:p>
        </p:txBody>
      </p:sp>
      <p:sp>
        <p:nvSpPr>
          <p:cNvPr id="9" name="Rectangle 6"/>
          <p:cNvSpPr>
            <a:spLocks/>
          </p:cNvSpPr>
          <p:nvPr/>
        </p:nvSpPr>
        <p:spPr bwMode="auto">
          <a:xfrm>
            <a:off x="5853246" y="2606046"/>
            <a:ext cx="2418319" cy="572623"/>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r>
              <a:rPr lang="en-US" sz="2000" dirty="0">
                <a:solidFill>
                  <a:srgbClr val="0000FF"/>
                </a:solidFill>
                <a:latin typeface="Comic Sans MS"/>
                <a:ea typeface="ＭＳ Ｐゴシック" charset="0"/>
                <a:cs typeface="Comic Sans MS"/>
                <a:sym typeface="Arial" charset="0"/>
              </a:rPr>
              <a:t>gluon </a:t>
            </a:r>
            <a:r>
              <a:rPr lang="en-US" sz="2000" dirty="0" smtClean="0">
                <a:solidFill>
                  <a:srgbClr val="0000FF"/>
                </a:solidFill>
                <a:latin typeface="Comic Sans MS"/>
                <a:ea typeface="ＭＳ Ｐゴシック" charset="0"/>
                <a:cs typeface="Comic Sans MS"/>
                <a:sym typeface="Arial" charset="0"/>
              </a:rPr>
              <a:t>momentum </a:t>
            </a:r>
          </a:p>
          <a:p>
            <a:pPr marL="39688"/>
            <a:r>
              <a:rPr lang="en-US" sz="2000" dirty="0" smtClean="0">
                <a:solidFill>
                  <a:srgbClr val="0000FF"/>
                </a:solidFill>
                <a:latin typeface="Comic Sans MS"/>
                <a:ea typeface="ＭＳ Ｐゴシック" charset="0"/>
                <a:cs typeface="Comic Sans MS"/>
                <a:sym typeface="Arial" charset="0"/>
              </a:rPr>
              <a:t>distribution</a:t>
            </a:r>
            <a:endParaRPr lang="en-US" sz="2000" dirty="0">
              <a:solidFill>
                <a:srgbClr val="0000FF"/>
              </a:solidFill>
              <a:latin typeface="Comic Sans MS"/>
              <a:ea typeface="ＭＳ Ｐゴシック" charset="0"/>
              <a:cs typeface="Comic Sans MS"/>
              <a:sym typeface="Arial" charset="0"/>
            </a:endParaRPr>
          </a:p>
        </p:txBody>
      </p:sp>
      <p:sp>
        <p:nvSpPr>
          <p:cNvPr id="10" name="Line 7"/>
          <p:cNvSpPr>
            <a:spLocks noChangeShapeType="1"/>
          </p:cNvSpPr>
          <p:nvPr/>
        </p:nvSpPr>
        <p:spPr bwMode="auto">
          <a:xfrm rot="10800000" flipH="1">
            <a:off x="4892256" y="2339378"/>
            <a:ext cx="496961" cy="386498"/>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000">
              <a:ln w="28575" cmpd="sng">
                <a:solidFill>
                  <a:srgbClr val="0000FF"/>
                </a:solidFill>
              </a:ln>
              <a:solidFill>
                <a:srgbClr val="FF0000"/>
              </a:solidFill>
            </a:endParaRPr>
          </a:p>
        </p:txBody>
      </p:sp>
      <p:sp>
        <p:nvSpPr>
          <p:cNvPr id="11" name="Line 8"/>
          <p:cNvSpPr>
            <a:spLocks noChangeShapeType="1"/>
          </p:cNvSpPr>
          <p:nvPr/>
        </p:nvSpPr>
        <p:spPr bwMode="auto">
          <a:xfrm rot="10800000" flipH="1">
            <a:off x="6482515" y="2339388"/>
            <a:ext cx="408614" cy="375443"/>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000">
              <a:solidFill>
                <a:srgbClr val="0000FF"/>
              </a:solidFill>
            </a:endParaRPr>
          </a:p>
        </p:txBody>
      </p:sp>
      <p:sp>
        <p:nvSpPr>
          <p:cNvPr id="5" name="TextBox 4"/>
          <p:cNvSpPr txBox="1"/>
          <p:nvPr/>
        </p:nvSpPr>
        <p:spPr>
          <a:xfrm>
            <a:off x="1181078" y="6012404"/>
            <a:ext cx="6778669" cy="461665"/>
          </a:xfrm>
          <a:prstGeom prst="rect">
            <a:avLst/>
          </a:prstGeom>
          <a:noFill/>
        </p:spPr>
        <p:txBody>
          <a:bodyPr wrap="none" rtlCol="0">
            <a:spAutoFit/>
          </a:bodyPr>
          <a:lstStyle/>
          <a:p>
            <a:r>
              <a:rPr lang="en-US" sz="2400" dirty="0" smtClean="0">
                <a:solidFill>
                  <a:srgbClr val="0000FF"/>
                </a:solidFill>
                <a:latin typeface="Times New Roman"/>
                <a:cs typeface="Times New Roman"/>
              </a:rPr>
              <a:t>All these process need a wide coverage in x and Q</a:t>
            </a:r>
            <a:r>
              <a:rPr lang="en-US" sz="2400" baseline="30000" dirty="0" smtClean="0">
                <a:solidFill>
                  <a:srgbClr val="0000FF"/>
                </a:solidFill>
                <a:latin typeface="Times New Roman"/>
                <a:cs typeface="Times New Roman"/>
              </a:rPr>
              <a:t>2</a:t>
            </a:r>
          </a:p>
        </p:txBody>
      </p:sp>
      <p:pic>
        <p:nvPicPr>
          <p:cNvPr id="27" name="Picture 26" descr="charm-prod.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213" y="4950673"/>
            <a:ext cx="1381540" cy="928503"/>
          </a:xfrm>
          <a:prstGeom prst="rect">
            <a:avLst/>
          </a:prstGeom>
        </p:spPr>
      </p:pic>
      <p:grpSp>
        <p:nvGrpSpPr>
          <p:cNvPr id="28" name="Group 27"/>
          <p:cNvGrpSpPr>
            <a:grpSpLocks noChangeAspect="1"/>
          </p:cNvGrpSpPr>
          <p:nvPr/>
        </p:nvGrpSpPr>
        <p:grpSpPr>
          <a:xfrm>
            <a:off x="1715901" y="4181071"/>
            <a:ext cx="655134" cy="1254254"/>
            <a:chOff x="1785475" y="1524000"/>
            <a:chExt cx="2139646" cy="4096340"/>
          </a:xfrm>
        </p:grpSpPr>
        <p:pic>
          <p:nvPicPr>
            <p:cNvPr id="29" name="Picture 20" descr="jet_schematic_seed"/>
            <p:cNvPicPr>
              <a:picLocks noChangeAspect="1" noChangeArrowheads="1"/>
            </p:cNvPicPr>
            <p:nvPr/>
          </p:nvPicPr>
          <p:blipFill rotWithShape="1">
            <a:blip r:embed="rId6"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30" name="Picture 20" descr="jet_schematic_seed"/>
            <p:cNvPicPr>
              <a:picLocks noChangeAspect="1" noChangeArrowheads="1"/>
            </p:cNvPicPr>
            <p:nvPr/>
          </p:nvPicPr>
          <p:blipFill rotWithShape="1">
            <a:blip r:embed="rId6"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12" name="Picture 11" descr="jeff.Mar99.pgf-diagram.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3426" y="3632219"/>
            <a:ext cx="1739900" cy="1320800"/>
          </a:xfrm>
          <a:prstGeom prst="rect">
            <a:avLst/>
          </a:prstGeom>
        </p:spPr>
      </p:pic>
      <p:sp>
        <p:nvSpPr>
          <p:cNvPr id="13" name="TextBox 12"/>
          <p:cNvSpPr txBox="1"/>
          <p:nvPr/>
        </p:nvSpPr>
        <p:spPr>
          <a:xfrm>
            <a:off x="646739" y="507999"/>
            <a:ext cx="7872317" cy="461665"/>
          </a:xfrm>
          <a:prstGeom prst="rect">
            <a:avLst/>
          </a:prstGeom>
          <a:noFill/>
        </p:spPr>
        <p:txBody>
          <a:bodyPr wrap="none" rtlCol="0">
            <a:spAutoFit/>
          </a:bodyPr>
          <a:lstStyle/>
          <a:p>
            <a:r>
              <a:rPr lang="en-US" sz="2400" dirty="0" smtClean="0">
                <a:solidFill>
                  <a:srgbClr val="0000FF"/>
                </a:solidFill>
                <a:latin typeface="Times New Roman"/>
                <a:cs typeface="Times New Roman"/>
              </a:rPr>
              <a:t>Several different complementary channels to access gluons </a:t>
            </a:r>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14" name="Footer Placeholder 13"/>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53750173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xEl>
                                              <p:pRg st="10" end="10"/>
                                            </p:txEl>
                                          </p:spTgt>
                                        </p:tgtEl>
                                        <p:attrNameLst>
                                          <p:attrName>style.visibility</p:attrName>
                                        </p:attrNameLst>
                                      </p:cBhvr>
                                      <p:to>
                                        <p:strVal val="visible"/>
                                      </p:to>
                                    </p:set>
                                    <p:animEffect transition="in" filter="blinds(horizontal)">
                                      <p:cBhvr>
                                        <p:cTn id="30" dur="500"/>
                                        <p:tgtEl>
                                          <p:spTgt spid="4">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blinds(horizontal)">
                                      <p:cBhvr>
                                        <p:cTn id="38" dur="500"/>
                                        <p:tgtEl>
                                          <p:spTgt spid="4">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14" end="14"/>
                                            </p:txEl>
                                          </p:spTgt>
                                        </p:tgtEl>
                                        <p:attrNameLst>
                                          <p:attrName>style.visibility</p:attrName>
                                        </p:attrNameLst>
                                      </p:cBhvr>
                                      <p:to>
                                        <p:strVal val="visible"/>
                                      </p:to>
                                    </p:set>
                                    <p:animEffect transition="in" filter="blinds(horizontal)">
                                      <p:cBhvr>
                                        <p:cTn id="43" dur="500"/>
                                        <p:tgtEl>
                                          <p:spTgt spid="4">
                                            <p:txEl>
                                              <p:pRg st="14" end="14"/>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linds(horizont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4">
                                            <p:txEl>
                                              <p:pRg st="17" end="17"/>
                                            </p:txEl>
                                          </p:spTgt>
                                        </p:tgtEl>
                                        <p:attrNameLst>
                                          <p:attrName>style.visibility</p:attrName>
                                        </p:attrNameLst>
                                      </p:cBhvr>
                                      <p:to>
                                        <p:strVal val="visible"/>
                                      </p:to>
                                    </p:set>
                                    <p:animEffect transition="in" filter="blinds(horizontal)">
                                      <p:cBhvr>
                                        <p:cTn id="51" dur="500"/>
                                        <p:tgtEl>
                                          <p:spTgt spid="4">
                                            <p:txEl>
                                              <p:pRg st="17" end="17"/>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linds(horizontal)">
                                      <p:cBhvr>
                                        <p:cTn id="54" dur="500"/>
                                        <p:tgtEl>
                                          <p:spTgt spid="27"/>
                                        </p:tgtEl>
                                      </p:cBhvr>
                                    </p:animEffec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linds(horizontal)">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0800"/>
            <a:ext cx="9144000" cy="609600"/>
          </a:xfrm>
        </p:spPr>
        <p:txBody>
          <a:bodyPr>
            <a:normAutofit fontScale="90000"/>
          </a:bodyPr>
          <a:lstStyle/>
          <a:p>
            <a:r>
              <a:rPr lang="en-US" dirty="0"/>
              <a:t>EIC’s Physics Impact, Complementarity and Uniqueness</a:t>
            </a:r>
          </a:p>
        </p:txBody>
      </p:sp>
      <p:sp>
        <p:nvSpPr>
          <p:cNvPr id="3" name="TextBox 2"/>
          <p:cNvSpPr txBox="1"/>
          <p:nvPr/>
        </p:nvSpPr>
        <p:spPr>
          <a:xfrm>
            <a:off x="1360720" y="685712"/>
            <a:ext cx="1869247" cy="369332"/>
          </a:xfrm>
          <a:prstGeom prst="rect">
            <a:avLst/>
          </a:prstGeom>
          <a:noFill/>
        </p:spPr>
        <p:txBody>
          <a:bodyPr wrap="none" rtlCol="0">
            <a:spAutoFit/>
          </a:bodyPr>
          <a:lstStyle/>
          <a:p>
            <a:r>
              <a:rPr lang="en-US" b="1" dirty="0" smtClean="0">
                <a:solidFill>
                  <a:srgbClr val="0000FF"/>
                </a:solidFill>
                <a:latin typeface="Times New Roman"/>
                <a:cs typeface="Times New Roman"/>
              </a:rPr>
              <a:t>Hadron-Hadron:</a:t>
            </a:r>
          </a:p>
        </p:txBody>
      </p:sp>
      <p:pic>
        <p:nvPicPr>
          <p:cNvPr id="5" name="Picture 4"/>
          <p:cNvPicPr>
            <a:picLocks noChangeAspect="1"/>
          </p:cNvPicPr>
          <p:nvPr/>
        </p:nvPicPr>
        <p:blipFill rotWithShape="1">
          <a:blip r:embed="rId3"/>
          <a:srcRect l="5897" t="7778"/>
          <a:stretch/>
        </p:blipFill>
        <p:spPr>
          <a:xfrm>
            <a:off x="806140" y="1052816"/>
            <a:ext cx="2990161" cy="1148966"/>
          </a:xfrm>
          <a:prstGeom prst="rect">
            <a:avLst/>
          </a:prstGeom>
        </p:spPr>
      </p:pic>
      <p:sp>
        <p:nvSpPr>
          <p:cNvPr id="6" name="TextBox 5"/>
          <p:cNvSpPr txBox="1"/>
          <p:nvPr/>
        </p:nvSpPr>
        <p:spPr>
          <a:xfrm>
            <a:off x="0" y="2423234"/>
            <a:ext cx="4572000" cy="1569660"/>
          </a:xfrm>
          <a:prstGeom prst="rect">
            <a:avLst/>
          </a:prstGeom>
          <a:noFill/>
        </p:spPr>
        <p:txBody>
          <a:bodyPr wrap="square" rtlCol="0">
            <a:spAutoFit/>
          </a:bodyPr>
          <a:lstStyle/>
          <a:p>
            <a:pPr marL="285750" indent="-285750">
              <a:buClr>
                <a:srgbClr val="0000FF"/>
              </a:buClr>
              <a:buFont typeface="Wingdings" charset="2"/>
              <a:buChar char="q"/>
            </a:pPr>
            <a:r>
              <a:rPr lang="en-US" sz="1600" b="1" dirty="0" smtClean="0">
                <a:latin typeface="Times New Roman"/>
                <a:cs typeface="Times New Roman"/>
              </a:rPr>
              <a:t>probe has structure as complex as the “target”</a:t>
            </a:r>
          </a:p>
          <a:p>
            <a:pPr marL="285750" indent="-285750">
              <a:buClr>
                <a:srgbClr val="0000FF"/>
              </a:buClr>
              <a:buFont typeface="Wingdings" charset="2"/>
              <a:buChar char="q"/>
            </a:pPr>
            <a:r>
              <a:rPr lang="en-US" sz="1600" b="1" dirty="0" smtClean="0">
                <a:latin typeface="Times New Roman"/>
                <a:cs typeface="Times New Roman"/>
              </a:rPr>
              <a:t>no clean access to </a:t>
            </a:r>
            <a:r>
              <a:rPr lang="en-US" sz="1600" b="1" dirty="0" err="1" smtClean="0">
                <a:latin typeface="Times New Roman"/>
                <a:cs typeface="Times New Roman"/>
              </a:rPr>
              <a:t>parton</a:t>
            </a:r>
            <a:r>
              <a:rPr lang="en-US" sz="1600" b="1" dirty="0" smtClean="0">
                <a:latin typeface="Times New Roman"/>
                <a:cs typeface="Times New Roman"/>
              </a:rPr>
              <a:t> kinematics</a:t>
            </a:r>
          </a:p>
          <a:p>
            <a:pPr>
              <a:buClr>
                <a:srgbClr val="0000FF"/>
              </a:buClr>
            </a:pPr>
            <a:r>
              <a:rPr lang="en-US" sz="1600" b="1" dirty="0">
                <a:latin typeface="Times New Roman"/>
                <a:cs typeface="Times New Roman"/>
              </a:rPr>
              <a:t> </a:t>
            </a:r>
            <a:r>
              <a:rPr lang="en-US" sz="1600" b="1" dirty="0" smtClean="0">
                <a:latin typeface="Times New Roman"/>
                <a:cs typeface="Times New Roman"/>
              </a:rPr>
              <a:t>     </a:t>
            </a:r>
            <a:r>
              <a:rPr lang="en-US" sz="1600" b="1" dirty="0" err="1" smtClean="0">
                <a:latin typeface="Times New Roman"/>
                <a:cs typeface="Times New Roman"/>
              </a:rPr>
              <a:t>p</a:t>
            </a:r>
            <a:r>
              <a:rPr lang="en-US" sz="1600" b="1" baseline="-25000" dirty="0" err="1" smtClean="0">
                <a:latin typeface="Times New Roman"/>
                <a:cs typeface="Times New Roman"/>
              </a:rPr>
              <a:t>t</a:t>
            </a:r>
            <a:r>
              <a:rPr lang="en-US" sz="1600" b="1" dirty="0" smtClean="0">
                <a:latin typeface="Times New Roman"/>
                <a:cs typeface="Times New Roman"/>
              </a:rPr>
              <a:t> </a:t>
            </a:r>
            <a:r>
              <a:rPr lang="en-US" sz="1600" b="1" dirty="0" smtClean="0">
                <a:latin typeface="Times New Roman"/>
                <a:cs typeface="Times New Roman"/>
                <a:sym typeface="Wingdings"/>
              </a:rPr>
              <a:t> x; </a:t>
            </a:r>
            <a:r>
              <a:rPr lang="en-US" sz="1600" b="1" dirty="0" smtClean="0">
                <a:latin typeface="Times New Roman"/>
                <a:cs typeface="Times New Roman"/>
              </a:rPr>
              <a:t>p</a:t>
            </a:r>
            <a:r>
              <a:rPr lang="en-US" sz="1600" b="1" baseline="-25000" dirty="0" smtClean="0">
                <a:latin typeface="Times New Roman"/>
                <a:cs typeface="Times New Roman"/>
              </a:rPr>
              <a:t>t</a:t>
            </a:r>
            <a:r>
              <a:rPr lang="en-US" sz="1600" b="1" baseline="30000" dirty="0" smtClean="0">
                <a:latin typeface="Times New Roman"/>
                <a:cs typeface="Times New Roman"/>
              </a:rPr>
              <a:t>2</a:t>
            </a:r>
            <a:r>
              <a:rPr lang="en-US" sz="1600" b="1" baseline="-25000" dirty="0" smtClean="0">
                <a:latin typeface="Times New Roman"/>
                <a:cs typeface="Times New Roman"/>
              </a:rPr>
              <a:t> </a:t>
            </a:r>
            <a:r>
              <a:rPr lang="en-US" sz="1600" b="1" dirty="0">
                <a:latin typeface="Times New Roman"/>
                <a:cs typeface="Times New Roman"/>
                <a:sym typeface="Wingdings"/>
              </a:rPr>
              <a:t> </a:t>
            </a:r>
            <a:r>
              <a:rPr lang="en-US" sz="1600" b="1" dirty="0" smtClean="0">
                <a:latin typeface="Times New Roman"/>
                <a:cs typeface="Times New Roman"/>
                <a:sym typeface="Wingdings"/>
              </a:rPr>
              <a:t>Q</a:t>
            </a:r>
            <a:r>
              <a:rPr lang="en-US" sz="1600" b="1" baseline="30000" dirty="0" smtClean="0">
                <a:latin typeface="Times New Roman"/>
                <a:cs typeface="Times New Roman"/>
                <a:sym typeface="Wingdings"/>
              </a:rPr>
              <a:t>2  </a:t>
            </a:r>
            <a:r>
              <a:rPr lang="en-US" sz="1600" b="1" dirty="0" smtClean="0">
                <a:latin typeface="Times New Roman"/>
                <a:cs typeface="Times New Roman"/>
                <a:sym typeface="Wingdings"/>
              </a:rPr>
              <a:t> x-Q</a:t>
            </a:r>
            <a:r>
              <a:rPr lang="en-US" sz="1600" b="1" baseline="30000" dirty="0" smtClean="0">
                <a:latin typeface="Times New Roman"/>
                <a:cs typeface="Times New Roman"/>
                <a:sym typeface="Wingdings"/>
              </a:rPr>
              <a:t>2</a:t>
            </a:r>
            <a:r>
              <a:rPr lang="en-US" sz="1600" b="1" dirty="0" smtClean="0">
                <a:latin typeface="Times New Roman"/>
                <a:cs typeface="Times New Roman"/>
                <a:sym typeface="Wingdings"/>
              </a:rPr>
              <a:t> strongly correlated</a:t>
            </a:r>
          </a:p>
          <a:p>
            <a:pPr>
              <a:buClr>
                <a:srgbClr val="0000FF"/>
              </a:buClr>
            </a:pPr>
            <a:r>
              <a:rPr lang="en-US" sz="1600" dirty="0">
                <a:latin typeface="Times New Roman"/>
                <a:cs typeface="Times New Roman"/>
                <a:sym typeface="Wingdings"/>
              </a:rPr>
              <a:t> </a:t>
            </a:r>
            <a:r>
              <a:rPr lang="en-US" sz="1600" dirty="0" smtClean="0">
                <a:latin typeface="Times New Roman"/>
                <a:cs typeface="Times New Roman"/>
                <a:sym typeface="Wingdings"/>
              </a:rPr>
              <a:t>     </a:t>
            </a:r>
            <a:r>
              <a:rPr lang="en-US" sz="1600" dirty="0" smtClean="0">
                <a:solidFill>
                  <a:srgbClr val="0000FF"/>
                </a:solidFill>
                <a:latin typeface="Times New Roman"/>
                <a:cs typeface="Times New Roman"/>
                <a:sym typeface="Wingdings"/>
              </a:rPr>
              <a:t>UPC:</a:t>
            </a:r>
            <a:r>
              <a:rPr lang="en-US" sz="1600" dirty="0" smtClean="0">
                <a:latin typeface="Times New Roman"/>
                <a:cs typeface="Times New Roman"/>
                <a:sym typeface="Wingdings"/>
              </a:rPr>
              <a:t> M</a:t>
            </a:r>
            <a:r>
              <a:rPr lang="en-US" sz="1600" baseline="30000" dirty="0" smtClean="0">
                <a:latin typeface="Times New Roman"/>
                <a:cs typeface="Times New Roman"/>
                <a:sym typeface="Wingdings"/>
              </a:rPr>
              <a:t>2</a:t>
            </a:r>
            <a:r>
              <a:rPr lang="en-US" sz="1600" dirty="0">
                <a:latin typeface="Times New Roman"/>
                <a:cs typeface="Times New Roman"/>
                <a:sym typeface="Wingdings"/>
              </a:rPr>
              <a:t> Q</a:t>
            </a:r>
            <a:r>
              <a:rPr lang="en-US" sz="1600" baseline="30000" dirty="0">
                <a:latin typeface="Times New Roman"/>
                <a:cs typeface="Times New Roman"/>
                <a:sym typeface="Wingdings"/>
              </a:rPr>
              <a:t>2 </a:t>
            </a:r>
            <a:r>
              <a:rPr lang="en-US" sz="1600" dirty="0" smtClean="0">
                <a:latin typeface="Times New Roman"/>
                <a:cs typeface="Times New Roman"/>
                <a:sym typeface="Wingdings"/>
              </a:rPr>
              <a:t>can only be varied by VM</a:t>
            </a:r>
            <a:endParaRPr lang="en-US" sz="1600" b="1" dirty="0" smtClean="0">
              <a:latin typeface="Times New Roman"/>
              <a:cs typeface="Times New Roman"/>
              <a:sym typeface="Wingdings"/>
            </a:endParaRPr>
          </a:p>
          <a:p>
            <a:pPr marL="285750" indent="-285750">
              <a:buClr>
                <a:srgbClr val="0000FF"/>
              </a:buClr>
              <a:buFont typeface="Wingdings" charset="2"/>
              <a:buChar char="q"/>
            </a:pPr>
            <a:r>
              <a:rPr lang="en-US" sz="1600" dirty="0" smtClean="0">
                <a:latin typeface="Times New Roman"/>
                <a:cs typeface="Times New Roman"/>
              </a:rPr>
              <a:t>limited</a:t>
            </a:r>
            <a:r>
              <a:rPr lang="en-US" sz="1600" b="1" dirty="0" smtClean="0">
                <a:latin typeface="Times New Roman"/>
                <a:cs typeface="Times New Roman"/>
              </a:rPr>
              <a:t> </a:t>
            </a:r>
            <a:r>
              <a:rPr lang="en-US" sz="1600" b="1" dirty="0">
                <a:latin typeface="Times New Roman"/>
                <a:cs typeface="Times New Roman"/>
              </a:rPr>
              <a:t>access to spatial structure of nucleons and </a:t>
            </a:r>
            <a:r>
              <a:rPr lang="en-US" sz="1600" b="1" dirty="0" smtClean="0">
                <a:latin typeface="Times New Roman"/>
                <a:cs typeface="Times New Roman"/>
              </a:rPr>
              <a:t>nuclei</a:t>
            </a:r>
            <a:endParaRPr lang="en-US" sz="1600" b="1" dirty="0">
              <a:latin typeface="Times New Roman"/>
              <a:cs typeface="Times New Roman"/>
            </a:endParaRPr>
          </a:p>
        </p:txBody>
      </p:sp>
      <p:sp>
        <p:nvSpPr>
          <p:cNvPr id="7" name="TextBox 6"/>
          <p:cNvSpPr txBox="1"/>
          <p:nvPr/>
        </p:nvSpPr>
        <p:spPr>
          <a:xfrm>
            <a:off x="5885111" y="685712"/>
            <a:ext cx="1945778" cy="369332"/>
          </a:xfrm>
          <a:prstGeom prst="rect">
            <a:avLst/>
          </a:prstGeom>
          <a:noFill/>
        </p:spPr>
        <p:txBody>
          <a:bodyPr wrap="none" rtlCol="0">
            <a:spAutoFit/>
          </a:bodyPr>
          <a:lstStyle/>
          <a:p>
            <a:r>
              <a:rPr lang="en-US" b="1" dirty="0" smtClean="0">
                <a:solidFill>
                  <a:srgbClr val="FF00FF"/>
                </a:solidFill>
                <a:latin typeface="Times New Roman"/>
                <a:cs typeface="Times New Roman"/>
              </a:rPr>
              <a:t>Electron-Hadron:</a:t>
            </a:r>
          </a:p>
        </p:txBody>
      </p:sp>
      <p:pic>
        <p:nvPicPr>
          <p:cNvPr id="8" name="Picture 7"/>
          <p:cNvPicPr>
            <a:picLocks noChangeAspect="1"/>
          </p:cNvPicPr>
          <p:nvPr/>
        </p:nvPicPr>
        <p:blipFill>
          <a:blip r:embed="rId4"/>
          <a:stretch>
            <a:fillRect/>
          </a:stretch>
        </p:blipFill>
        <p:spPr>
          <a:xfrm>
            <a:off x="5257756" y="1042884"/>
            <a:ext cx="3200400" cy="1268730"/>
          </a:xfrm>
          <a:prstGeom prst="rect">
            <a:avLst/>
          </a:prstGeom>
        </p:spPr>
      </p:pic>
      <p:sp>
        <p:nvSpPr>
          <p:cNvPr id="9" name="TextBox 8"/>
          <p:cNvSpPr txBox="1"/>
          <p:nvPr/>
        </p:nvSpPr>
        <p:spPr>
          <a:xfrm>
            <a:off x="4572000" y="2408157"/>
            <a:ext cx="4572000" cy="2062103"/>
          </a:xfrm>
          <a:prstGeom prst="rect">
            <a:avLst/>
          </a:prstGeom>
          <a:noFill/>
        </p:spPr>
        <p:txBody>
          <a:bodyPr wrap="square" rtlCol="0">
            <a:spAutoFit/>
          </a:bodyPr>
          <a:lstStyle/>
          <a:p>
            <a:pPr marL="285750" indent="-285750">
              <a:buClr>
                <a:srgbClr val="FF00FF"/>
              </a:buClr>
              <a:buFont typeface="Wingdings" charset="2"/>
              <a:buChar char="q"/>
            </a:pPr>
            <a:r>
              <a:rPr lang="en-US" sz="1600" b="1" dirty="0" smtClean="0">
                <a:latin typeface="Times New Roman"/>
                <a:cs typeface="Times New Roman"/>
              </a:rPr>
              <a:t>Point-like probe </a:t>
            </a:r>
            <a:r>
              <a:rPr lang="en-US" sz="1600" b="1" dirty="0" smtClean="0">
                <a:latin typeface="Times New Roman"/>
                <a:cs typeface="Times New Roman"/>
                <a:sym typeface="Wingdings"/>
              </a:rPr>
              <a:t> resolution</a:t>
            </a:r>
            <a:endParaRPr lang="en-US" sz="1600" b="1" dirty="0" smtClean="0">
              <a:latin typeface="Times New Roman"/>
              <a:cs typeface="Times New Roman"/>
            </a:endParaRPr>
          </a:p>
          <a:p>
            <a:pPr marL="285750" indent="-285750">
              <a:buClr>
                <a:srgbClr val="FF00FF"/>
              </a:buClr>
              <a:buFont typeface="Wingdings" charset="2"/>
              <a:buChar char="q"/>
            </a:pPr>
            <a:r>
              <a:rPr lang="en-US" sz="1600" b="1" dirty="0" smtClean="0">
                <a:latin typeface="Times New Roman"/>
                <a:cs typeface="Times New Roman"/>
              </a:rPr>
              <a:t>High precision &amp; access to </a:t>
            </a:r>
            <a:r>
              <a:rPr lang="en-US" sz="1600" b="1" dirty="0" err="1" smtClean="0">
                <a:latin typeface="Times New Roman"/>
                <a:cs typeface="Times New Roman"/>
              </a:rPr>
              <a:t>partonic</a:t>
            </a:r>
            <a:r>
              <a:rPr lang="en-US" sz="1600" b="1" dirty="0">
                <a:latin typeface="Times New Roman"/>
                <a:cs typeface="Times New Roman"/>
              </a:rPr>
              <a:t> </a:t>
            </a:r>
            <a:r>
              <a:rPr lang="en-US" sz="1600" b="1" dirty="0" smtClean="0">
                <a:latin typeface="Times New Roman"/>
                <a:cs typeface="Times New Roman"/>
              </a:rPr>
              <a:t>kinematics </a:t>
            </a:r>
            <a:r>
              <a:rPr lang="en-US" sz="1600" b="1" dirty="0">
                <a:latin typeface="Times New Roman"/>
                <a:cs typeface="Times New Roman"/>
              </a:rPr>
              <a:t>through scattered lepton </a:t>
            </a:r>
            <a:r>
              <a:rPr lang="en-US" sz="1600" b="1" dirty="0" smtClean="0">
                <a:latin typeface="Times New Roman"/>
                <a:cs typeface="Times New Roman"/>
                <a:sym typeface="Wingdings"/>
              </a:rPr>
              <a:t> </a:t>
            </a:r>
            <a:r>
              <a:rPr lang="en-US" sz="1600" b="1" dirty="0" smtClean="0">
                <a:latin typeface="Times New Roman"/>
                <a:cs typeface="Times New Roman"/>
              </a:rPr>
              <a:t>x</a:t>
            </a:r>
            <a:r>
              <a:rPr lang="en-US" sz="1600" b="1" dirty="0">
                <a:latin typeface="Times New Roman"/>
                <a:cs typeface="Times New Roman"/>
              </a:rPr>
              <a:t>, </a:t>
            </a:r>
            <a:r>
              <a:rPr lang="en-US" sz="1600" b="1" dirty="0" smtClean="0">
                <a:latin typeface="Times New Roman"/>
                <a:cs typeface="Times New Roman"/>
              </a:rPr>
              <a:t>Q</a:t>
            </a:r>
            <a:r>
              <a:rPr lang="en-US" sz="1600" b="1" baseline="32000" dirty="0" smtClean="0">
                <a:latin typeface="Times New Roman"/>
                <a:cs typeface="Times New Roman"/>
              </a:rPr>
              <a:t>2</a:t>
            </a:r>
            <a:endParaRPr lang="en-US" sz="1600" b="1" dirty="0" smtClean="0">
              <a:latin typeface="Times New Roman"/>
              <a:cs typeface="Times New Roman"/>
            </a:endParaRPr>
          </a:p>
          <a:p>
            <a:pPr marL="285750" indent="-285750">
              <a:buClr>
                <a:srgbClr val="FF00FF"/>
              </a:buClr>
              <a:buFont typeface="Wingdings" charset="2"/>
              <a:buChar char="q"/>
            </a:pPr>
            <a:r>
              <a:rPr lang="en-US" sz="1600" b="1" dirty="0" smtClean="0">
                <a:latin typeface="Times New Roman"/>
                <a:cs typeface="Times New Roman"/>
              </a:rPr>
              <a:t>Interaction governed by colorless Photon</a:t>
            </a:r>
            <a:endParaRPr lang="en-US" sz="1600" b="1" dirty="0">
              <a:latin typeface="Times New Roman"/>
              <a:cs typeface="Times New Roman"/>
            </a:endParaRPr>
          </a:p>
          <a:p>
            <a:pPr>
              <a:buClr>
                <a:srgbClr val="FF00FF"/>
              </a:buClr>
            </a:pPr>
            <a:r>
              <a:rPr lang="en-US" sz="1600" b="1" dirty="0" smtClean="0">
                <a:solidFill>
                  <a:srgbClr val="FF00FF"/>
                </a:solidFill>
                <a:latin typeface="Times New Roman"/>
                <a:cs typeface="Times New Roman"/>
                <a:sym typeface="Wingdings"/>
              </a:rPr>
              <a:t>      </a:t>
            </a:r>
            <a:r>
              <a:rPr lang="en-US" sz="1600" b="1" dirty="0" smtClean="0">
                <a:latin typeface="Times New Roman"/>
                <a:cs typeface="Times New Roman"/>
                <a:sym typeface="Wingdings"/>
              </a:rPr>
              <a:t>preserve the properties of </a:t>
            </a:r>
            <a:r>
              <a:rPr lang="en-US" sz="1600" b="1" dirty="0" err="1" smtClean="0">
                <a:latin typeface="Times New Roman"/>
                <a:cs typeface="Times New Roman"/>
                <a:sym typeface="Wingdings"/>
              </a:rPr>
              <a:t>partons</a:t>
            </a:r>
            <a:r>
              <a:rPr lang="en-US" sz="1600" b="1" dirty="0">
                <a:latin typeface="Times New Roman"/>
                <a:cs typeface="Times New Roman"/>
                <a:sym typeface="Wingdings"/>
              </a:rPr>
              <a:t> </a:t>
            </a:r>
            <a:r>
              <a:rPr lang="en-US" sz="1600" b="1" dirty="0" smtClean="0">
                <a:latin typeface="Times New Roman"/>
                <a:cs typeface="Times New Roman"/>
                <a:sym typeface="Wingdings"/>
              </a:rPr>
              <a:t>in the </a:t>
            </a:r>
          </a:p>
          <a:p>
            <a:pPr>
              <a:buClr>
                <a:srgbClr val="FF00FF"/>
              </a:buClr>
            </a:pPr>
            <a:r>
              <a:rPr lang="en-US" sz="1600" b="1" dirty="0">
                <a:latin typeface="Times New Roman"/>
                <a:cs typeface="Times New Roman"/>
                <a:sym typeface="Wingdings"/>
              </a:rPr>
              <a:t> </a:t>
            </a:r>
            <a:r>
              <a:rPr lang="en-US" sz="1600" b="1" dirty="0" smtClean="0">
                <a:latin typeface="Times New Roman"/>
                <a:cs typeface="Times New Roman"/>
                <a:sym typeface="Wingdings"/>
              </a:rPr>
              <a:t>         nuclear wave function</a:t>
            </a:r>
            <a:endParaRPr lang="en-US" sz="1600" b="1" dirty="0" smtClean="0">
              <a:latin typeface="Times New Roman"/>
              <a:cs typeface="Times New Roman"/>
            </a:endParaRPr>
          </a:p>
          <a:p>
            <a:pPr marL="285750" lvl="2" indent="-285750">
              <a:lnSpc>
                <a:spcPct val="100000"/>
              </a:lnSpc>
              <a:spcBef>
                <a:spcPts val="0"/>
              </a:spcBef>
              <a:buClr>
                <a:srgbClr val="FF00FF"/>
              </a:buClr>
              <a:buFont typeface="Wingdings" charset="2"/>
              <a:buChar char="q"/>
            </a:pPr>
            <a:r>
              <a:rPr lang="en-US" sz="1600" b="1" dirty="0" smtClean="0">
                <a:latin typeface="Times New Roman"/>
                <a:cs typeface="Times New Roman"/>
              </a:rPr>
              <a:t>initial </a:t>
            </a:r>
            <a:r>
              <a:rPr lang="en-US" sz="1600" b="1" dirty="0">
                <a:latin typeface="Times New Roman"/>
                <a:cs typeface="Times New Roman"/>
              </a:rPr>
              <a:t>and final state effects can </a:t>
            </a:r>
            <a:r>
              <a:rPr lang="en-US" sz="1600" b="1" dirty="0" smtClean="0">
                <a:latin typeface="Times New Roman"/>
                <a:cs typeface="Times New Roman"/>
              </a:rPr>
              <a:t>be cleanly disentangled</a:t>
            </a:r>
          </a:p>
        </p:txBody>
      </p:sp>
      <p:sp>
        <p:nvSpPr>
          <p:cNvPr id="11" name="Date Placeholder 10"/>
          <p:cNvSpPr>
            <a:spLocks noGrp="1"/>
          </p:cNvSpPr>
          <p:nvPr>
            <p:ph type="dt" sz="half" idx="10"/>
          </p:nvPr>
        </p:nvSpPr>
        <p:spPr/>
        <p:txBody>
          <a:bodyPr/>
          <a:lstStyle/>
          <a:p>
            <a:r>
              <a:rPr lang="en-US" smtClean="0"/>
              <a:t>E.C. Aschenauer</a:t>
            </a:r>
            <a:endParaRPr lang="en-US" dirty="0"/>
          </a:p>
        </p:txBody>
      </p:sp>
      <p:sp>
        <p:nvSpPr>
          <p:cNvPr id="13" name="Slide Number Placeholder 12"/>
          <p:cNvSpPr>
            <a:spLocks noGrp="1"/>
          </p:cNvSpPr>
          <p:nvPr>
            <p:ph type="sldNum" sz="quarter" idx="12"/>
          </p:nvPr>
        </p:nvSpPr>
        <p:spPr/>
        <p:txBody>
          <a:bodyPr/>
          <a:lstStyle/>
          <a:p>
            <a:r>
              <a:rPr lang="en-US" dirty="0" smtClean="0"/>
              <a:t>                </a:t>
            </a:r>
            <a:fld id="{D8AB687D-7754-8045-A896-36BD23FBD8D8}" type="slidenum">
              <a:rPr lang="en-US" smtClean="0"/>
              <a:t>42</a:t>
            </a:fld>
            <a:endParaRPr lang="en-US" dirty="0"/>
          </a:p>
        </p:txBody>
      </p:sp>
      <p:sp>
        <p:nvSpPr>
          <p:cNvPr id="2" name="Footer Placeholder 1"/>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61055592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non-linear effects</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43</a:t>
            </a:fld>
            <a:endParaRPr lang="en-US"/>
          </a:p>
        </p:txBody>
      </p:sp>
      <p:sp>
        <p:nvSpPr>
          <p:cNvPr id="5" name="Rectangle 16"/>
          <p:cNvSpPr txBox="1">
            <a:spLocks noChangeArrowheads="1"/>
          </p:cNvSpPr>
          <p:nvPr/>
        </p:nvSpPr>
        <p:spPr>
          <a:xfrm>
            <a:off x="0" y="470460"/>
            <a:ext cx="6324600" cy="2362200"/>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Times New Roman"/>
                <a:ea typeface="+mn-ea"/>
                <a:cs typeface="Times New Roman"/>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Times New Roman"/>
                <a:ea typeface="+mn-ea"/>
                <a:cs typeface="Times New Roman"/>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Times New Roman"/>
                <a:ea typeface="+mn-ea"/>
                <a:cs typeface="Times New Roman"/>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Times New Roman"/>
                <a:ea typeface="+mn-ea"/>
                <a:cs typeface="Times New Roman"/>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Times New Roman"/>
                <a:ea typeface="+mn-ea"/>
                <a:cs typeface="Times New Roman"/>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eaLnBrk="1" hangingPunct="1">
              <a:buFont typeface="Wingdings" charset="0"/>
              <a:buNone/>
            </a:pPr>
            <a:r>
              <a:rPr lang="en-US" sz="1800" dirty="0" smtClean="0">
                <a:solidFill>
                  <a:srgbClr val="0000FF"/>
                </a:solidFill>
                <a:latin typeface="Comic Sans MS"/>
                <a:cs typeface="Comic Sans MS"/>
              </a:rPr>
              <a:t>Scattering of electrons off nuclei: </a:t>
            </a:r>
          </a:p>
          <a:p>
            <a:pPr eaLnBrk="1" hangingPunct="1"/>
            <a:r>
              <a:rPr lang="en-US" sz="1800" dirty="0" smtClean="0">
                <a:latin typeface="Comic Sans MS"/>
                <a:cs typeface="Comic Sans MS"/>
              </a:rPr>
              <a:t>Probes interact over distances </a:t>
            </a:r>
            <a:r>
              <a:rPr lang="en-US" sz="1800" i="1" dirty="0" smtClean="0">
                <a:latin typeface="Comic Sans MS"/>
                <a:cs typeface="Comic Sans MS"/>
              </a:rPr>
              <a:t>L</a:t>
            </a:r>
            <a:r>
              <a:rPr lang="en-US" sz="1800" dirty="0" smtClean="0">
                <a:latin typeface="Comic Sans MS"/>
                <a:cs typeface="Comic Sans MS"/>
              </a:rPr>
              <a:t> ~ (2</a:t>
            </a:r>
            <a:r>
              <a:rPr lang="en-US" sz="1800" i="1" dirty="0" smtClean="0">
                <a:latin typeface="Comic Sans MS"/>
                <a:cs typeface="Comic Sans MS"/>
              </a:rPr>
              <a:t>m</a:t>
            </a:r>
            <a:r>
              <a:rPr lang="en-US" sz="1800" i="1" baseline="-25000" dirty="0" smtClean="0">
                <a:latin typeface="Comic Sans MS"/>
                <a:cs typeface="Comic Sans MS"/>
              </a:rPr>
              <a:t>N </a:t>
            </a:r>
            <a:r>
              <a:rPr lang="en-US" sz="1800" i="1" dirty="0" smtClean="0">
                <a:latin typeface="Comic Sans MS"/>
                <a:cs typeface="Comic Sans MS"/>
              </a:rPr>
              <a:t>x</a:t>
            </a:r>
            <a:r>
              <a:rPr lang="en-US" sz="1800" dirty="0" smtClean="0">
                <a:latin typeface="Comic Sans MS"/>
                <a:cs typeface="Comic Sans MS"/>
              </a:rPr>
              <a:t>)</a:t>
            </a:r>
            <a:r>
              <a:rPr lang="en-US" sz="1800" baseline="30000" dirty="0" smtClean="0">
                <a:latin typeface="Comic Sans MS"/>
                <a:cs typeface="Comic Sans MS"/>
              </a:rPr>
              <a:t>-1</a:t>
            </a:r>
          </a:p>
          <a:p>
            <a:pPr eaLnBrk="1" hangingPunct="1"/>
            <a:r>
              <a:rPr lang="en-US" sz="1800" dirty="0" smtClean="0">
                <a:latin typeface="Comic Sans MS"/>
                <a:cs typeface="Comic Sans MS"/>
              </a:rPr>
              <a:t>For </a:t>
            </a:r>
            <a:r>
              <a:rPr lang="en-US" sz="1800" i="1" dirty="0" smtClean="0">
                <a:latin typeface="Comic Sans MS"/>
                <a:cs typeface="Comic Sans MS"/>
              </a:rPr>
              <a:t>L</a:t>
            </a:r>
            <a:r>
              <a:rPr lang="en-US" sz="1800" dirty="0" smtClean="0">
                <a:latin typeface="Comic Sans MS"/>
                <a:cs typeface="Comic Sans MS"/>
              </a:rPr>
              <a:t> &gt; 2 R</a:t>
            </a:r>
            <a:r>
              <a:rPr lang="en-US" sz="1800" baseline="-25000" dirty="0" smtClean="0">
                <a:latin typeface="Comic Sans MS"/>
                <a:cs typeface="Comic Sans MS"/>
              </a:rPr>
              <a:t>A</a:t>
            </a:r>
            <a:r>
              <a:rPr lang="en-US" sz="1800" dirty="0" smtClean="0">
                <a:latin typeface="Comic Sans MS"/>
                <a:cs typeface="Comic Sans MS"/>
              </a:rPr>
              <a:t> ~ A</a:t>
            </a:r>
            <a:r>
              <a:rPr lang="en-US" sz="1800" baseline="30000" dirty="0" smtClean="0">
                <a:latin typeface="Comic Sans MS"/>
                <a:cs typeface="Comic Sans MS"/>
              </a:rPr>
              <a:t>1/3</a:t>
            </a:r>
            <a:r>
              <a:rPr lang="en-US" sz="1800" dirty="0" smtClean="0">
                <a:latin typeface="Comic Sans MS"/>
                <a:cs typeface="Comic Sans MS"/>
              </a:rPr>
              <a:t> probe cannot distinguish between nucleons in front or back of nucleon </a:t>
            </a:r>
          </a:p>
          <a:p>
            <a:pPr eaLnBrk="1" hangingPunct="1"/>
            <a:r>
              <a:rPr lang="en-US" sz="1800" dirty="0" smtClean="0">
                <a:latin typeface="Comic Sans MS"/>
                <a:cs typeface="Comic Sans MS"/>
              </a:rPr>
              <a:t>Probe interacts </a:t>
            </a:r>
            <a:r>
              <a:rPr lang="en-US" sz="1800" i="1" dirty="0" smtClean="0">
                <a:solidFill>
                  <a:srgbClr val="0000FF"/>
                </a:solidFill>
                <a:latin typeface="Comic Sans MS"/>
                <a:cs typeface="Comic Sans MS"/>
              </a:rPr>
              <a:t>coherently</a:t>
            </a:r>
            <a:r>
              <a:rPr lang="en-US" sz="1800" dirty="0" smtClean="0">
                <a:solidFill>
                  <a:srgbClr val="0000FF"/>
                </a:solidFill>
                <a:latin typeface="Comic Sans MS"/>
                <a:cs typeface="Comic Sans MS"/>
              </a:rPr>
              <a:t> </a:t>
            </a:r>
            <a:r>
              <a:rPr lang="en-US" sz="1800" dirty="0" smtClean="0">
                <a:latin typeface="Comic Sans MS"/>
                <a:cs typeface="Comic Sans MS"/>
              </a:rPr>
              <a:t>with all nucleons</a:t>
            </a:r>
          </a:p>
          <a:p>
            <a:pPr eaLnBrk="1" hangingPunct="1"/>
            <a:endParaRPr lang="en-US" sz="2000" dirty="0" smtClean="0">
              <a:latin typeface="Comic Sans MS"/>
              <a:cs typeface="Comic Sans MS"/>
            </a:endParaRPr>
          </a:p>
          <a:p>
            <a:pPr eaLnBrk="1" hangingPunct="1"/>
            <a:endParaRPr lang="en-US" sz="2400" dirty="0" smtClean="0">
              <a:latin typeface="Comic Sans MS"/>
              <a:cs typeface="Comic Sans MS"/>
            </a:endParaRPr>
          </a:p>
          <a:p>
            <a:pPr eaLnBrk="1" hangingPunct="1"/>
            <a:endParaRPr lang="en-US" sz="2400" dirty="0" smtClean="0">
              <a:latin typeface="Comic Sans MS"/>
              <a:cs typeface="Comic Sans MS"/>
            </a:endParaRPr>
          </a:p>
          <a:p>
            <a:pPr eaLnBrk="1" hangingPunct="1"/>
            <a:endParaRPr lang="en-US" sz="2400" dirty="0" smtClean="0">
              <a:latin typeface="Comic Sans MS"/>
              <a:cs typeface="Comic Sans MS"/>
            </a:endParaRPr>
          </a:p>
          <a:p>
            <a:pPr eaLnBrk="1" hangingPunct="1"/>
            <a:endParaRPr lang="en-US" sz="2400" dirty="0">
              <a:latin typeface="Comic Sans MS"/>
              <a:cs typeface="Comic Sans MS"/>
            </a:endParaRPr>
          </a:p>
        </p:txBody>
      </p:sp>
      <p:sp>
        <p:nvSpPr>
          <p:cNvPr id="6" name="Rectangle 7"/>
          <p:cNvSpPr>
            <a:spLocks noChangeArrowheads="1"/>
          </p:cNvSpPr>
          <p:nvPr/>
        </p:nvSpPr>
        <p:spPr bwMode="auto">
          <a:xfrm>
            <a:off x="7848333" y="3661957"/>
            <a:ext cx="171450" cy="177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p>
        </p:txBody>
      </p:sp>
      <p:sp>
        <p:nvSpPr>
          <p:cNvPr id="7" name="Text Box 8"/>
          <p:cNvSpPr txBox="1">
            <a:spLocks noChangeArrowheads="1"/>
          </p:cNvSpPr>
          <p:nvPr/>
        </p:nvSpPr>
        <p:spPr bwMode="auto">
          <a:xfrm>
            <a:off x="4651108" y="3611157"/>
            <a:ext cx="184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sz="2200">
              <a:latin typeface="Times New Roman" charset="0"/>
            </a:endParaRPr>
          </a:p>
        </p:txBody>
      </p:sp>
      <p:sp>
        <p:nvSpPr>
          <p:cNvPr id="8" name="Text Box 9"/>
          <p:cNvSpPr txBox="1">
            <a:spLocks noChangeArrowheads="1"/>
          </p:cNvSpPr>
          <p:nvPr/>
        </p:nvSpPr>
        <p:spPr bwMode="auto">
          <a:xfrm>
            <a:off x="890850" y="2895724"/>
            <a:ext cx="38626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dirty="0">
                <a:solidFill>
                  <a:srgbClr val="0000FF"/>
                </a:solidFill>
                <a:latin typeface="Comic Sans MS"/>
                <a:cs typeface="Comic Sans MS"/>
              </a:rPr>
              <a:t>Nuclear </a:t>
            </a:r>
            <a:r>
              <a:rPr lang="ja-JP" altLang="en-US" sz="2400" dirty="0">
                <a:solidFill>
                  <a:srgbClr val="0000FF"/>
                </a:solidFill>
                <a:latin typeface="Comic Sans MS"/>
                <a:cs typeface="Comic Sans MS"/>
              </a:rPr>
              <a:t>“</a:t>
            </a:r>
            <a:r>
              <a:rPr lang="en-US" sz="2400" dirty="0">
                <a:solidFill>
                  <a:srgbClr val="0000FF"/>
                </a:solidFill>
                <a:latin typeface="Comic Sans MS"/>
                <a:cs typeface="Comic Sans MS"/>
              </a:rPr>
              <a:t>Oomph</a:t>
            </a:r>
            <a:r>
              <a:rPr lang="ja-JP" altLang="en-US" sz="2400" dirty="0">
                <a:solidFill>
                  <a:srgbClr val="0000FF"/>
                </a:solidFill>
                <a:latin typeface="Comic Sans MS"/>
                <a:cs typeface="Comic Sans MS"/>
              </a:rPr>
              <a:t>”</a:t>
            </a:r>
            <a:r>
              <a:rPr lang="en-US" sz="2400" dirty="0">
                <a:solidFill>
                  <a:srgbClr val="0000FF"/>
                </a:solidFill>
                <a:latin typeface="Comic Sans MS"/>
                <a:cs typeface="Comic Sans MS"/>
              </a:rPr>
              <a:t> Factor</a:t>
            </a:r>
          </a:p>
          <a:p>
            <a:r>
              <a:rPr lang="en-US" sz="2400" dirty="0">
                <a:solidFill>
                  <a:srgbClr val="0000FF"/>
                </a:solidFill>
                <a:latin typeface="Comic Sans MS"/>
                <a:cs typeface="Comic Sans MS"/>
              </a:rPr>
              <a:t>Pocket Formula:</a:t>
            </a:r>
          </a:p>
        </p:txBody>
      </p:sp>
      <p:pic>
        <p:nvPicPr>
          <p:cNvPr id="9" name="Picture 17"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783" y="523461"/>
            <a:ext cx="16097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209817" y="5736006"/>
            <a:ext cx="86790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sz="2400" dirty="0">
                <a:solidFill>
                  <a:srgbClr val="0000FF"/>
                </a:solidFill>
                <a:latin typeface="Comic Sans MS"/>
                <a:ea typeface="+mn-ea"/>
                <a:cs typeface="Comic Sans MS"/>
              </a:rPr>
              <a:t>Enhancement of </a:t>
            </a:r>
            <a:r>
              <a:rPr lang="en-US" altLang="x-none" sz="2400" i="1" dirty="0">
                <a:solidFill>
                  <a:srgbClr val="0000FF"/>
                </a:solidFill>
                <a:latin typeface="Comic Sans MS"/>
                <a:ea typeface="+mn-ea"/>
                <a:cs typeface="Comic Sans MS"/>
              </a:rPr>
              <a:t>Q</a:t>
            </a:r>
            <a:r>
              <a:rPr lang="en-US" altLang="x-none" sz="2400" i="1" baseline="-25000" dirty="0">
                <a:solidFill>
                  <a:srgbClr val="0000FF"/>
                </a:solidFill>
                <a:latin typeface="Comic Sans MS"/>
                <a:ea typeface="+mn-ea"/>
                <a:cs typeface="Comic Sans MS"/>
              </a:rPr>
              <a:t>S</a:t>
            </a:r>
            <a:r>
              <a:rPr lang="en-US" altLang="x-none" sz="2400" dirty="0">
                <a:solidFill>
                  <a:srgbClr val="0000FF"/>
                </a:solidFill>
                <a:latin typeface="Comic Sans MS"/>
                <a:ea typeface="+mn-ea"/>
                <a:cs typeface="Comic Sans MS"/>
              </a:rPr>
              <a:t> with A </a:t>
            </a:r>
            <a:r>
              <a:rPr lang="en-US" altLang="x-none" sz="2400" dirty="0">
                <a:latin typeface="Comic Sans MS"/>
                <a:ea typeface="+mn-ea"/>
                <a:cs typeface="Comic Sans MS"/>
                <a:sym typeface="Symbol" charset="2"/>
              </a:rPr>
              <a:t></a:t>
            </a:r>
            <a:r>
              <a:rPr lang="en-US" altLang="x-none" sz="2400" dirty="0">
                <a:latin typeface="Comic Sans MS"/>
                <a:ea typeface="+mn-ea"/>
                <a:cs typeface="Comic Sans MS"/>
              </a:rPr>
              <a:t> non-linear QCD regime reached at significantly lower energy in A than in proton</a:t>
            </a:r>
          </a:p>
        </p:txBody>
      </p:sp>
      <p:graphicFrame>
        <p:nvGraphicFramePr>
          <p:cNvPr id="11" name="Object 24"/>
          <p:cNvGraphicFramePr>
            <a:graphicFrameLocks noChangeAspect="1"/>
          </p:cNvGraphicFramePr>
          <p:nvPr>
            <p:extLst>
              <p:ext uri="{D42A27DB-BD31-4B8C-83A1-F6EECF244321}">
                <p14:modId xmlns:p14="http://schemas.microsoft.com/office/powerpoint/2010/main" val="4292613981"/>
              </p:ext>
            </p:extLst>
          </p:nvPr>
        </p:nvGraphicFramePr>
        <p:xfrm>
          <a:off x="4690073" y="2767542"/>
          <a:ext cx="2743200" cy="992188"/>
        </p:xfrm>
        <a:graphic>
          <a:graphicData uri="http://schemas.openxmlformats.org/presentationml/2006/ole">
            <mc:AlternateContent xmlns:mc="http://schemas.openxmlformats.org/markup-compatibility/2006">
              <mc:Choice xmlns:v="urn:schemas-microsoft-com:vml" Requires="v">
                <p:oleObj spid="_x0000_s58386" name="Equation" r:id="rId4" imgW="16711111" imgH="6044444" progId="Equation.DSMT4">
                  <p:embed/>
                </p:oleObj>
              </mc:Choice>
              <mc:Fallback>
                <p:oleObj name="Equation" r:id="rId4" imgW="16711111" imgH="6044444"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073" y="2767542"/>
                        <a:ext cx="2743200" cy="99218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 name="Object 25"/>
          <p:cNvGraphicFramePr>
            <a:graphicFrameLocks noChangeAspect="1"/>
          </p:cNvGraphicFramePr>
          <p:nvPr>
            <p:extLst>
              <p:ext uri="{D42A27DB-BD31-4B8C-83A1-F6EECF244321}">
                <p14:modId xmlns:p14="http://schemas.microsoft.com/office/powerpoint/2010/main" val="2277064988"/>
              </p:ext>
            </p:extLst>
          </p:nvPr>
        </p:nvGraphicFramePr>
        <p:xfrm>
          <a:off x="120650" y="2148946"/>
          <a:ext cx="6356350" cy="599656"/>
        </p:xfrm>
        <a:graphic>
          <a:graphicData uri="http://schemas.openxmlformats.org/presentationml/2006/ole">
            <mc:AlternateContent xmlns:mc="http://schemas.openxmlformats.org/markup-compatibility/2006">
              <mc:Choice xmlns:v="urn:schemas-microsoft-com:vml" Requires="v">
                <p:oleObj spid="_x0000_s58387" name="Equation" r:id="rId6" imgW="18285714" imgH="1726984" progId="Equation.DSMT4">
                  <p:embed/>
                </p:oleObj>
              </mc:Choice>
              <mc:Fallback>
                <p:oleObj name="Equation" r:id="rId6" imgW="18285714" imgH="1726984"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650" y="2148946"/>
                        <a:ext cx="6356350" cy="599656"/>
                      </a:xfrm>
                      <a:prstGeom prst="rect">
                        <a:avLst/>
                      </a:prstGeom>
                      <a:noFill/>
                      <a:ln>
                        <a:noFill/>
                      </a:ln>
                      <a:effectLst/>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en-US" smtClean="0"/>
              <a:t>INT-2017 The Flavor Structure of Nucleon Sea </a:t>
            </a:r>
            <a:endParaRPr lang="en-US"/>
          </a:p>
        </p:txBody>
      </p:sp>
      <p:pic>
        <p:nvPicPr>
          <p:cNvPr id="14" name="Picture 13" descr="QsReach_eRHIC_JLEIC.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3764832"/>
            <a:ext cx="4927600" cy="2034835"/>
          </a:xfrm>
          <a:prstGeom prst="rect">
            <a:avLst/>
          </a:prstGeom>
        </p:spPr>
      </p:pic>
    </p:spTree>
    <p:extLst>
      <p:ext uri="{BB962C8B-B14F-4D97-AF65-F5344CB8AC3E}">
        <p14:creationId xmlns:p14="http://schemas.microsoft.com/office/powerpoint/2010/main" val="30428148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E.C. Aschenauer</a:t>
            </a:r>
            <a:endParaRPr lang="en-US" dirty="0"/>
          </a:p>
        </p:txBody>
      </p:sp>
      <p:sp>
        <p:nvSpPr>
          <p:cNvPr id="11" name="Footer Placeholder 10"/>
          <p:cNvSpPr>
            <a:spLocks noGrp="1"/>
          </p:cNvSpPr>
          <p:nvPr>
            <p:ph type="ftr" sz="quarter" idx="11"/>
          </p:nvPr>
        </p:nvSpPr>
        <p:spPr/>
        <p:txBody>
          <a:bodyPr/>
          <a:lstStyle/>
          <a:p>
            <a:r>
              <a:rPr lang="en-US" smtClean="0"/>
              <a:t>INT-2017 The Flavor Structure of Nucleon Sea </a:t>
            </a:r>
            <a:endParaRPr lang="en-US" dirty="0"/>
          </a:p>
        </p:txBody>
      </p:sp>
      <p:grpSp>
        <p:nvGrpSpPr>
          <p:cNvPr id="9" name="Group 8"/>
          <p:cNvGrpSpPr/>
          <p:nvPr/>
        </p:nvGrpSpPr>
        <p:grpSpPr>
          <a:xfrm>
            <a:off x="651542" y="1205074"/>
            <a:ext cx="1868846" cy="793791"/>
            <a:chOff x="604899" y="1127774"/>
            <a:chExt cx="1868846" cy="793791"/>
          </a:xfrm>
        </p:grpSpPr>
        <p:sp>
          <p:nvSpPr>
            <p:cNvPr id="99" name="Block Arc 98"/>
            <p:cNvSpPr/>
            <p:nvPr/>
          </p:nvSpPr>
          <p:spPr bwMode="auto">
            <a:xfrm rot="16200000">
              <a:off x="1841411" y="1035231"/>
              <a:ext cx="140106" cy="1124563"/>
            </a:xfrm>
            <a:prstGeom prst="block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04" name="DIS-Kinematics_revised copy.pdf"/>
            <p:cNvPicPr>
              <a:picLocks noChangeAspect="1"/>
            </p:cNvPicPr>
            <p:nvPr/>
          </p:nvPicPr>
          <p:blipFill rotWithShape="1">
            <a:blip r:embed="rId3">
              <a:extLst>
                <a:ext uri="{28A0092B-C50C-407E-A947-70E740481C1C}">
                  <a14:useLocalDpi xmlns:a14="http://schemas.microsoft.com/office/drawing/2010/main" val="0"/>
                </a:ext>
              </a:extLst>
            </a:blip>
            <a:srcRect l="34533" t="38038" r="38894" b="27137"/>
            <a:stretch/>
          </p:blipFill>
          <p:spPr>
            <a:xfrm rot="18960000">
              <a:off x="604899" y="1127774"/>
              <a:ext cx="658288" cy="725677"/>
            </a:xfrm>
            <a:prstGeom prst="rect">
              <a:avLst/>
            </a:prstGeom>
            <a:ln w="12700"/>
          </p:spPr>
        </p:pic>
        <p:sp>
          <p:nvSpPr>
            <p:cNvPr id="105" name="Rectangle 104"/>
            <p:cNvSpPr/>
            <p:nvPr/>
          </p:nvSpPr>
          <p:spPr bwMode="auto">
            <a:xfrm>
              <a:off x="963669" y="1726023"/>
              <a:ext cx="496956" cy="1955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102" name="Object 101"/>
            <p:cNvGraphicFramePr>
              <a:graphicFrameLocks noChangeAspect="1"/>
            </p:cNvGraphicFramePr>
            <p:nvPr>
              <p:extLst>
                <p:ext uri="{D42A27DB-BD31-4B8C-83A1-F6EECF244321}">
                  <p14:modId xmlns:p14="http://schemas.microsoft.com/office/powerpoint/2010/main" val="2415698360"/>
                </p:ext>
              </p:extLst>
            </p:nvPr>
          </p:nvGraphicFramePr>
          <p:xfrm>
            <a:off x="1419287" y="1663149"/>
            <a:ext cx="127000" cy="177800"/>
          </p:xfrm>
          <a:graphic>
            <a:graphicData uri="http://schemas.openxmlformats.org/presentationml/2006/ole">
              <mc:AlternateContent xmlns:mc="http://schemas.openxmlformats.org/markup-compatibility/2006">
                <mc:Choice xmlns:v="urn:schemas-microsoft-com:vml" Requires="v">
                  <p:oleObj spid="_x0000_s59410" name="Equation" r:id="rId4" imgW="127000" imgH="177800" progId="Equation.DSMT4">
                    <p:embed/>
                  </p:oleObj>
                </mc:Choice>
                <mc:Fallback>
                  <p:oleObj name="Equation" r:id="rId4" imgW="127000" imgH="177800" progId="Equation.DSMT4">
                    <p:embed/>
                    <p:pic>
                      <p:nvPicPr>
                        <p:cNvPr id="0" name=""/>
                        <p:cNvPicPr/>
                        <p:nvPr/>
                      </p:nvPicPr>
                      <p:blipFill>
                        <a:blip r:embed="rId5"/>
                        <a:stretch>
                          <a:fillRect/>
                        </a:stretch>
                      </p:blipFill>
                      <p:spPr>
                        <a:xfrm>
                          <a:off x="1419287" y="1663149"/>
                          <a:ext cx="127000" cy="177800"/>
                        </a:xfrm>
                        <a:prstGeom prst="rect">
                          <a:avLst/>
                        </a:prstGeom>
                      </p:spPr>
                    </p:pic>
                  </p:oleObj>
                </mc:Fallback>
              </mc:AlternateContent>
            </a:graphicData>
          </a:graphic>
        </p:graphicFrame>
        <p:graphicFrame>
          <p:nvGraphicFramePr>
            <p:cNvPr id="103" name="Object 102"/>
            <p:cNvGraphicFramePr>
              <a:graphicFrameLocks noChangeAspect="1"/>
            </p:cNvGraphicFramePr>
            <p:nvPr>
              <p:extLst>
                <p:ext uri="{D42A27DB-BD31-4B8C-83A1-F6EECF244321}">
                  <p14:modId xmlns:p14="http://schemas.microsoft.com/office/powerpoint/2010/main" val="2709867110"/>
                </p:ext>
              </p:extLst>
            </p:nvPr>
          </p:nvGraphicFramePr>
          <p:xfrm>
            <a:off x="1483611" y="1379952"/>
            <a:ext cx="127000" cy="165100"/>
          </p:xfrm>
          <a:graphic>
            <a:graphicData uri="http://schemas.openxmlformats.org/presentationml/2006/ole">
              <mc:AlternateContent xmlns:mc="http://schemas.openxmlformats.org/markup-compatibility/2006">
                <mc:Choice xmlns:v="urn:schemas-microsoft-com:vml" Requires="v">
                  <p:oleObj spid="_x0000_s59411"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1483611" y="1379952"/>
                          <a:ext cx="127000" cy="165100"/>
                        </a:xfrm>
                        <a:prstGeom prst="rect">
                          <a:avLst/>
                        </a:prstGeom>
                      </p:spPr>
                    </p:pic>
                  </p:oleObj>
                </mc:Fallback>
              </mc:AlternateContent>
            </a:graphicData>
          </a:graphic>
        </p:graphicFrame>
      </p:grpSp>
      <p:sp>
        <p:nvSpPr>
          <p:cNvPr id="25" name="Line 9"/>
          <p:cNvSpPr>
            <a:spLocks noChangeShapeType="1"/>
          </p:cNvSpPr>
          <p:nvPr/>
        </p:nvSpPr>
        <p:spPr bwMode="auto">
          <a:xfrm flipH="1">
            <a:off x="1977389" y="1023878"/>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Line 26"/>
          <p:cNvSpPr>
            <a:spLocks noChangeShapeType="1"/>
          </p:cNvSpPr>
          <p:nvPr/>
        </p:nvSpPr>
        <p:spPr bwMode="auto">
          <a:xfrm rot="10800000">
            <a:off x="1990089" y="1743016"/>
            <a:ext cx="1638300" cy="487362"/>
          </a:xfrm>
          <a:prstGeom prst="line">
            <a:avLst/>
          </a:prstGeom>
          <a:noFill/>
          <a:ln w="25400" cap="flat">
            <a:solidFill>
              <a:srgbClr val="0000FF"/>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3" name="Group 92"/>
          <p:cNvGrpSpPr/>
          <p:nvPr/>
        </p:nvGrpSpPr>
        <p:grpSpPr>
          <a:xfrm>
            <a:off x="1931511" y="1529200"/>
            <a:ext cx="181188" cy="372088"/>
            <a:chOff x="3810000" y="1279525"/>
            <a:chExt cx="274320" cy="762000"/>
          </a:xfrm>
        </p:grpSpPr>
        <p:sp>
          <p:nvSpPr>
            <p:cNvPr id="94" name="Oval 14"/>
            <p:cNvSpPr>
              <a:spLocks noChangeArrowheads="1"/>
            </p:cNvSpPr>
            <p:nvPr/>
          </p:nvSpPr>
          <p:spPr bwMode="auto">
            <a:xfrm>
              <a:off x="3810000" y="1279525"/>
              <a:ext cx="274320" cy="762000"/>
            </a:xfrm>
            <a:prstGeom prst="ellipse">
              <a:avLst/>
            </a:prstGeom>
            <a:solidFill>
              <a:schemeClr val="accent3">
                <a:lumMod val="20000"/>
                <a:lumOff val="80000"/>
              </a:schemeClr>
            </a:solidFill>
            <a:ln w="25400">
              <a:solidFill>
                <a:schemeClr val="accent3">
                  <a:lumMod val="50000"/>
                </a:schemeClr>
              </a:solidFill>
              <a:round/>
              <a:headEnd/>
              <a:tailEnd/>
            </a:ln>
            <a:extLst/>
          </p:spPr>
          <p:txBody>
            <a:bodyPr anchor="ctr"/>
            <a:lstStyle/>
            <a:p>
              <a:pPr algn="ctr" eaLnBrk="0" hangingPunct="0">
                <a:spcBef>
                  <a:spcPct val="50000"/>
                </a:spcBef>
              </a:pPr>
              <a:endParaRPr lang="en-US" sz="2000"/>
            </a:p>
          </p:txBody>
        </p:sp>
        <p:sp>
          <p:nvSpPr>
            <p:cNvPr id="95" name="Oval 16"/>
            <p:cNvSpPr>
              <a:spLocks noChangeArrowheads="1"/>
            </p:cNvSpPr>
            <p:nvPr/>
          </p:nvSpPr>
          <p:spPr bwMode="auto">
            <a:xfrm>
              <a:off x="3909060" y="1626394"/>
              <a:ext cx="76200" cy="76200"/>
            </a:xfrm>
            <a:prstGeom prst="ellipse">
              <a:avLst/>
            </a:prstGeom>
            <a:solidFill>
              <a:schemeClr val="bg1"/>
            </a:solidFill>
            <a:ln w="25400">
              <a:solidFill>
                <a:schemeClr val="accent3">
                  <a:lumMod val="75000"/>
                </a:schemeClr>
              </a:solidFill>
              <a:round/>
              <a:headEnd/>
              <a:tailEnd/>
            </a:ln>
          </p:spPr>
          <p:txBody>
            <a:bodyPr wrap="none" anchor="ctr">
              <a:spAutoFit/>
            </a:bodyPr>
            <a:lstStyle/>
            <a:p>
              <a:pPr eaLnBrk="0" hangingPunct="0"/>
              <a:endParaRPr lang="en-US" sz="1800"/>
            </a:p>
          </p:txBody>
        </p:sp>
        <p:sp>
          <p:nvSpPr>
            <p:cNvPr id="96" name="Oval 18"/>
            <p:cNvSpPr>
              <a:spLocks noChangeArrowheads="1"/>
            </p:cNvSpPr>
            <p:nvPr/>
          </p:nvSpPr>
          <p:spPr bwMode="auto">
            <a:xfrm>
              <a:off x="3909854" y="1812925"/>
              <a:ext cx="74612"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sp>
          <p:nvSpPr>
            <p:cNvPr id="97" name="Oval 15"/>
            <p:cNvSpPr>
              <a:spLocks noChangeArrowheads="1"/>
            </p:cNvSpPr>
            <p:nvPr/>
          </p:nvSpPr>
          <p:spPr bwMode="auto">
            <a:xfrm>
              <a:off x="3909854" y="1431925"/>
              <a:ext cx="74613" cy="84138"/>
            </a:xfrm>
            <a:prstGeom prst="ellipse">
              <a:avLst/>
            </a:prstGeom>
            <a:solidFill>
              <a:schemeClr val="bg1"/>
            </a:solidFill>
            <a:ln w="25400">
              <a:solidFill>
                <a:schemeClr val="accent3">
                  <a:lumMod val="75000"/>
                </a:schemeClr>
              </a:solidFill>
              <a:round/>
              <a:headEnd/>
              <a:tailEnd/>
            </a:ln>
          </p:spPr>
          <p:txBody>
            <a:bodyPr wrap="none" anchor="ctr"/>
            <a:lstStyle/>
            <a:p>
              <a:pPr algn="ctr" eaLnBrk="0" hangingPunct="0">
                <a:spcBef>
                  <a:spcPct val="50000"/>
                </a:spcBef>
              </a:pPr>
              <a:endParaRPr lang="en-US" sz="2000"/>
            </a:p>
          </p:txBody>
        </p:sp>
      </p:grpSp>
      <p:sp>
        <p:nvSpPr>
          <p:cNvPr id="2" name="Title 1"/>
          <p:cNvSpPr>
            <a:spLocks noGrp="1"/>
          </p:cNvSpPr>
          <p:nvPr>
            <p:ph type="title"/>
          </p:nvPr>
        </p:nvSpPr>
        <p:spPr/>
        <p:txBody>
          <a:bodyPr/>
          <a:lstStyle/>
          <a:p>
            <a:r>
              <a:rPr lang="en-US" dirty="0" smtClean="0"/>
              <a:t>Key Observables for Saturation</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44</a:t>
            </a:fld>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761" y="2401623"/>
            <a:ext cx="3098797" cy="2302831"/>
          </a:xfrm>
          <a:prstGeom prst="rect">
            <a:avLst/>
          </a:prstGeom>
        </p:spPr>
      </p:pic>
      <p:cxnSp>
        <p:nvCxnSpPr>
          <p:cNvPr id="13" name="Straight Arrow Connector 12"/>
          <p:cNvCxnSpPr/>
          <p:nvPr/>
        </p:nvCxnSpPr>
        <p:spPr bwMode="auto">
          <a:xfrm flipH="1" flipV="1">
            <a:off x="6553293" y="3934089"/>
            <a:ext cx="1066801" cy="1693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H="1" flipV="1">
            <a:off x="7035892" y="3942556"/>
            <a:ext cx="558800" cy="847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8" name="TextBox 17"/>
          <p:cNvSpPr txBox="1"/>
          <p:nvPr/>
        </p:nvSpPr>
        <p:spPr>
          <a:xfrm>
            <a:off x="7442289" y="3705490"/>
            <a:ext cx="312906" cy="369332"/>
          </a:xfrm>
          <a:prstGeom prst="rect">
            <a:avLst/>
          </a:prstGeom>
          <a:noFill/>
        </p:spPr>
        <p:txBody>
          <a:bodyPr wrap="none" rtlCol="0">
            <a:spAutoFit/>
          </a:bodyPr>
          <a:lstStyle/>
          <a:p>
            <a:r>
              <a:rPr lang="en-US" dirty="0" smtClean="0">
                <a:latin typeface="Times New Roman"/>
                <a:cs typeface="Times New Roman"/>
              </a:rPr>
              <a:t>x</a:t>
            </a:r>
          </a:p>
        </p:txBody>
      </p:sp>
      <p:sp>
        <p:nvSpPr>
          <p:cNvPr id="22" name="TextBox 21"/>
          <p:cNvSpPr txBox="1"/>
          <p:nvPr/>
        </p:nvSpPr>
        <p:spPr>
          <a:xfrm>
            <a:off x="0" y="373966"/>
            <a:ext cx="3786313" cy="461665"/>
          </a:xfrm>
          <a:prstGeom prst="rect">
            <a:avLst/>
          </a:prstGeom>
          <a:noFill/>
        </p:spPr>
        <p:txBody>
          <a:bodyPr wrap="none" rtlCol="0">
            <a:spAutoFit/>
          </a:bodyPr>
          <a:lstStyle/>
          <a:p>
            <a:r>
              <a:rPr lang="en-US" sz="2400" dirty="0" smtClean="0">
                <a:solidFill>
                  <a:srgbClr val="0000FF"/>
                </a:solidFill>
                <a:latin typeface="Comic Sans MS"/>
                <a:cs typeface="Comic Sans MS"/>
              </a:rPr>
              <a:t>Di-Hadron Correlations:</a:t>
            </a:r>
          </a:p>
        </p:txBody>
      </p:sp>
      <p:grpSp>
        <p:nvGrpSpPr>
          <p:cNvPr id="19" name="Group 4"/>
          <p:cNvGrpSpPr>
            <a:grpSpLocks/>
          </p:cNvGrpSpPr>
          <p:nvPr/>
        </p:nvGrpSpPr>
        <p:grpSpPr bwMode="auto">
          <a:xfrm>
            <a:off x="1679425" y="1231842"/>
            <a:ext cx="1731963" cy="914400"/>
            <a:chOff x="87" y="5"/>
            <a:chExt cx="1091" cy="576"/>
          </a:xfrm>
        </p:grpSpPr>
        <p:pic>
          <p:nvPicPr>
            <p:cNvPr id="20"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79234">
              <a:off x="87" y="5"/>
              <a:ext cx="31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1"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Rectangle 3"/>
            <p:cNvSpPr>
              <a:spLocks/>
            </p:cNvSpPr>
            <p:nvPr/>
          </p:nvSpPr>
          <p:spPr bwMode="auto">
            <a:xfrm>
              <a:off x="874" y="83"/>
              <a:ext cx="2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A</a:t>
              </a:r>
            </a:p>
          </p:txBody>
        </p:sp>
      </p:grpSp>
      <p:grpSp>
        <p:nvGrpSpPr>
          <p:cNvPr id="27" name="Group 13"/>
          <p:cNvGrpSpPr>
            <a:grpSpLocks/>
          </p:cNvGrpSpPr>
          <p:nvPr/>
        </p:nvGrpSpPr>
        <p:grpSpPr bwMode="auto">
          <a:xfrm>
            <a:off x="2061804" y="1349326"/>
            <a:ext cx="1357313" cy="444500"/>
            <a:chOff x="0" y="77"/>
            <a:chExt cx="855" cy="280"/>
          </a:xfrm>
        </p:grpSpPr>
        <p:sp>
          <p:nvSpPr>
            <p:cNvPr id="28"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Rectangle 12"/>
            <p:cNvSpPr>
              <a:spLocks/>
            </p:cNvSpPr>
            <p:nvPr/>
          </p:nvSpPr>
          <p:spPr bwMode="auto">
            <a:xfrm>
              <a:off x="449" y="77"/>
              <a:ext cx="20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Arial" charset="0"/>
                  <a:ea typeface="ＭＳ Ｐゴシック" charset="0"/>
                  <a:cs typeface="Arial" charset="0"/>
                  <a:sym typeface="Arial" charset="0"/>
                </a:rPr>
                <a:t>p</a:t>
              </a:r>
            </a:p>
          </p:txBody>
        </p:sp>
      </p:grpSp>
      <p:sp>
        <p:nvSpPr>
          <p:cNvPr id="30" name="Rectangle 14"/>
          <p:cNvSpPr>
            <a:spLocks/>
          </p:cNvSpPr>
          <p:nvPr/>
        </p:nvSpPr>
        <p:spPr bwMode="auto">
          <a:xfrm>
            <a:off x="3525199" y="857118"/>
            <a:ext cx="6113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smtClean="0">
                <a:solidFill>
                  <a:srgbClr val="FF0000"/>
                </a:solidFill>
                <a:latin typeface="Comic Sans MS"/>
                <a:ea typeface="ＭＳ Ｐゴシック" charset="0"/>
                <a:cs typeface="Comic Sans MS"/>
                <a:sym typeface="Arial" charset="0"/>
              </a:rPr>
              <a:t>jet-1</a:t>
            </a:r>
          </a:p>
        </p:txBody>
      </p:sp>
      <p:sp>
        <p:nvSpPr>
          <p:cNvPr id="31" name="Rectangle 15"/>
          <p:cNvSpPr>
            <a:spLocks/>
          </p:cNvSpPr>
          <p:nvPr/>
        </p:nvSpPr>
        <p:spPr bwMode="auto">
          <a:xfrm>
            <a:off x="3584181" y="2087365"/>
            <a:ext cx="6113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600" dirty="0" smtClean="0">
                <a:solidFill>
                  <a:srgbClr val="0000FF"/>
                </a:solidFill>
                <a:latin typeface="Comic Sans MS"/>
                <a:ea typeface="ＭＳ Ｐゴシック" charset="0"/>
                <a:cs typeface="Comic Sans MS"/>
                <a:sym typeface="Arial" charset="0"/>
              </a:rPr>
              <a:t>jet-2</a:t>
            </a:r>
            <a:endParaRPr lang="en-US" sz="1600" dirty="0">
              <a:solidFill>
                <a:srgbClr val="0000FF"/>
              </a:solidFill>
              <a:latin typeface="Comic Sans MS"/>
              <a:ea typeface="ＭＳ Ｐゴシック" charset="0"/>
              <a:cs typeface="Comic Sans MS"/>
              <a:sym typeface="Arial" charset="0"/>
            </a:endParaRPr>
          </a:p>
        </p:txBody>
      </p:sp>
      <p:sp>
        <p:nvSpPr>
          <p:cNvPr id="32" name="Rectangle 16"/>
          <p:cNvSpPr>
            <a:spLocks/>
          </p:cNvSpPr>
          <p:nvPr/>
        </p:nvSpPr>
        <p:spPr bwMode="auto">
          <a:xfrm>
            <a:off x="179339" y="879893"/>
            <a:ext cx="1187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a:t>
            </a:r>
            <a:r>
              <a:rPr lang="en-US" dirty="0" smtClean="0">
                <a:solidFill>
                  <a:schemeClr val="tx1"/>
                </a:solidFill>
                <a:latin typeface="Comic Sans MS"/>
                <a:ea typeface="ＭＳ Ｐゴシック" charset="0"/>
                <a:cs typeface="Comic Sans MS"/>
                <a:sym typeface="Arial" charset="0"/>
              </a:rPr>
              <a:t>view:</a:t>
            </a:r>
            <a:endParaRPr lang="en-US" dirty="0">
              <a:solidFill>
                <a:schemeClr val="tx1"/>
              </a:solidFill>
              <a:latin typeface="Comic Sans MS"/>
              <a:ea typeface="ＭＳ Ｐゴシック" charset="0"/>
              <a:cs typeface="Comic Sans MS"/>
              <a:sym typeface="Arial" charset="0"/>
            </a:endParaRPr>
          </a:p>
        </p:txBody>
      </p:sp>
      <p:sp>
        <p:nvSpPr>
          <p:cNvPr id="33" name="Rectangle 25"/>
          <p:cNvSpPr>
            <a:spLocks/>
          </p:cNvSpPr>
          <p:nvPr/>
        </p:nvSpPr>
        <p:spPr bwMode="auto">
          <a:xfrm>
            <a:off x="211300" y="2353097"/>
            <a:ext cx="2998899" cy="79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600" dirty="0">
                <a:solidFill>
                  <a:srgbClr val="0000FF"/>
                </a:solidFill>
                <a:latin typeface="Comic Sans MS"/>
                <a:ea typeface="ＭＳ Ｐゴシック" charset="0"/>
                <a:cs typeface="Comic Sans MS"/>
                <a:sym typeface="Arial" charset="0"/>
              </a:rPr>
              <a:t>Low gluon density </a:t>
            </a:r>
            <a:r>
              <a:rPr lang="en-US" sz="1600" dirty="0" smtClean="0">
                <a:solidFill>
                  <a:srgbClr val="0000FF"/>
                </a:solidFill>
                <a:latin typeface="Comic Sans MS"/>
                <a:ea typeface="ＭＳ Ｐゴシック" charset="0"/>
                <a:cs typeface="Comic Sans MS"/>
                <a:sym typeface="Arial" charset="0"/>
              </a:rPr>
              <a:t>(</a:t>
            </a:r>
            <a:r>
              <a:rPr lang="en-US" sz="1600" dirty="0" err="1">
                <a:solidFill>
                  <a:srgbClr val="0000FF"/>
                </a:solidFill>
                <a:latin typeface="Comic Sans MS"/>
                <a:ea typeface="ＭＳ Ｐゴシック" charset="0"/>
                <a:cs typeface="Comic Sans MS"/>
                <a:sym typeface="Arial" charset="0"/>
              </a:rPr>
              <a:t>e</a:t>
            </a:r>
            <a:r>
              <a:rPr lang="en-US" sz="1600" dirty="0" err="1" smtClean="0">
                <a:solidFill>
                  <a:srgbClr val="0000FF"/>
                </a:solidFill>
                <a:latin typeface="Comic Sans MS"/>
                <a:ea typeface="ＭＳ Ｐゴシック" charset="0"/>
                <a:cs typeface="Comic Sans MS"/>
                <a:sym typeface="Arial" charset="0"/>
              </a:rPr>
              <a:t>p</a:t>
            </a:r>
            <a:r>
              <a:rPr lang="en-US" sz="1600" dirty="0">
                <a:solidFill>
                  <a:srgbClr val="0000FF"/>
                </a:solidFill>
                <a:latin typeface="Comic Sans MS"/>
                <a:ea typeface="ＭＳ Ｐゴシック" charset="0"/>
                <a:cs typeface="Comic Sans MS"/>
                <a:sym typeface="Arial" charset="0"/>
              </a:rPr>
              <a:t>):</a:t>
            </a:r>
          </a:p>
          <a:p>
            <a:pPr marL="39688"/>
            <a:r>
              <a:rPr lang="en-US" sz="1600" dirty="0" err="1">
                <a:solidFill>
                  <a:schemeClr val="tx1"/>
                </a:solidFill>
                <a:latin typeface="Comic Sans MS"/>
                <a:ea typeface="ＭＳ Ｐゴシック" charset="0"/>
                <a:cs typeface="Comic Sans MS"/>
                <a:sym typeface="Arial" charset="0"/>
              </a:rPr>
              <a:t>pQCD</a:t>
            </a:r>
            <a:r>
              <a:rPr lang="en-US" sz="1600" dirty="0">
                <a:solidFill>
                  <a:schemeClr val="tx1"/>
                </a:solidFill>
                <a:latin typeface="Comic Sans MS"/>
                <a:ea typeface="ＭＳ Ｐゴシック" charset="0"/>
                <a:cs typeface="Comic Sans MS"/>
                <a:sym typeface="Arial" charset="0"/>
              </a:rPr>
              <a:t> predicts 2→2 process </a:t>
            </a:r>
            <a:endParaRPr lang="en-US" sz="1600" dirty="0" smtClean="0">
              <a:solidFill>
                <a:schemeClr val="tx1"/>
              </a:solidFill>
              <a:latin typeface="Comic Sans MS"/>
              <a:ea typeface="ＭＳ Ｐゴシック" charset="0"/>
              <a:cs typeface="Comic Sans MS"/>
              <a:sym typeface="Arial" charset="0"/>
            </a:endParaRPr>
          </a:p>
          <a:p>
            <a:pPr marL="39688"/>
            <a:r>
              <a:rPr lang="en-US" sz="1600" dirty="0" smtClean="0">
                <a:solidFill>
                  <a:schemeClr val="tx1"/>
                </a:solidFill>
                <a:latin typeface="Comic Sans MS"/>
                <a:ea typeface="ＭＳ Ｐゴシック" charset="0"/>
                <a:cs typeface="Comic Sans MS"/>
                <a:sym typeface="Symbol" charset="0"/>
              </a:rPr>
              <a:t>⇒</a:t>
            </a:r>
            <a:r>
              <a:rPr lang="en-US" sz="1600" dirty="0" smtClean="0">
                <a:solidFill>
                  <a:schemeClr val="tx1"/>
                </a:solidFill>
                <a:latin typeface="Comic Sans MS"/>
                <a:ea typeface="ＭＳ Ｐゴシック" charset="0"/>
                <a:cs typeface="Comic Sans MS"/>
                <a:sym typeface="Arial" charset="0"/>
              </a:rPr>
              <a:t> </a:t>
            </a:r>
            <a:r>
              <a:rPr lang="en-US" sz="1600" dirty="0">
                <a:solidFill>
                  <a:schemeClr val="tx1"/>
                </a:solidFill>
                <a:latin typeface="Comic Sans MS"/>
                <a:ea typeface="ＭＳ Ｐゴシック" charset="0"/>
                <a:cs typeface="Comic Sans MS"/>
                <a:sym typeface="Arial" charset="0"/>
              </a:rPr>
              <a:t>back-to-back di-jet</a:t>
            </a:r>
          </a:p>
        </p:txBody>
      </p:sp>
      <p:grpSp>
        <p:nvGrpSpPr>
          <p:cNvPr id="35" name="Group 65"/>
          <p:cNvGrpSpPr>
            <a:grpSpLocks/>
          </p:cNvGrpSpPr>
          <p:nvPr/>
        </p:nvGrpSpPr>
        <p:grpSpPr bwMode="auto">
          <a:xfrm>
            <a:off x="1762869" y="1810727"/>
            <a:ext cx="835025" cy="585788"/>
            <a:chOff x="0" y="0"/>
            <a:chExt cx="526" cy="369"/>
          </a:xfrm>
        </p:grpSpPr>
        <p:grpSp>
          <p:nvGrpSpPr>
            <p:cNvPr id="36" name="Group 63"/>
            <p:cNvGrpSpPr>
              <a:grpSpLocks/>
            </p:cNvGrpSpPr>
            <p:nvPr/>
          </p:nvGrpSpPr>
          <p:grpSpPr bwMode="auto">
            <a:xfrm>
              <a:off x="0" y="0"/>
              <a:ext cx="526" cy="369"/>
              <a:chOff x="0" y="0"/>
              <a:chExt cx="526" cy="369"/>
            </a:xfrm>
          </p:grpSpPr>
          <p:sp>
            <p:nvSpPr>
              <p:cNvPr id="38"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39" name="Group 38"/>
              <p:cNvGrpSpPr>
                <a:grpSpLocks/>
              </p:cNvGrpSpPr>
              <p:nvPr/>
            </p:nvGrpSpPr>
            <p:grpSpPr bwMode="auto">
              <a:xfrm rot="-7463806">
                <a:off x="100" y="139"/>
                <a:ext cx="200" cy="63"/>
                <a:chOff x="0" y="0"/>
                <a:chExt cx="200" cy="62"/>
              </a:xfrm>
            </p:grpSpPr>
            <p:sp>
              <p:nvSpPr>
                <p:cNvPr id="64"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6"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7"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8"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9"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0" name="Group 49"/>
              <p:cNvGrpSpPr>
                <a:grpSpLocks/>
              </p:cNvGrpSpPr>
              <p:nvPr/>
            </p:nvGrpSpPr>
            <p:grpSpPr bwMode="auto">
              <a:xfrm rot="3356602">
                <a:off x="-17" y="96"/>
                <a:ext cx="200" cy="64"/>
                <a:chOff x="0" y="0"/>
                <a:chExt cx="201" cy="64"/>
              </a:xfrm>
            </p:grpSpPr>
            <p:sp>
              <p:nvSpPr>
                <p:cNvPr id="54"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 name="Group 60"/>
              <p:cNvGrpSpPr>
                <a:grpSpLocks/>
              </p:cNvGrpSpPr>
              <p:nvPr/>
            </p:nvGrpSpPr>
            <p:grpSpPr bwMode="auto">
              <a:xfrm rot="-10373744">
                <a:off x="87" y="12"/>
                <a:ext cx="201" cy="63"/>
                <a:chOff x="0" y="0"/>
                <a:chExt cx="200" cy="62"/>
              </a:xfrm>
            </p:grpSpPr>
            <p:sp>
              <p:nvSpPr>
                <p:cNvPr id="4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2"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37"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74" name="Rectangle 17"/>
          <p:cNvSpPr>
            <a:spLocks/>
          </p:cNvSpPr>
          <p:nvPr/>
        </p:nvSpPr>
        <p:spPr bwMode="auto">
          <a:xfrm>
            <a:off x="5230354" y="888305"/>
            <a:ext cx="13195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a:t>
            </a:r>
            <a:r>
              <a:rPr lang="en-US" dirty="0" smtClean="0">
                <a:solidFill>
                  <a:schemeClr val="tx1"/>
                </a:solidFill>
                <a:latin typeface="Comic Sans MS"/>
                <a:ea typeface="ＭＳ Ｐゴシック" charset="0"/>
                <a:cs typeface="Comic Sans MS"/>
                <a:sym typeface="Arial" charset="0"/>
              </a:rPr>
              <a:t>view:</a:t>
            </a:r>
            <a:endParaRPr lang="en-US" dirty="0">
              <a:solidFill>
                <a:schemeClr val="tx1"/>
              </a:solidFill>
              <a:latin typeface="Comic Sans MS"/>
              <a:ea typeface="ＭＳ Ｐゴシック" charset="0"/>
              <a:cs typeface="Comic Sans MS"/>
              <a:sym typeface="Arial" charset="0"/>
            </a:endParaRPr>
          </a:p>
        </p:txBody>
      </p:sp>
      <p:sp>
        <p:nvSpPr>
          <p:cNvPr id="75" name="Line 18"/>
          <p:cNvSpPr>
            <a:spLocks noChangeShapeType="1"/>
          </p:cNvSpPr>
          <p:nvPr/>
        </p:nvSpPr>
        <p:spPr bwMode="auto">
          <a:xfrm rot="10800000" flipH="1">
            <a:off x="7406443" y="1565211"/>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 name="Line 19"/>
          <p:cNvSpPr>
            <a:spLocks noChangeShapeType="1"/>
          </p:cNvSpPr>
          <p:nvPr/>
        </p:nvSpPr>
        <p:spPr bwMode="auto">
          <a:xfrm flipH="1">
            <a:off x="8090656" y="933386"/>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77" name="Group 22"/>
          <p:cNvGrpSpPr>
            <a:grpSpLocks/>
          </p:cNvGrpSpPr>
          <p:nvPr/>
        </p:nvGrpSpPr>
        <p:grpSpPr bwMode="auto">
          <a:xfrm>
            <a:off x="7603293" y="1046098"/>
            <a:ext cx="1016000" cy="1016000"/>
            <a:chOff x="0" y="0"/>
            <a:chExt cx="640" cy="640"/>
          </a:xfrm>
        </p:grpSpPr>
        <p:sp>
          <p:nvSpPr>
            <p:cNvPr id="78"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80" name="Freeform 23"/>
          <p:cNvSpPr>
            <a:spLocks/>
          </p:cNvSpPr>
          <p:nvPr/>
        </p:nvSpPr>
        <p:spPr bwMode="auto">
          <a:xfrm rot="215653">
            <a:off x="7887456" y="1349311"/>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 name="Rectangle 24"/>
          <p:cNvSpPr>
            <a:spLocks/>
          </p:cNvSpPr>
          <p:nvPr/>
        </p:nvSpPr>
        <p:spPr bwMode="auto">
          <a:xfrm>
            <a:off x="8035093" y="1477898"/>
            <a:ext cx="32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Symbol" charset="0"/>
                <a:ea typeface="ＭＳ Ｐゴシック" charset="0"/>
                <a:cs typeface="Symbol" charset="0"/>
                <a:sym typeface="Symbol" charset="0"/>
              </a:rPr>
              <a:t>π</a:t>
            </a:r>
          </a:p>
        </p:txBody>
      </p:sp>
      <p:grpSp>
        <p:nvGrpSpPr>
          <p:cNvPr id="82" name="Group 69"/>
          <p:cNvGrpSpPr>
            <a:grpSpLocks/>
          </p:cNvGrpSpPr>
          <p:nvPr/>
        </p:nvGrpSpPr>
        <p:grpSpPr bwMode="auto">
          <a:xfrm>
            <a:off x="7645669" y="1433518"/>
            <a:ext cx="512762" cy="471487"/>
            <a:chOff x="0" y="0"/>
            <a:chExt cx="323" cy="297"/>
          </a:xfrm>
        </p:grpSpPr>
        <p:sp>
          <p:nvSpPr>
            <p:cNvPr id="83"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5"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86" name="Rectangle 70"/>
          <p:cNvSpPr>
            <a:spLocks/>
          </p:cNvSpPr>
          <p:nvPr/>
        </p:nvSpPr>
        <p:spPr bwMode="auto">
          <a:xfrm>
            <a:off x="4715566" y="1529719"/>
            <a:ext cx="3563155" cy="8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600" dirty="0">
                <a:solidFill>
                  <a:srgbClr val="0000FF"/>
                </a:solidFill>
                <a:latin typeface="Comic Sans MS"/>
                <a:ea typeface="ＭＳ Ｐゴシック" charset="0"/>
                <a:cs typeface="Comic Sans MS"/>
                <a:sym typeface="Arial" charset="0"/>
              </a:rPr>
              <a:t>High gluon density </a:t>
            </a:r>
            <a:r>
              <a:rPr lang="en-US" sz="1600" dirty="0" smtClean="0">
                <a:solidFill>
                  <a:srgbClr val="0000FF"/>
                </a:solidFill>
                <a:latin typeface="Comic Sans MS"/>
                <a:ea typeface="ＭＳ Ｐゴシック" charset="0"/>
                <a:cs typeface="Comic Sans MS"/>
                <a:sym typeface="Arial" charset="0"/>
              </a:rPr>
              <a:t>(</a:t>
            </a:r>
            <a:r>
              <a:rPr lang="en-US" sz="1600" dirty="0" err="1">
                <a:solidFill>
                  <a:srgbClr val="0000FF"/>
                </a:solidFill>
                <a:latin typeface="Comic Sans MS"/>
                <a:ea typeface="ＭＳ Ｐゴシック" charset="0"/>
                <a:cs typeface="Comic Sans MS"/>
                <a:sym typeface="Arial" charset="0"/>
              </a:rPr>
              <a:t>e</a:t>
            </a:r>
            <a:r>
              <a:rPr lang="en-US" sz="1600" dirty="0" err="1" smtClean="0">
                <a:solidFill>
                  <a:srgbClr val="0000FF"/>
                </a:solidFill>
                <a:latin typeface="Comic Sans MS"/>
                <a:ea typeface="ＭＳ Ｐゴシック" charset="0"/>
                <a:cs typeface="Comic Sans MS"/>
                <a:sym typeface="Arial" charset="0"/>
              </a:rPr>
              <a:t>A</a:t>
            </a:r>
            <a:r>
              <a:rPr lang="en-US" sz="1600" dirty="0">
                <a:solidFill>
                  <a:srgbClr val="0000FF"/>
                </a:solidFill>
                <a:latin typeface="Comic Sans MS"/>
                <a:ea typeface="ＭＳ Ｐゴシック" charset="0"/>
                <a:cs typeface="Comic Sans MS"/>
                <a:sym typeface="Arial" charset="0"/>
              </a:rPr>
              <a:t>):</a:t>
            </a:r>
          </a:p>
          <a:p>
            <a:pPr marL="39688"/>
            <a:r>
              <a:rPr lang="en-US" sz="1600" dirty="0" smtClean="0">
                <a:solidFill>
                  <a:schemeClr val="tx1"/>
                </a:solidFill>
                <a:latin typeface="Comic Sans MS"/>
                <a:ea typeface="ＭＳ Ｐゴシック" charset="0"/>
                <a:cs typeface="Comic Sans MS"/>
                <a:sym typeface="Arial" charset="0"/>
              </a:rPr>
              <a:t>2 → many </a:t>
            </a:r>
            <a:r>
              <a:rPr lang="en-US" sz="1600" dirty="0">
                <a:solidFill>
                  <a:schemeClr val="tx1"/>
                </a:solidFill>
                <a:latin typeface="Comic Sans MS"/>
                <a:ea typeface="ＭＳ Ｐゴシック" charset="0"/>
                <a:cs typeface="Comic Sans MS"/>
                <a:sym typeface="Arial" charset="0"/>
              </a:rPr>
              <a:t>process</a:t>
            </a:r>
          </a:p>
          <a:p>
            <a:pPr marL="39688"/>
            <a:r>
              <a:rPr lang="en-US" sz="1600" dirty="0">
                <a:solidFill>
                  <a:schemeClr val="tx1"/>
                </a:solidFill>
                <a:latin typeface="Comic Sans MS"/>
                <a:ea typeface="ＭＳ Ｐゴシック" charset="0"/>
                <a:cs typeface="Comic Sans MS"/>
                <a:sym typeface="Symbol" charset="0"/>
              </a:rPr>
              <a:t>⇒</a:t>
            </a:r>
            <a:r>
              <a:rPr lang="en-US" sz="1600" dirty="0">
                <a:solidFill>
                  <a:schemeClr val="tx1"/>
                </a:solidFill>
                <a:latin typeface="Comic Sans MS"/>
                <a:ea typeface="ＭＳ Ｐゴシック" charset="0"/>
                <a:cs typeface="Comic Sans MS"/>
                <a:sym typeface="Arial" charset="0"/>
              </a:rPr>
              <a:t> expect broadening of away-side</a:t>
            </a:r>
          </a:p>
        </p:txBody>
      </p:sp>
      <p:sp>
        <p:nvSpPr>
          <p:cNvPr id="87" name="TextBox 86"/>
          <p:cNvSpPr txBox="1"/>
          <p:nvPr/>
        </p:nvSpPr>
        <p:spPr>
          <a:xfrm>
            <a:off x="463826" y="3103674"/>
            <a:ext cx="4903303" cy="830997"/>
          </a:xfrm>
          <a:prstGeom prst="rect">
            <a:avLst/>
          </a:prstGeom>
          <a:noFill/>
        </p:spPr>
        <p:txBody>
          <a:bodyPr wrap="square" rtlCol="0">
            <a:spAutoFit/>
          </a:bodyPr>
          <a:lstStyle/>
          <a:p>
            <a:pPr algn="ctr"/>
            <a:r>
              <a:rPr lang="en-US" sz="2400" dirty="0" smtClean="0">
                <a:solidFill>
                  <a:srgbClr val="0000FF"/>
                </a:solidFill>
                <a:latin typeface="Times New Roman"/>
                <a:cs typeface="Times New Roman"/>
              </a:rPr>
              <a:t>Only EIC allows to study the evolution of Q</a:t>
            </a:r>
            <a:r>
              <a:rPr lang="en-US" sz="2400" baseline="-25000" dirty="0" smtClean="0">
                <a:solidFill>
                  <a:srgbClr val="0000FF"/>
                </a:solidFill>
                <a:latin typeface="Times New Roman"/>
                <a:cs typeface="Times New Roman"/>
              </a:rPr>
              <a:t>s </a:t>
            </a:r>
            <a:r>
              <a:rPr lang="en-US" sz="2400" dirty="0" smtClean="0">
                <a:solidFill>
                  <a:srgbClr val="0000FF"/>
                </a:solidFill>
                <a:latin typeface="Times New Roman"/>
                <a:cs typeface="Times New Roman"/>
              </a:rPr>
              <a:t>with x</a:t>
            </a:r>
          </a:p>
        </p:txBody>
      </p:sp>
      <p:pic>
        <p:nvPicPr>
          <p:cNvPr id="8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1120" y="4751651"/>
            <a:ext cx="2885715" cy="210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0370" y="4786571"/>
            <a:ext cx="2880953" cy="207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7042" y="4812127"/>
            <a:ext cx="2897143" cy="204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13">
            <a:extLst>
              <a:ext uri="{28A0092B-C50C-407E-A947-70E740481C1C}">
                <a14:useLocalDpi xmlns:a14="http://schemas.microsoft.com/office/drawing/2010/main" val="0"/>
              </a:ext>
            </a:extLst>
          </a:blip>
          <a:srcRect t="8634" r="14335"/>
          <a:stretch/>
        </p:blipFill>
        <p:spPr>
          <a:xfrm>
            <a:off x="1340710" y="4216400"/>
            <a:ext cx="3701189" cy="2673469"/>
          </a:xfrm>
          <a:prstGeom prst="rect">
            <a:avLst/>
          </a:prstGeom>
        </p:spPr>
      </p:pic>
      <p:pic>
        <p:nvPicPr>
          <p:cNvPr id="91" name="Picture 90"/>
          <p:cNvPicPr>
            <a:picLocks noChangeAspect="1"/>
          </p:cNvPicPr>
          <p:nvPr/>
        </p:nvPicPr>
        <p:blipFill rotWithShape="1">
          <a:blip r:embed="rId14">
            <a:extLst>
              <a:ext uri="{28A0092B-C50C-407E-A947-70E740481C1C}">
                <a14:useLocalDpi xmlns:a14="http://schemas.microsoft.com/office/drawing/2010/main" val="0"/>
              </a:ext>
            </a:extLst>
          </a:blip>
          <a:srcRect l="7770" t="7767" r="13190"/>
          <a:stretch/>
        </p:blipFill>
        <p:spPr>
          <a:xfrm>
            <a:off x="1674749" y="4192692"/>
            <a:ext cx="3414970" cy="2712881"/>
          </a:xfrm>
          <a:prstGeom prst="rect">
            <a:avLst/>
          </a:prstGeom>
        </p:spPr>
      </p:pic>
      <p:pic>
        <p:nvPicPr>
          <p:cNvPr id="92" name="Picture 91"/>
          <p:cNvPicPr>
            <a:picLocks noChangeAspect="1"/>
          </p:cNvPicPr>
          <p:nvPr/>
        </p:nvPicPr>
        <p:blipFill rotWithShape="1">
          <a:blip r:embed="rId15">
            <a:extLst>
              <a:ext uri="{28A0092B-C50C-407E-A947-70E740481C1C}">
                <a14:useLocalDpi xmlns:a14="http://schemas.microsoft.com/office/drawing/2010/main" val="0"/>
              </a:ext>
            </a:extLst>
          </a:blip>
          <a:srcRect l="6855" t="8569" r="13779"/>
          <a:stretch/>
        </p:blipFill>
        <p:spPr>
          <a:xfrm>
            <a:off x="1636643" y="4217444"/>
            <a:ext cx="3429000" cy="2675342"/>
          </a:xfrm>
          <a:prstGeom prst="rect">
            <a:avLst/>
          </a:prstGeom>
        </p:spPr>
      </p:pic>
      <p:sp>
        <p:nvSpPr>
          <p:cNvPr id="6" name="Left Arrow 5"/>
          <p:cNvSpPr/>
          <p:nvPr/>
        </p:nvSpPr>
        <p:spPr bwMode="auto">
          <a:xfrm>
            <a:off x="5113128" y="5488346"/>
            <a:ext cx="982869"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5333993" y="5190437"/>
            <a:ext cx="723275" cy="369332"/>
          </a:xfrm>
          <a:prstGeom prst="rect">
            <a:avLst/>
          </a:prstGeom>
          <a:noFill/>
        </p:spPr>
        <p:txBody>
          <a:bodyPr wrap="none" rtlCol="0">
            <a:spAutoFit/>
          </a:bodyPr>
          <a:lstStyle/>
          <a:p>
            <a:r>
              <a:rPr lang="en-US" dirty="0" smtClean="0">
                <a:latin typeface="Times New Roman"/>
                <a:cs typeface="Times New Roman"/>
              </a:rPr>
              <a:t>Ratio</a:t>
            </a:r>
          </a:p>
        </p:txBody>
      </p:sp>
      <p:sp>
        <p:nvSpPr>
          <p:cNvPr id="10" name="TextBox 9"/>
          <p:cNvSpPr txBox="1"/>
          <p:nvPr/>
        </p:nvSpPr>
        <p:spPr>
          <a:xfrm>
            <a:off x="5143500" y="2768600"/>
            <a:ext cx="184666" cy="369332"/>
          </a:xfrm>
          <a:prstGeom prst="rect">
            <a:avLst/>
          </a:prstGeom>
          <a:noFill/>
        </p:spPr>
        <p:txBody>
          <a:bodyPr wrap="none" rtlCol="0">
            <a:spAutoFit/>
          </a:bodyPr>
          <a:lstStyle/>
          <a:p>
            <a:endParaRPr lang="en-US" dirty="0" smtClean="0">
              <a:latin typeface="Times New Roman"/>
              <a:cs typeface="Times New Roman"/>
            </a:endParaRPr>
          </a:p>
        </p:txBody>
      </p:sp>
      <p:pic>
        <p:nvPicPr>
          <p:cNvPr id="98" name="Picture 97" descr="dihadron_ratio.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6938" y="3935012"/>
            <a:ext cx="3169134" cy="2922987"/>
          </a:xfrm>
          <a:prstGeom prst="rect">
            <a:avLst/>
          </a:prstGeom>
          <a:solidFill>
            <a:schemeClr val="bg1">
              <a:lumMod val="95000"/>
            </a:schemeClr>
          </a:solidFill>
        </p:spPr>
      </p:pic>
      <p:pic>
        <p:nvPicPr>
          <p:cNvPr id="100" name="Picture 99" descr="dihadron_xg.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50867" y="4737651"/>
            <a:ext cx="2598778" cy="2120903"/>
          </a:xfrm>
          <a:prstGeom prst="rect">
            <a:avLst/>
          </a:prstGeom>
          <a:solidFill>
            <a:schemeClr val="bg1">
              <a:lumMod val="95000"/>
            </a:schemeClr>
          </a:solidFill>
        </p:spPr>
      </p:pic>
    </p:spTree>
    <p:extLst>
      <p:ext uri="{BB962C8B-B14F-4D97-AF65-F5344CB8AC3E}">
        <p14:creationId xmlns:p14="http://schemas.microsoft.com/office/powerpoint/2010/main" val="404452347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499"/>
                                          </p:stCondLst>
                                        </p:cTn>
                                        <p:tgtEl>
                                          <p:spTgt spid="2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499"/>
                                          </p:stCondLst>
                                        </p:cTn>
                                        <p:tgtEl>
                                          <p:spTgt spid="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7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499"/>
                                          </p:stCondLst>
                                        </p:cTn>
                                        <p:tgtEl>
                                          <p:spTgt spid="82"/>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8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499"/>
                                          </p:stCondLst>
                                        </p:cTn>
                                        <p:tgtEl>
                                          <p:spTgt spid="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499"/>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linds(horizont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3" presetClass="entr" presetSubtype="1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blinds(horizontal)">
                                      <p:cBhvr>
                                        <p:cTn id="63" dur="500"/>
                                        <p:tgtEl>
                                          <p:spTgt spid="88"/>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3" presetClass="entr" presetSubtype="1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linds(horizontal)">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8"/>
                                        </p:tgtEl>
                                        <p:attrNameLst>
                                          <p:attrName>style.visibility</p:attrName>
                                        </p:attrNameLst>
                                      </p:cBhvr>
                                      <p:to>
                                        <p:strVal val="hidden"/>
                                      </p:to>
                                    </p:set>
                                  </p:childTnLst>
                                </p:cTn>
                              </p:par>
                              <p:par>
                                <p:cTn id="77" presetID="55"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strVal val="#ppt_w*0.70"/>
                                          </p:val>
                                        </p:tav>
                                        <p:tav tm="100000">
                                          <p:val>
                                            <p:strVal val="#ppt_w"/>
                                          </p:val>
                                        </p:tav>
                                      </p:tavLst>
                                    </p:anim>
                                    <p:anim calcmode="lin" valueType="num">
                                      <p:cBhvr>
                                        <p:cTn id="80" dur="1000" fill="hold"/>
                                        <p:tgtEl>
                                          <p:spTgt spid="15"/>
                                        </p:tgtEl>
                                        <p:attrNameLst>
                                          <p:attrName>ppt_h</p:attrName>
                                        </p:attrNameLst>
                                      </p:cBhvr>
                                      <p:tavLst>
                                        <p:tav tm="0">
                                          <p:val>
                                            <p:strVal val="#ppt_h"/>
                                          </p:val>
                                        </p:tav>
                                        <p:tav tm="100000">
                                          <p:val>
                                            <p:strVal val="#ppt_h"/>
                                          </p:val>
                                        </p:tav>
                                      </p:tavLst>
                                    </p:anim>
                                    <p:animEffect transition="in" filter="fade">
                                      <p:cBhvr>
                                        <p:cTn id="81" dur="1000"/>
                                        <p:tgtEl>
                                          <p:spTgt spid="15"/>
                                        </p:tgtEl>
                                      </p:cBhvr>
                                    </p:animEffect>
                                  </p:childTnLst>
                                </p:cTn>
                              </p:par>
                              <p:par>
                                <p:cTn id="82" presetID="3" presetClass="entr" presetSubtype="10" fill="hold"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blinds(horizontal)">
                                      <p:cBhvr>
                                        <p:cTn id="84" dur="500"/>
                                        <p:tgtEl>
                                          <p:spTgt spid="89"/>
                                        </p:tgtEl>
                                      </p:cBhvr>
                                    </p:animEffect>
                                  </p:childTnLst>
                                </p:cTn>
                              </p:par>
                              <p:par>
                                <p:cTn id="85" presetID="3" presetClass="entr" presetSubtype="1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blinds(horizontal)">
                                      <p:cBhvr>
                                        <p:cTn id="87" dur="500"/>
                                        <p:tgtEl>
                                          <p:spTgt spid="9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89"/>
                                        </p:tgtEl>
                                        <p:attrNameLst>
                                          <p:attrName>style.visibility</p:attrName>
                                        </p:attrNameLst>
                                      </p:cBhvr>
                                      <p:to>
                                        <p:strVal val="hidden"/>
                                      </p:to>
                                    </p:set>
                                  </p:childTnLst>
                                </p:cTn>
                              </p:par>
                              <p:par>
                                <p:cTn id="94" presetID="55"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0.70"/>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par>
                                <p:cTn id="99" presetID="3" presetClass="entr" presetSubtype="10" fill="hold" nodeType="with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blinds(horizontal)">
                                      <p:cBhvr>
                                        <p:cTn id="101" dur="500"/>
                                        <p:tgtEl>
                                          <p:spTgt spid="90"/>
                                        </p:tgtEl>
                                      </p:cBhvr>
                                    </p:animEffect>
                                  </p:childTnLst>
                                </p:cTn>
                              </p:par>
                              <p:par>
                                <p:cTn id="102" presetID="3" presetClass="entr" presetSubtype="10" fill="hold" nodeType="withEffect">
                                  <p:stCondLst>
                                    <p:cond delay="0"/>
                                  </p:stCondLst>
                                  <p:childTnLst>
                                    <p:set>
                                      <p:cBhvr>
                                        <p:cTn id="103" dur="1" fill="hold">
                                          <p:stCondLst>
                                            <p:cond delay="0"/>
                                          </p:stCondLst>
                                        </p:cTn>
                                        <p:tgtEl>
                                          <p:spTgt spid="92"/>
                                        </p:tgtEl>
                                        <p:attrNameLst>
                                          <p:attrName>style.visibility</p:attrName>
                                        </p:attrNameLst>
                                      </p:cBhvr>
                                      <p:to>
                                        <p:strVal val="visible"/>
                                      </p:to>
                                    </p:set>
                                    <p:animEffect transition="in" filter="blinds(horizontal)">
                                      <p:cBhvr>
                                        <p:cTn id="104" dur="500"/>
                                        <p:tgtEl>
                                          <p:spTgt spid="9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blinds(horizontal)">
                                      <p:cBhvr>
                                        <p:cTn id="107" dur="500"/>
                                        <p:tgtEl>
                                          <p:spTgt spid="87"/>
                                        </p:tgtEl>
                                      </p:cBhvr>
                                    </p:animEffect>
                                  </p:childTnLst>
                                </p:cTn>
                              </p:par>
                            </p:childTnLst>
                          </p:cTn>
                        </p:par>
                        <p:par>
                          <p:cTn id="108" fill="hold">
                            <p:stCondLst>
                              <p:cond delay="1000"/>
                            </p:stCondLst>
                            <p:childTnLst>
                              <p:par>
                                <p:cTn id="109" presetID="1" presetClass="exit" presetSubtype="0" fill="hold" nodeType="afterEffect">
                                  <p:stCondLst>
                                    <p:cond delay="0"/>
                                  </p:stCondLst>
                                  <p:childTnLst>
                                    <p:set>
                                      <p:cBhvr>
                                        <p:cTn id="110" dur="1" fill="hold">
                                          <p:stCondLst>
                                            <p:cond delay="0"/>
                                          </p:stCondLst>
                                        </p:cTn>
                                        <p:tgtEl>
                                          <p:spTgt spid="9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92"/>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8"/>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6"/>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9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
                                        </p:tgtEl>
                                        <p:attrNameLst>
                                          <p:attrName>style.visibility</p:attrName>
                                        </p:attrNameLst>
                                      </p:cBhvr>
                                      <p:to>
                                        <p:strVal val="hidden"/>
                                      </p:to>
                                    </p:set>
                                  </p:childTnLst>
                                </p:cTn>
                              </p:par>
                              <p:par>
                                <p:cTn id="123" presetID="3" presetClass="entr" presetSubtype="1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blinds(horizontal)">
                                      <p:cBhvr>
                                        <p:cTn id="125" dur="500"/>
                                        <p:tgtEl>
                                          <p:spTgt spid="100"/>
                                        </p:tgtEl>
                                      </p:cBhvr>
                                    </p:animEffect>
                                  </p:childTnLst>
                                </p:cTn>
                              </p:par>
                              <p:par>
                                <p:cTn id="126" presetID="3" presetClass="entr" presetSubtype="10" fill="hold" nodeType="withEffect">
                                  <p:stCondLst>
                                    <p:cond delay="0"/>
                                  </p:stCondLst>
                                  <p:childTnLst>
                                    <p:set>
                                      <p:cBhvr>
                                        <p:cTn id="127" dur="1" fill="hold">
                                          <p:stCondLst>
                                            <p:cond delay="0"/>
                                          </p:stCondLst>
                                        </p:cTn>
                                        <p:tgtEl>
                                          <p:spTgt spid="98"/>
                                        </p:tgtEl>
                                        <p:attrNameLst>
                                          <p:attrName>style.visibility</p:attrName>
                                        </p:attrNameLst>
                                      </p:cBhvr>
                                      <p:to>
                                        <p:strVal val="visible"/>
                                      </p:to>
                                    </p:set>
                                    <p:animEffect transition="in" filter="blinds(horizontal)">
                                      <p:cBhvr>
                                        <p:cTn id="12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4" grpId="1" animBg="1"/>
      <p:bldP spid="18" grpId="0"/>
      <p:bldP spid="18" grpId="1"/>
      <p:bldP spid="30" grpId="0"/>
      <p:bldP spid="31" grpId="0"/>
      <p:bldP spid="32" grpId="0"/>
      <p:bldP spid="33" grpId="0"/>
      <p:bldP spid="74" grpId="0"/>
      <p:bldP spid="75" grpId="0" animBg="1"/>
      <p:bldP spid="75" grpId="1" animBg="1"/>
      <p:bldP spid="76" grpId="0" animBg="1"/>
      <p:bldP spid="80" grpId="0" animBg="1"/>
      <p:bldP spid="81" grpId="0"/>
      <p:bldP spid="86" grpId="0" autoUpdateAnimBg="0"/>
      <p:bldP spid="87" grpId="0"/>
      <p:bldP spid="6" grpId="0" animBg="1"/>
      <p:bldP spid="6" grpId="1" animBg="1"/>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access Gluons in DIS</a:t>
            </a:r>
          </a:p>
        </p:txBody>
      </p:sp>
      <p:sp>
        <p:nvSpPr>
          <p:cNvPr id="3" name="Slide Number Placeholder 2"/>
          <p:cNvSpPr>
            <a:spLocks noGrp="1"/>
          </p:cNvSpPr>
          <p:nvPr>
            <p:ph type="sldNum" sz="quarter" idx="12"/>
          </p:nvPr>
        </p:nvSpPr>
        <p:spPr/>
        <p:txBody>
          <a:bodyPr/>
          <a:lstStyle/>
          <a:p>
            <a:fld id="{E7C2DFF1-6A7E-5841-980E-96BA788216E4}" type="slidenum">
              <a:rPr lang="en-US" smtClean="0"/>
              <a:pPr/>
              <a:t>45</a:t>
            </a:fld>
            <a:endParaRPr lang="en-US"/>
          </a:p>
        </p:txBody>
      </p:sp>
      <p:sp>
        <p:nvSpPr>
          <p:cNvPr id="4" name="TextBox 3"/>
          <p:cNvSpPr txBox="1"/>
          <p:nvPr/>
        </p:nvSpPr>
        <p:spPr>
          <a:xfrm>
            <a:off x="646739" y="465664"/>
            <a:ext cx="7872317" cy="461665"/>
          </a:xfrm>
          <a:prstGeom prst="rect">
            <a:avLst/>
          </a:prstGeom>
          <a:noFill/>
        </p:spPr>
        <p:txBody>
          <a:bodyPr wrap="none" rtlCol="0">
            <a:spAutoFit/>
          </a:bodyPr>
          <a:lstStyle/>
          <a:p>
            <a:r>
              <a:rPr lang="en-US" sz="2400" dirty="0" smtClean="0">
                <a:solidFill>
                  <a:srgbClr val="0000FF"/>
                </a:solidFill>
                <a:latin typeface="Times New Roman"/>
                <a:cs typeface="Times New Roman"/>
              </a:rPr>
              <a:t>Several different complementary channels to access gluons </a:t>
            </a:r>
          </a:p>
        </p:txBody>
      </p:sp>
      <p:graphicFrame>
        <p:nvGraphicFramePr>
          <p:cNvPr id="5" name="Table 4"/>
          <p:cNvGraphicFramePr>
            <a:graphicFrameLocks noGrp="1"/>
          </p:cNvGraphicFramePr>
          <p:nvPr>
            <p:extLst>
              <p:ext uri="{D42A27DB-BD31-4B8C-83A1-F6EECF244321}">
                <p14:modId xmlns:p14="http://schemas.microsoft.com/office/powerpoint/2010/main" val="464186129"/>
              </p:ext>
            </p:extLst>
          </p:nvPr>
        </p:nvGraphicFramePr>
        <p:xfrm>
          <a:off x="440293" y="1039813"/>
          <a:ext cx="8271913" cy="2497666"/>
        </p:xfrm>
        <a:graphic>
          <a:graphicData uri="http://schemas.openxmlformats.org/drawingml/2006/table">
            <a:tbl>
              <a:tblPr firstRow="1" bandRow="1">
                <a:tableStyleId>{BDBED569-4797-4DF1-A0F4-6AAB3CD982D8}</a:tableStyleId>
              </a:tblPr>
              <a:tblGrid>
                <a:gridCol w="2306296"/>
                <a:gridCol w="1829661"/>
                <a:gridCol w="2067978"/>
                <a:gridCol w="2067978"/>
              </a:tblGrid>
              <a:tr h="370840">
                <a:tc>
                  <a:txBody>
                    <a:bodyPr/>
                    <a:lstStyle/>
                    <a:p>
                      <a:endParaRPr lang="en-US" b="1" dirty="0">
                        <a:latin typeface="Times New Roman"/>
                        <a:cs typeface="Times New Roman"/>
                      </a:endParaRPr>
                    </a:p>
                  </a:txBody>
                  <a:tcPr/>
                </a:tc>
                <a:tc>
                  <a:txBody>
                    <a:bodyPr/>
                    <a:lstStyle/>
                    <a:p>
                      <a:endParaRPr lang="en-US" b="1">
                        <a:latin typeface="Times New Roman"/>
                        <a:cs typeface="Times New Roman"/>
                      </a:endParaRPr>
                    </a:p>
                  </a:txBody>
                  <a:tcPr/>
                </a:tc>
                <a:tc gridSpan="2">
                  <a:txBody>
                    <a:bodyPr/>
                    <a:lstStyle/>
                    <a:p>
                      <a:pPr algn="ctr"/>
                      <a:endParaRPr lang="en-US" b="1" dirty="0">
                        <a:solidFill>
                          <a:srgbClr val="0000FF"/>
                        </a:solidFill>
                        <a:latin typeface="Times New Roman"/>
                        <a:cs typeface="Times New Roman"/>
                      </a:endParaRPr>
                    </a:p>
                  </a:txBody>
                  <a:tcPr/>
                </a:tc>
                <a:tc hMerge="1">
                  <a:txBody>
                    <a:bodyPr/>
                    <a:lstStyle/>
                    <a:p>
                      <a:endParaRPr lang="en-US" dirty="0"/>
                    </a:p>
                  </a:txBody>
                  <a:tcPr/>
                </a:tc>
              </a:tr>
              <a:tr h="370840">
                <a:tc>
                  <a:txBody>
                    <a:bodyPr/>
                    <a:lstStyle/>
                    <a:p>
                      <a:pPr algn="ctr"/>
                      <a:r>
                        <a:rPr lang="en-US" b="1" dirty="0" smtClean="0">
                          <a:latin typeface="Times New Roman"/>
                          <a:cs typeface="Times New Roman"/>
                        </a:rPr>
                        <a:t>Scaling Violation</a:t>
                      </a:r>
                      <a:endParaRPr lang="en-US" b="1" dirty="0">
                        <a:latin typeface="Times New Roman"/>
                        <a:cs typeface="Times New Roman"/>
                      </a:endParaRPr>
                    </a:p>
                  </a:txBody>
                  <a:tcPr/>
                </a:tc>
                <a:tc>
                  <a:txBody>
                    <a:bodyPr/>
                    <a:lstStyle/>
                    <a:p>
                      <a:pPr algn="ctr"/>
                      <a:endParaRPr lang="en-US" b="1" baseline="-25000" dirty="0">
                        <a:latin typeface="Times New Roman"/>
                        <a:cs typeface="Times New Roman"/>
                      </a:endParaRPr>
                    </a:p>
                  </a:txBody>
                  <a:tcPr/>
                </a:tc>
                <a:tc>
                  <a:txBody>
                    <a:bodyPr/>
                    <a:lstStyle/>
                    <a:p>
                      <a:endParaRPr lang="en-US" dirty="0"/>
                    </a:p>
                  </a:txBody>
                  <a:tcPr/>
                </a:tc>
                <a:tc>
                  <a:txBody>
                    <a:bodyPr/>
                    <a:lstStyle/>
                    <a:p>
                      <a:endParaRPr lang="en-US" dirty="0"/>
                    </a:p>
                  </a:txBody>
                  <a:tcPr/>
                </a:tc>
              </a:tr>
              <a:tr h="370840">
                <a:tc>
                  <a:txBody>
                    <a:bodyPr/>
                    <a:lstStyle/>
                    <a:p>
                      <a:pPr algn="ctr"/>
                      <a:r>
                        <a:rPr lang="en-US" sz="1600" b="0" dirty="0" smtClean="0">
                          <a:latin typeface="Times New Roman"/>
                          <a:cs typeface="Times New Roman"/>
                        </a:rPr>
                        <a:t>all x-Q</a:t>
                      </a:r>
                      <a:r>
                        <a:rPr lang="en-US" sz="1600" b="0" baseline="30000" dirty="0" smtClean="0">
                          <a:latin typeface="Times New Roman"/>
                          <a:cs typeface="Times New Roman"/>
                        </a:rPr>
                        <a:t>2</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0" baseline="0" dirty="0" smtClean="0">
                        <a:solidFill>
                          <a:srgbClr val="0000FF"/>
                        </a:solidFill>
                        <a:latin typeface="Times New Roman"/>
                        <a:cs typeface="Times New Roman"/>
                      </a:endParaRPr>
                    </a:p>
                    <a:p>
                      <a:pPr algn="ctr"/>
                      <a:endParaRPr lang="en-US" sz="1600" b="0" baseline="30000" dirty="0">
                        <a:latin typeface="Times New Roman"/>
                        <a:cs typeface="Times New Roman"/>
                      </a:endParaRPr>
                    </a:p>
                  </a:txBody>
                  <a:tcPr/>
                </a:tc>
                <a:tc>
                  <a:txBody>
                    <a:bodyPr/>
                    <a:lstStyle/>
                    <a:p>
                      <a:endParaRPr lang="en-US" sz="1600" b="0" baseline="-25000" dirty="0" smtClean="0">
                        <a:solidFill>
                          <a:srgbClr val="0000FF"/>
                        </a:solidFill>
                        <a:latin typeface="Times New Roman"/>
                        <a:cs typeface="Times New Roman"/>
                      </a:endParaRPr>
                    </a:p>
                  </a:txBody>
                  <a:tcPr/>
                </a:tc>
                <a:tc>
                  <a:txBody>
                    <a:bodyPr/>
                    <a:lstStyle/>
                    <a:p>
                      <a:endParaRPr lang="en-US"/>
                    </a:p>
                  </a:txBody>
                  <a:tcPr/>
                </a:tc>
                <a:tc>
                  <a:txBody>
                    <a:bodyPr/>
                    <a:lstStyle/>
                    <a:p>
                      <a:endParaRPr lang="en-US"/>
                    </a:p>
                  </a:txBody>
                  <a:tcPr/>
                </a:tc>
              </a:tr>
              <a:tr h="370840">
                <a:tc>
                  <a:txBody>
                    <a:bodyPr/>
                    <a:lstStyle/>
                    <a:p>
                      <a:r>
                        <a:rPr lang="en-US" sz="1600" b="0" dirty="0" smtClean="0">
                          <a:latin typeface="Times New Roman"/>
                          <a:cs typeface="Times New Roman"/>
                        </a:rPr>
                        <a:t>only limited by detector acceptance</a:t>
                      </a:r>
                    </a:p>
                    <a:p>
                      <a:endParaRPr lang="en-US" sz="1600" b="0" dirty="0">
                        <a:latin typeface="Times New Roman"/>
                        <a:cs typeface="Times New Roman"/>
                      </a:endParaRPr>
                    </a:p>
                  </a:txBody>
                  <a:tcPr/>
                </a:tc>
                <a:tc>
                  <a:txBody>
                    <a:bodyPr/>
                    <a:lstStyle/>
                    <a:p>
                      <a:endParaRPr lang="en-US" sz="1600" b="0" dirty="0">
                        <a:latin typeface="Times New Roman"/>
                        <a:cs typeface="Times New Roman"/>
                      </a:endParaRPr>
                    </a:p>
                  </a:txBody>
                  <a:tcPr/>
                </a:tc>
                <a:tc>
                  <a:txBody>
                    <a:bodyPr/>
                    <a:lstStyle/>
                    <a:p>
                      <a:endParaRPr lang="en-US" dirty="0"/>
                    </a:p>
                  </a:txBody>
                  <a:tcPr/>
                </a:tc>
                <a:tc>
                  <a:txBody>
                    <a:bodyPr/>
                    <a:lstStyle/>
                    <a:p>
                      <a:endParaRPr lang="en-US" dirty="0"/>
                    </a:p>
                  </a:txBody>
                  <a:tcPr/>
                </a:tc>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450" y="3601968"/>
            <a:ext cx="4386583" cy="305943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126679388"/>
              </p:ext>
            </p:extLst>
          </p:nvPr>
        </p:nvGraphicFramePr>
        <p:xfrm>
          <a:off x="447156" y="1039813"/>
          <a:ext cx="8271913" cy="2387600"/>
        </p:xfrm>
        <a:graphic>
          <a:graphicData uri="http://schemas.openxmlformats.org/drawingml/2006/table">
            <a:tbl>
              <a:tblPr firstRow="1" bandRow="1">
                <a:tableStyleId>{BDBED569-4797-4DF1-A0F4-6AAB3CD982D8}</a:tableStyleId>
              </a:tblPr>
              <a:tblGrid>
                <a:gridCol w="2306296"/>
                <a:gridCol w="1829661"/>
                <a:gridCol w="2067978"/>
                <a:gridCol w="2067978"/>
              </a:tblGrid>
              <a:tr h="370840">
                <a:tc>
                  <a:txBody>
                    <a:bodyPr/>
                    <a:lstStyle/>
                    <a:p>
                      <a:endParaRPr lang="en-US" b="1" dirty="0">
                        <a:latin typeface="Times New Roman"/>
                        <a:cs typeface="Times New Roman"/>
                      </a:endParaRPr>
                    </a:p>
                  </a:txBody>
                  <a:tcPr/>
                </a:tc>
                <a:tc>
                  <a:txBody>
                    <a:bodyPr/>
                    <a:lstStyle/>
                    <a:p>
                      <a:endParaRPr lang="en-US" b="1" dirty="0">
                        <a:latin typeface="Times New Roman"/>
                        <a:cs typeface="Times New Roman"/>
                      </a:endParaRPr>
                    </a:p>
                  </a:txBody>
                  <a:tcPr/>
                </a:tc>
                <a:tc gridSpan="2">
                  <a:txBody>
                    <a:bodyPr/>
                    <a:lstStyle/>
                    <a:p>
                      <a:pPr algn="ctr"/>
                      <a:endParaRPr lang="en-US" b="1" dirty="0">
                        <a:solidFill>
                          <a:srgbClr val="0000FF"/>
                        </a:solidFill>
                        <a:latin typeface="Times New Roman"/>
                        <a:cs typeface="Times New Roman"/>
                      </a:endParaRPr>
                    </a:p>
                  </a:txBody>
                  <a:tcPr/>
                </a:tc>
                <a:tc hMerge="1">
                  <a:txBody>
                    <a:bodyPr/>
                    <a:lstStyle/>
                    <a:p>
                      <a:endParaRPr lang="en-US" dirty="0"/>
                    </a:p>
                  </a:txBody>
                  <a:tcPr/>
                </a:tc>
              </a:tr>
              <a:tr h="370840">
                <a:tc>
                  <a:txBody>
                    <a:bodyPr/>
                    <a:lstStyle/>
                    <a:p>
                      <a:pPr algn="ctr"/>
                      <a:r>
                        <a:rPr lang="en-US" b="1" dirty="0" smtClean="0">
                          <a:latin typeface="Times New Roman"/>
                          <a:cs typeface="Times New Roman"/>
                        </a:rPr>
                        <a:t>Scaling Violation</a:t>
                      </a:r>
                      <a:endParaRPr lang="en-US" b="1" dirty="0">
                        <a:latin typeface="Times New Roman"/>
                        <a:cs typeface="Times New Roman"/>
                      </a:endParaRPr>
                    </a:p>
                  </a:txBody>
                  <a:tcPr/>
                </a:tc>
                <a:tc>
                  <a:txBody>
                    <a:bodyPr/>
                    <a:lstStyle/>
                    <a:p>
                      <a:pPr algn="ctr"/>
                      <a:r>
                        <a:rPr lang="en-US" b="1" dirty="0" smtClean="0">
                          <a:latin typeface="Times New Roman"/>
                          <a:cs typeface="Times New Roman"/>
                        </a:rPr>
                        <a:t>F</a:t>
                      </a:r>
                      <a:r>
                        <a:rPr lang="en-US" b="1" baseline="-25000" dirty="0" smtClean="0">
                          <a:latin typeface="Times New Roman"/>
                          <a:cs typeface="Times New Roman"/>
                        </a:rPr>
                        <a:t>L</a:t>
                      </a:r>
                      <a:endParaRPr lang="en-US" b="1" baseline="-25000" dirty="0">
                        <a:latin typeface="Times New Roman"/>
                        <a:cs typeface="Times New Roman"/>
                      </a:endParaRPr>
                    </a:p>
                  </a:txBody>
                  <a:tcPr/>
                </a:tc>
                <a:tc>
                  <a:txBody>
                    <a:bodyPr/>
                    <a:lstStyle/>
                    <a:p>
                      <a:endParaRPr lang="en-US" dirty="0"/>
                    </a:p>
                  </a:txBody>
                  <a:tcPr/>
                </a:tc>
                <a:tc>
                  <a:txBody>
                    <a:bodyPr/>
                    <a:lstStyle/>
                    <a:p>
                      <a:endParaRPr lang="en-US" dirty="0"/>
                    </a:p>
                  </a:txBody>
                  <a:tcPr/>
                </a:tc>
              </a:tr>
              <a:tr h="370840">
                <a:tc>
                  <a:txBody>
                    <a:bodyPr/>
                    <a:lstStyle/>
                    <a:p>
                      <a:pPr algn="ctr"/>
                      <a:r>
                        <a:rPr lang="en-US" sz="1600" b="0" dirty="0" smtClean="0">
                          <a:latin typeface="Times New Roman"/>
                          <a:cs typeface="Times New Roman"/>
                        </a:rPr>
                        <a:t>all x-Q</a:t>
                      </a:r>
                      <a:r>
                        <a:rPr lang="en-US" sz="1600" b="0" baseline="30000" dirty="0" smtClean="0">
                          <a:latin typeface="Times New Roman"/>
                          <a:cs typeface="Times New Roman"/>
                        </a:rPr>
                        <a:t>2</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p>
                      <a:pPr algn="ctr"/>
                      <a:endParaRPr lang="en-US" sz="1600" b="0" baseline="30000" dirty="0">
                        <a:latin typeface="Times New Roman"/>
                        <a:cs typeface="Times New Roman"/>
                      </a:endParaRPr>
                    </a:p>
                  </a:txBody>
                  <a:tcPr/>
                </a:tc>
                <a:tc>
                  <a:txBody>
                    <a:bodyPr/>
                    <a:lstStyle/>
                    <a:p>
                      <a:r>
                        <a:rPr lang="en-US" sz="1600" b="0" dirty="0" smtClean="0">
                          <a:latin typeface="Times New Roman"/>
                          <a:cs typeface="Times New Roman"/>
                        </a:rPr>
                        <a:t>only accessible if </a:t>
                      </a:r>
                    </a:p>
                    <a:p>
                      <a:r>
                        <a:rPr lang="en-US" sz="1600" b="0" dirty="0" smtClean="0">
                          <a:latin typeface="Times New Roman"/>
                          <a:cs typeface="Times New Roman"/>
                        </a:rPr>
                        <a:t>y is large</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txBody>
                  <a:tcPr/>
                </a:tc>
                <a:tc>
                  <a:txBody>
                    <a:bodyPr/>
                    <a:lstStyle/>
                    <a:p>
                      <a:endParaRPr lang="en-US"/>
                    </a:p>
                  </a:txBody>
                  <a:tcPr/>
                </a:tc>
                <a:tc>
                  <a:txBody>
                    <a:bodyPr/>
                    <a:lstStyle/>
                    <a:p>
                      <a:endParaRPr lang="en-US"/>
                    </a:p>
                  </a:txBody>
                  <a:tcPr/>
                </a:tc>
              </a:tr>
              <a:tr h="370840">
                <a:tc>
                  <a:txBody>
                    <a:bodyPr/>
                    <a:lstStyle/>
                    <a:p>
                      <a:r>
                        <a:rPr lang="en-US" sz="1600" b="0" dirty="0" smtClean="0">
                          <a:latin typeface="Times New Roman"/>
                          <a:cs typeface="Times New Roman"/>
                        </a:rPr>
                        <a:t>only limited by detector acceptance</a:t>
                      </a:r>
                    </a:p>
                    <a:p>
                      <a:endParaRPr lang="en-US" sz="1600" b="0" dirty="0">
                        <a:latin typeface="Times New Roman"/>
                        <a:cs typeface="Times New Roman"/>
                      </a:endParaRPr>
                    </a:p>
                  </a:txBody>
                  <a:tcPr/>
                </a:tc>
                <a:tc>
                  <a:txBody>
                    <a:bodyPr/>
                    <a:lstStyle/>
                    <a:p>
                      <a:r>
                        <a:rPr lang="en-US" sz="1600" b="0" dirty="0" smtClean="0">
                          <a:latin typeface="Times New Roman"/>
                          <a:cs typeface="Times New Roman"/>
                        </a:rPr>
                        <a:t>need several beam energies </a:t>
                      </a:r>
                      <a:endParaRPr lang="en-US" sz="1600" b="0" dirty="0">
                        <a:latin typeface="Times New Roman"/>
                        <a:cs typeface="Times New Roman"/>
                      </a:endParaRPr>
                    </a:p>
                  </a:txBody>
                  <a:tcPr/>
                </a:tc>
                <a:tc>
                  <a:txBody>
                    <a:bodyPr/>
                    <a:lstStyle/>
                    <a:p>
                      <a:endParaRPr lang="en-US" dirty="0"/>
                    </a:p>
                  </a:txBody>
                  <a:tcPr/>
                </a:tc>
                <a:tc>
                  <a:txBody>
                    <a:bodyPr/>
                    <a:lstStyle/>
                    <a:p>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82787467"/>
              </p:ext>
            </p:extLst>
          </p:nvPr>
        </p:nvGraphicFramePr>
        <p:xfrm>
          <a:off x="447156" y="1031357"/>
          <a:ext cx="8271913" cy="2387600"/>
        </p:xfrm>
        <a:graphic>
          <a:graphicData uri="http://schemas.openxmlformats.org/drawingml/2006/table">
            <a:tbl>
              <a:tblPr firstRow="1" bandRow="1">
                <a:tableStyleId>{BDBED569-4797-4DF1-A0F4-6AAB3CD982D8}</a:tableStyleId>
              </a:tblPr>
              <a:tblGrid>
                <a:gridCol w="2306296"/>
                <a:gridCol w="1829661"/>
                <a:gridCol w="2067978"/>
                <a:gridCol w="2067978"/>
              </a:tblGrid>
              <a:tr h="370840">
                <a:tc>
                  <a:txBody>
                    <a:bodyPr/>
                    <a:lstStyle/>
                    <a:p>
                      <a:endParaRPr lang="en-US" b="1" dirty="0">
                        <a:latin typeface="Times New Roman"/>
                        <a:cs typeface="Times New Roman"/>
                      </a:endParaRPr>
                    </a:p>
                  </a:txBody>
                  <a:tcPr/>
                </a:tc>
                <a:tc>
                  <a:txBody>
                    <a:bodyPr/>
                    <a:lstStyle/>
                    <a:p>
                      <a:endParaRPr lang="en-US" b="1" dirty="0">
                        <a:latin typeface="Times New Roman"/>
                        <a:cs typeface="Times New Roman"/>
                      </a:endParaRPr>
                    </a:p>
                  </a:txBody>
                  <a:tcPr/>
                </a:tc>
                <a:tc gridSpan="2">
                  <a:txBody>
                    <a:bodyPr/>
                    <a:lstStyle/>
                    <a:p>
                      <a:pPr algn="ctr"/>
                      <a:r>
                        <a:rPr lang="en-US" b="1" dirty="0" smtClean="0">
                          <a:solidFill>
                            <a:srgbClr val="0000FF"/>
                          </a:solidFill>
                          <a:latin typeface="Times New Roman"/>
                          <a:cs typeface="Times New Roman"/>
                        </a:rPr>
                        <a:t>Photon Gluon Fusion</a:t>
                      </a:r>
                      <a:endParaRPr lang="en-US" b="1" dirty="0">
                        <a:solidFill>
                          <a:srgbClr val="0000FF"/>
                        </a:solidFill>
                        <a:latin typeface="Times New Roman"/>
                        <a:cs typeface="Times New Roman"/>
                      </a:endParaRPr>
                    </a:p>
                  </a:txBody>
                  <a:tcPr/>
                </a:tc>
                <a:tc hMerge="1">
                  <a:txBody>
                    <a:bodyPr/>
                    <a:lstStyle/>
                    <a:p>
                      <a:endParaRPr lang="en-US" dirty="0"/>
                    </a:p>
                  </a:txBody>
                  <a:tcPr/>
                </a:tc>
              </a:tr>
              <a:tr h="370840">
                <a:tc>
                  <a:txBody>
                    <a:bodyPr/>
                    <a:lstStyle/>
                    <a:p>
                      <a:pPr algn="ctr"/>
                      <a:r>
                        <a:rPr lang="en-US" b="1" dirty="0" smtClean="0">
                          <a:latin typeface="Times New Roman"/>
                          <a:cs typeface="Times New Roman"/>
                        </a:rPr>
                        <a:t>Scaling Violation</a:t>
                      </a:r>
                      <a:endParaRPr lang="en-US" b="1" dirty="0">
                        <a:latin typeface="Times New Roman"/>
                        <a:cs typeface="Times New Roman"/>
                      </a:endParaRPr>
                    </a:p>
                  </a:txBody>
                  <a:tcPr/>
                </a:tc>
                <a:tc>
                  <a:txBody>
                    <a:bodyPr/>
                    <a:lstStyle/>
                    <a:p>
                      <a:pPr algn="ctr"/>
                      <a:r>
                        <a:rPr lang="en-US" b="1" dirty="0" smtClean="0">
                          <a:latin typeface="Times New Roman"/>
                          <a:cs typeface="Times New Roman"/>
                        </a:rPr>
                        <a:t>F</a:t>
                      </a:r>
                      <a:r>
                        <a:rPr lang="en-US" b="1" baseline="-25000" dirty="0" smtClean="0">
                          <a:latin typeface="Times New Roman"/>
                          <a:cs typeface="Times New Roman"/>
                        </a:rPr>
                        <a:t>L</a:t>
                      </a:r>
                      <a:endParaRPr lang="en-US" b="1" baseline="-25000" dirty="0">
                        <a:latin typeface="Times New Roman"/>
                        <a:cs typeface="Times New Roman"/>
                      </a:endParaRPr>
                    </a:p>
                  </a:txBody>
                  <a:tcPr/>
                </a:tc>
                <a:tc>
                  <a:txBody>
                    <a:bodyPr/>
                    <a:lstStyle/>
                    <a:p>
                      <a:pPr algn="ctr"/>
                      <a:r>
                        <a:rPr lang="en-US" b="1" dirty="0" smtClean="0">
                          <a:latin typeface="Times New Roman"/>
                          <a:cs typeface="Times New Roman"/>
                        </a:rPr>
                        <a:t>Di-jets</a:t>
                      </a:r>
                      <a:endParaRPr lang="en-US" b="1" dirty="0">
                        <a:latin typeface="Times New Roman"/>
                        <a:cs typeface="Times New Roman"/>
                      </a:endParaRPr>
                    </a:p>
                  </a:txBody>
                  <a:tcPr/>
                </a:tc>
                <a:tc>
                  <a:txBody>
                    <a:bodyPr/>
                    <a:lstStyle/>
                    <a:p>
                      <a:endParaRPr lang="en-US" dirty="0"/>
                    </a:p>
                  </a:txBody>
                  <a:tcPr/>
                </a:tc>
              </a:tr>
              <a:tr h="370840">
                <a:tc>
                  <a:txBody>
                    <a:bodyPr/>
                    <a:lstStyle/>
                    <a:p>
                      <a:pPr algn="ctr"/>
                      <a:r>
                        <a:rPr lang="en-US" sz="1600" b="0" dirty="0" smtClean="0">
                          <a:latin typeface="Times New Roman"/>
                          <a:cs typeface="Times New Roman"/>
                        </a:rPr>
                        <a:t>all x-Q</a:t>
                      </a:r>
                      <a:r>
                        <a:rPr lang="en-US" sz="1600" b="0" baseline="30000" dirty="0" smtClean="0">
                          <a:latin typeface="Times New Roman"/>
                          <a:cs typeface="Times New Roman"/>
                        </a:rPr>
                        <a:t>2</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p>
                      <a:pPr algn="ctr"/>
                      <a:endParaRPr lang="en-US" sz="1600" b="0" baseline="30000" dirty="0">
                        <a:latin typeface="Times New Roman"/>
                        <a:cs typeface="Times New Roman"/>
                      </a:endParaRPr>
                    </a:p>
                  </a:txBody>
                  <a:tcPr/>
                </a:tc>
                <a:tc>
                  <a:txBody>
                    <a:bodyPr/>
                    <a:lstStyle/>
                    <a:p>
                      <a:r>
                        <a:rPr lang="en-US" sz="1600" b="0" dirty="0" smtClean="0">
                          <a:latin typeface="Times New Roman"/>
                          <a:cs typeface="Times New Roman"/>
                        </a:rPr>
                        <a:t>only accessible if </a:t>
                      </a:r>
                    </a:p>
                    <a:p>
                      <a:r>
                        <a:rPr lang="en-US" sz="1600" b="0" dirty="0" smtClean="0">
                          <a:latin typeface="Times New Roman"/>
                          <a:cs typeface="Times New Roman"/>
                        </a:rPr>
                        <a:t>y is large</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txBody>
                  <a:tcPr/>
                </a:tc>
                <a:tc>
                  <a:txBody>
                    <a:bodyPr/>
                    <a:lstStyle/>
                    <a:p>
                      <a:r>
                        <a:rPr lang="en-US" sz="1600" b="0" dirty="0" smtClean="0">
                          <a:latin typeface="Times New Roman"/>
                          <a:cs typeface="Times New Roman"/>
                        </a:rPr>
                        <a:t>wide coverage in</a:t>
                      </a:r>
                    </a:p>
                    <a:p>
                      <a:r>
                        <a:rPr lang="en-US" sz="1600" b="0" dirty="0" smtClean="0">
                          <a:latin typeface="Times New Roman"/>
                          <a:cs typeface="Times New Roman"/>
                        </a:rPr>
                        <a:t>x</a:t>
                      </a:r>
                      <a:r>
                        <a:rPr lang="en-US" sz="1600" b="0" baseline="-25000" dirty="0" smtClean="0">
                          <a:latin typeface="Times New Roman"/>
                          <a:cs typeface="Times New Roman"/>
                        </a:rPr>
                        <a:t>Bj</a:t>
                      </a:r>
                      <a:r>
                        <a:rPr lang="en-US" sz="1600" b="0" dirty="0" smtClean="0">
                          <a:latin typeface="Times New Roman"/>
                          <a:cs typeface="Times New Roman"/>
                        </a:rPr>
                        <a:t>-Q</a:t>
                      </a:r>
                      <a:r>
                        <a:rPr lang="en-US" sz="1600" b="0" baseline="30000" dirty="0" smtClean="0">
                          <a:latin typeface="Times New Roman"/>
                          <a:cs typeface="Times New Roman"/>
                        </a:rPr>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g</a:t>
                      </a:r>
                      <a:r>
                        <a:rPr lang="en-US" sz="1400" b="0" baseline="-25000" dirty="0" smtClean="0">
                          <a:solidFill>
                            <a:srgbClr val="0000FF"/>
                          </a:solidFill>
                          <a:latin typeface="Times New Roman"/>
                          <a:cs typeface="Times New Roman"/>
                        </a:rPr>
                        <a:t> </a:t>
                      </a:r>
                      <a:r>
                        <a:rPr lang="en-US" sz="1400" b="0" baseline="0" dirty="0" smtClean="0">
                          <a:solidFill>
                            <a:srgbClr val="0000FF"/>
                          </a:solidFill>
                          <a:latin typeface="Times New Roman"/>
                          <a:cs typeface="Times New Roman"/>
                        </a:rPr>
                        <a:t>=</a:t>
                      </a: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Bj</a:t>
                      </a:r>
                      <a:r>
                        <a:rPr lang="en-US" sz="1400" b="0" baseline="0" dirty="0" smtClean="0">
                          <a:solidFill>
                            <a:srgbClr val="0000FF"/>
                          </a:solidFill>
                          <a:latin typeface="Times New Roman"/>
                          <a:cs typeface="Times New Roman"/>
                        </a:rPr>
                        <a:t>(1+M</a:t>
                      </a:r>
                      <a:r>
                        <a:rPr lang="en-US" sz="1400" b="0" baseline="30000" dirty="0" smtClean="0">
                          <a:solidFill>
                            <a:srgbClr val="0000FF"/>
                          </a:solidFill>
                          <a:latin typeface="Times New Roman"/>
                          <a:cs typeface="Times New Roman"/>
                        </a:rPr>
                        <a:t>2</a:t>
                      </a:r>
                      <a:r>
                        <a:rPr lang="en-US" sz="1400" b="0" baseline="0" dirty="0" smtClean="0">
                          <a:solidFill>
                            <a:srgbClr val="0000FF"/>
                          </a:solidFill>
                          <a:latin typeface="Times New Roman"/>
                          <a:cs typeface="Times New Roman"/>
                        </a:rPr>
                        <a:t>/Q</a:t>
                      </a:r>
                      <a:r>
                        <a:rPr lang="en-US" sz="1400" b="0" baseline="30000" dirty="0" smtClean="0">
                          <a:solidFill>
                            <a:srgbClr val="0000FF"/>
                          </a:solidFill>
                          <a:latin typeface="Times New Roman"/>
                          <a:cs typeface="Times New Roman"/>
                        </a:rPr>
                        <a:t>2)</a:t>
                      </a:r>
                      <a:r>
                        <a:rPr lang="en-US" sz="1400" b="0" baseline="0" dirty="0" smtClean="0">
                          <a:solidFill>
                            <a:srgbClr val="0000FF"/>
                          </a:solidFill>
                          <a:latin typeface="Times New Roman"/>
                          <a:cs typeface="Times New Roman"/>
                        </a:rPr>
                        <a:t> &gt; </a:t>
                      </a: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Bj</a:t>
                      </a:r>
                      <a:r>
                        <a:rPr lang="en-US" sz="1400" b="0" dirty="0" smtClean="0">
                          <a:latin typeface="Times New Roman"/>
                          <a:cs typeface="Times New Roman"/>
                        </a:rPr>
                        <a:t>  </a:t>
                      </a:r>
                      <a:endParaRPr lang="en-US" sz="1400" b="0" dirty="0">
                        <a:latin typeface="Times New Roman"/>
                        <a:cs typeface="Times New Roman"/>
                      </a:endParaRPr>
                    </a:p>
                  </a:txBody>
                  <a:tcPr/>
                </a:tc>
                <a:tc>
                  <a:txBody>
                    <a:bodyPr/>
                    <a:lstStyle/>
                    <a:p>
                      <a:endParaRPr lang="en-US"/>
                    </a:p>
                  </a:txBody>
                  <a:tcPr/>
                </a:tc>
              </a:tr>
              <a:tr h="370840">
                <a:tc>
                  <a:txBody>
                    <a:bodyPr/>
                    <a:lstStyle/>
                    <a:p>
                      <a:r>
                        <a:rPr lang="en-US" sz="1600" b="0" dirty="0" smtClean="0">
                          <a:latin typeface="Times New Roman"/>
                          <a:cs typeface="Times New Roman"/>
                        </a:rPr>
                        <a:t>only limited by detector acceptance</a:t>
                      </a:r>
                    </a:p>
                    <a:p>
                      <a:endParaRPr lang="en-US" sz="1600" b="0" dirty="0">
                        <a:latin typeface="Times New Roman"/>
                        <a:cs typeface="Times New Roman"/>
                      </a:endParaRPr>
                    </a:p>
                  </a:txBody>
                  <a:tcPr/>
                </a:tc>
                <a:tc>
                  <a:txBody>
                    <a:bodyPr/>
                    <a:lstStyle/>
                    <a:p>
                      <a:r>
                        <a:rPr lang="en-US" sz="1600" b="0" dirty="0" smtClean="0">
                          <a:latin typeface="Times New Roman"/>
                          <a:cs typeface="Times New Roman"/>
                        </a:rPr>
                        <a:t>need several beam energies </a:t>
                      </a:r>
                      <a:endParaRPr lang="en-US" sz="1600" b="0" dirty="0">
                        <a:latin typeface="Times New Roman"/>
                        <a:cs typeface="Times New Roman"/>
                      </a:endParaRPr>
                    </a:p>
                  </a:txBody>
                  <a:tcPr/>
                </a:tc>
                <a:tc>
                  <a:txBody>
                    <a:bodyPr/>
                    <a:lstStyle/>
                    <a:p>
                      <a:r>
                        <a:rPr lang="en-US" sz="1600" b="0" dirty="0" smtClean="0">
                          <a:latin typeface="Times New Roman"/>
                          <a:cs typeface="Times New Roman"/>
                        </a:rPr>
                        <a:t>need a wide acceptance detector</a:t>
                      </a:r>
                      <a:endParaRPr lang="en-US" sz="1600" b="0" dirty="0">
                        <a:latin typeface="Times New Roman"/>
                        <a:cs typeface="Times New Roman"/>
                      </a:endParaRPr>
                    </a:p>
                  </a:txBody>
                  <a:tcPr/>
                </a:tc>
                <a:tc>
                  <a:txBody>
                    <a:bodyPr/>
                    <a:lstStyle/>
                    <a:p>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65226827"/>
              </p:ext>
            </p:extLst>
          </p:nvPr>
        </p:nvGraphicFramePr>
        <p:xfrm>
          <a:off x="447146" y="1039285"/>
          <a:ext cx="8271913" cy="2387600"/>
        </p:xfrm>
        <a:graphic>
          <a:graphicData uri="http://schemas.openxmlformats.org/drawingml/2006/table">
            <a:tbl>
              <a:tblPr firstRow="1" bandRow="1">
                <a:tableStyleId>{BDBED569-4797-4DF1-A0F4-6AAB3CD982D8}</a:tableStyleId>
              </a:tblPr>
              <a:tblGrid>
                <a:gridCol w="2306296"/>
                <a:gridCol w="1829661"/>
                <a:gridCol w="2067978"/>
                <a:gridCol w="2067978"/>
              </a:tblGrid>
              <a:tr h="370840">
                <a:tc>
                  <a:txBody>
                    <a:bodyPr/>
                    <a:lstStyle/>
                    <a:p>
                      <a:endParaRPr lang="en-US" b="1" dirty="0">
                        <a:latin typeface="Times New Roman"/>
                        <a:cs typeface="Times New Roman"/>
                      </a:endParaRPr>
                    </a:p>
                  </a:txBody>
                  <a:tcPr/>
                </a:tc>
                <a:tc>
                  <a:txBody>
                    <a:bodyPr/>
                    <a:lstStyle/>
                    <a:p>
                      <a:endParaRPr lang="en-US" b="1" dirty="0">
                        <a:latin typeface="Times New Roman"/>
                        <a:cs typeface="Times New Roman"/>
                      </a:endParaRPr>
                    </a:p>
                  </a:txBody>
                  <a:tcPr/>
                </a:tc>
                <a:tc gridSpan="2">
                  <a:txBody>
                    <a:bodyPr/>
                    <a:lstStyle/>
                    <a:p>
                      <a:pPr algn="ctr"/>
                      <a:r>
                        <a:rPr lang="en-US" b="1" dirty="0" smtClean="0">
                          <a:solidFill>
                            <a:srgbClr val="0000FF"/>
                          </a:solidFill>
                          <a:latin typeface="Times New Roman"/>
                          <a:cs typeface="Times New Roman"/>
                        </a:rPr>
                        <a:t>Photon Gluon Fusion</a:t>
                      </a:r>
                      <a:endParaRPr lang="en-US" b="1" dirty="0">
                        <a:solidFill>
                          <a:srgbClr val="0000FF"/>
                        </a:solidFill>
                        <a:latin typeface="Times New Roman"/>
                        <a:cs typeface="Times New Roman"/>
                      </a:endParaRPr>
                    </a:p>
                  </a:txBody>
                  <a:tcPr/>
                </a:tc>
                <a:tc hMerge="1">
                  <a:txBody>
                    <a:bodyPr/>
                    <a:lstStyle/>
                    <a:p>
                      <a:endParaRPr lang="en-US" dirty="0"/>
                    </a:p>
                  </a:txBody>
                  <a:tcPr/>
                </a:tc>
              </a:tr>
              <a:tr h="370840">
                <a:tc>
                  <a:txBody>
                    <a:bodyPr/>
                    <a:lstStyle/>
                    <a:p>
                      <a:pPr algn="ctr"/>
                      <a:r>
                        <a:rPr lang="en-US" b="1" dirty="0" smtClean="0">
                          <a:latin typeface="Times New Roman"/>
                          <a:cs typeface="Times New Roman"/>
                        </a:rPr>
                        <a:t>Scaling Violation</a:t>
                      </a:r>
                      <a:endParaRPr lang="en-US" b="1" dirty="0">
                        <a:latin typeface="Times New Roman"/>
                        <a:cs typeface="Times New Roman"/>
                      </a:endParaRPr>
                    </a:p>
                  </a:txBody>
                  <a:tcPr/>
                </a:tc>
                <a:tc>
                  <a:txBody>
                    <a:bodyPr/>
                    <a:lstStyle/>
                    <a:p>
                      <a:pPr algn="ctr"/>
                      <a:r>
                        <a:rPr lang="en-US" b="1" dirty="0" smtClean="0">
                          <a:latin typeface="Times New Roman"/>
                          <a:cs typeface="Times New Roman"/>
                        </a:rPr>
                        <a:t>F</a:t>
                      </a:r>
                      <a:r>
                        <a:rPr lang="en-US" b="1" baseline="-25000" dirty="0" smtClean="0">
                          <a:latin typeface="Times New Roman"/>
                          <a:cs typeface="Times New Roman"/>
                        </a:rPr>
                        <a:t>L</a:t>
                      </a:r>
                      <a:endParaRPr lang="en-US" b="1" baseline="-25000" dirty="0">
                        <a:latin typeface="Times New Roman"/>
                        <a:cs typeface="Times New Roman"/>
                      </a:endParaRPr>
                    </a:p>
                  </a:txBody>
                  <a:tcPr/>
                </a:tc>
                <a:tc>
                  <a:txBody>
                    <a:bodyPr/>
                    <a:lstStyle/>
                    <a:p>
                      <a:pPr algn="ctr"/>
                      <a:r>
                        <a:rPr lang="en-US" b="1" dirty="0" smtClean="0">
                          <a:latin typeface="Times New Roman"/>
                          <a:cs typeface="Times New Roman"/>
                        </a:rPr>
                        <a:t>Di-jets</a:t>
                      </a:r>
                      <a:endParaRPr lang="en-US" b="1" dirty="0">
                        <a:latin typeface="Times New Roman"/>
                        <a:cs typeface="Times New Roman"/>
                      </a:endParaRPr>
                    </a:p>
                  </a:txBody>
                  <a:tcPr/>
                </a:tc>
                <a:tc>
                  <a:txBody>
                    <a:bodyPr/>
                    <a:lstStyle/>
                    <a:p>
                      <a:pPr algn="ctr"/>
                      <a:r>
                        <a:rPr lang="en-US" b="1" dirty="0" smtClean="0">
                          <a:latin typeface="Times New Roman"/>
                          <a:cs typeface="Times New Roman"/>
                        </a:rPr>
                        <a:t>Charm</a:t>
                      </a:r>
                      <a:endParaRPr lang="en-US" b="1" dirty="0">
                        <a:latin typeface="Times New Roman"/>
                        <a:cs typeface="Times New Roman"/>
                      </a:endParaRPr>
                    </a:p>
                  </a:txBody>
                  <a:tcPr/>
                </a:tc>
              </a:tr>
              <a:tr h="370840">
                <a:tc>
                  <a:txBody>
                    <a:bodyPr/>
                    <a:lstStyle/>
                    <a:p>
                      <a:pPr algn="ctr"/>
                      <a:r>
                        <a:rPr lang="en-US" sz="1600" b="0" dirty="0" smtClean="0">
                          <a:latin typeface="Times New Roman"/>
                          <a:cs typeface="Times New Roman"/>
                        </a:rPr>
                        <a:t>all x-Q</a:t>
                      </a:r>
                      <a:r>
                        <a:rPr lang="en-US" sz="1600" b="0" baseline="30000" dirty="0" smtClean="0">
                          <a:latin typeface="Times New Roman"/>
                          <a:cs typeface="Times New Roman"/>
                        </a:rPr>
                        <a:t>2</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p>
                      <a:pPr algn="ctr"/>
                      <a:endParaRPr lang="en-US" sz="1600" b="0" baseline="30000" dirty="0">
                        <a:latin typeface="Times New Roman"/>
                        <a:cs typeface="Times New Roman"/>
                      </a:endParaRPr>
                    </a:p>
                  </a:txBody>
                  <a:tcPr/>
                </a:tc>
                <a:tc>
                  <a:txBody>
                    <a:bodyPr/>
                    <a:lstStyle/>
                    <a:p>
                      <a:r>
                        <a:rPr lang="en-US" sz="1600" b="0" dirty="0" smtClean="0">
                          <a:latin typeface="Times New Roman"/>
                          <a:cs typeface="Times New Roman"/>
                        </a:rPr>
                        <a:t>only accessible if </a:t>
                      </a:r>
                    </a:p>
                    <a:p>
                      <a:r>
                        <a:rPr lang="en-US" sz="1600" b="0" dirty="0" smtClean="0">
                          <a:latin typeface="Times New Roman"/>
                          <a:cs typeface="Times New Roman"/>
                        </a:rPr>
                        <a:t>y is large</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 </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smtClean="0">
                        <a:solidFill>
                          <a:srgbClr val="0000FF"/>
                        </a:solidFill>
                        <a:latin typeface="Times New Roman"/>
                        <a:cs typeface="Times New Roman"/>
                      </a:endParaRPr>
                    </a:p>
                  </a:txBody>
                  <a:tcPr/>
                </a:tc>
                <a:tc>
                  <a:txBody>
                    <a:bodyPr/>
                    <a:lstStyle/>
                    <a:p>
                      <a:r>
                        <a:rPr lang="en-US" sz="1600" b="0" dirty="0" smtClean="0">
                          <a:latin typeface="Times New Roman"/>
                          <a:cs typeface="Times New Roman"/>
                        </a:rPr>
                        <a:t>wide coverage in</a:t>
                      </a:r>
                    </a:p>
                    <a:p>
                      <a:r>
                        <a:rPr lang="en-US" sz="1600" b="0" dirty="0" smtClean="0">
                          <a:latin typeface="Times New Roman"/>
                          <a:cs typeface="Times New Roman"/>
                        </a:rPr>
                        <a:t>x</a:t>
                      </a:r>
                      <a:r>
                        <a:rPr lang="en-US" sz="1600" b="0" baseline="-25000" dirty="0" smtClean="0">
                          <a:latin typeface="Times New Roman"/>
                          <a:cs typeface="Times New Roman"/>
                        </a:rPr>
                        <a:t>Bj</a:t>
                      </a:r>
                      <a:r>
                        <a:rPr lang="en-US" sz="1600" b="0" dirty="0" smtClean="0">
                          <a:latin typeface="Times New Roman"/>
                          <a:cs typeface="Times New Roman"/>
                        </a:rPr>
                        <a:t>-Q</a:t>
                      </a:r>
                      <a:r>
                        <a:rPr lang="en-US" sz="1600" b="0" baseline="30000" dirty="0" smtClean="0">
                          <a:latin typeface="Times New Roman"/>
                          <a:cs typeface="Times New Roman"/>
                        </a:rPr>
                        <a:t>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g</a:t>
                      </a:r>
                      <a:r>
                        <a:rPr lang="en-US" sz="1400" b="0" baseline="-25000" dirty="0" smtClean="0">
                          <a:solidFill>
                            <a:srgbClr val="0000FF"/>
                          </a:solidFill>
                          <a:latin typeface="Times New Roman"/>
                          <a:cs typeface="Times New Roman"/>
                        </a:rPr>
                        <a:t> </a:t>
                      </a:r>
                      <a:r>
                        <a:rPr lang="en-US" sz="1400" b="0" baseline="0" dirty="0" smtClean="0">
                          <a:solidFill>
                            <a:srgbClr val="0000FF"/>
                          </a:solidFill>
                          <a:latin typeface="Times New Roman"/>
                          <a:cs typeface="Times New Roman"/>
                        </a:rPr>
                        <a:t>=</a:t>
                      </a: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Bj</a:t>
                      </a:r>
                      <a:r>
                        <a:rPr lang="en-US" sz="1400" b="0" baseline="0" dirty="0" smtClean="0">
                          <a:solidFill>
                            <a:srgbClr val="0000FF"/>
                          </a:solidFill>
                          <a:latin typeface="Times New Roman"/>
                          <a:cs typeface="Times New Roman"/>
                        </a:rPr>
                        <a:t>(1+M</a:t>
                      </a:r>
                      <a:r>
                        <a:rPr lang="en-US" sz="1400" b="0" baseline="30000" dirty="0" smtClean="0">
                          <a:solidFill>
                            <a:srgbClr val="0000FF"/>
                          </a:solidFill>
                          <a:latin typeface="Times New Roman"/>
                          <a:cs typeface="Times New Roman"/>
                        </a:rPr>
                        <a:t>2</a:t>
                      </a:r>
                      <a:r>
                        <a:rPr lang="en-US" sz="1400" b="0" baseline="0" dirty="0" smtClean="0">
                          <a:solidFill>
                            <a:srgbClr val="0000FF"/>
                          </a:solidFill>
                          <a:latin typeface="Times New Roman"/>
                          <a:cs typeface="Times New Roman"/>
                        </a:rPr>
                        <a:t>/Q</a:t>
                      </a:r>
                      <a:r>
                        <a:rPr lang="en-US" sz="1400" b="0" baseline="30000" dirty="0" smtClean="0">
                          <a:solidFill>
                            <a:srgbClr val="0000FF"/>
                          </a:solidFill>
                          <a:latin typeface="Times New Roman"/>
                          <a:cs typeface="Times New Roman"/>
                        </a:rPr>
                        <a:t>2</a:t>
                      </a:r>
                      <a:r>
                        <a:rPr lang="en-US" sz="1400" b="0" baseline="0" dirty="0" smtClean="0">
                          <a:solidFill>
                            <a:srgbClr val="0000FF"/>
                          </a:solidFill>
                          <a:latin typeface="Times New Roman"/>
                          <a:cs typeface="Times New Roman"/>
                        </a:rPr>
                        <a:t>) &gt; </a:t>
                      </a:r>
                      <a:r>
                        <a:rPr lang="en-US" sz="1400" b="0" baseline="0" dirty="0" err="1" smtClean="0">
                          <a:solidFill>
                            <a:srgbClr val="0000FF"/>
                          </a:solidFill>
                          <a:latin typeface="Times New Roman"/>
                          <a:cs typeface="Times New Roman"/>
                        </a:rPr>
                        <a:t>x</a:t>
                      </a:r>
                      <a:r>
                        <a:rPr lang="en-US" sz="1400" b="0" baseline="-25000" dirty="0" err="1" smtClean="0">
                          <a:solidFill>
                            <a:srgbClr val="0000FF"/>
                          </a:solidFill>
                          <a:latin typeface="Times New Roman"/>
                          <a:cs typeface="Times New Roman"/>
                        </a:rPr>
                        <a:t>Bj</a:t>
                      </a:r>
                      <a:r>
                        <a:rPr lang="en-US" sz="1400" b="0" dirty="0" smtClean="0">
                          <a:latin typeface="Times New Roman"/>
                          <a:cs typeface="Times New Roman"/>
                        </a:rPr>
                        <a:t>  </a:t>
                      </a:r>
                      <a:endParaRPr lang="en-US" sz="1400" b="0" dirty="0">
                        <a:latin typeface="Times New Roman"/>
                        <a:cs typeface="Times New Roman"/>
                      </a:endParaRPr>
                    </a:p>
                  </a:txBody>
                  <a:tcPr/>
                </a:tc>
                <a:tc>
                  <a:txBody>
                    <a:bodyPr/>
                    <a:lstStyle/>
                    <a:p>
                      <a:r>
                        <a:rPr lang="en-US" sz="1600" b="0" dirty="0" smtClean="0">
                          <a:latin typeface="Times New Roman"/>
                          <a:cs typeface="Times New Roman"/>
                        </a:rPr>
                        <a:t>same coverage in </a:t>
                      </a:r>
                    </a:p>
                    <a:p>
                      <a:r>
                        <a:rPr lang="en-US" sz="1600" b="0" dirty="0" smtClean="0">
                          <a:latin typeface="Times New Roman"/>
                          <a:cs typeface="Times New Roman"/>
                        </a:rPr>
                        <a:t>x</a:t>
                      </a:r>
                      <a:r>
                        <a:rPr lang="en-US" sz="1600" b="0" baseline="-25000" dirty="0" smtClean="0">
                          <a:latin typeface="Times New Roman"/>
                          <a:cs typeface="Times New Roman"/>
                        </a:rPr>
                        <a:t>Bj</a:t>
                      </a:r>
                      <a:r>
                        <a:rPr lang="en-US" sz="1600" b="0" dirty="0" smtClean="0">
                          <a:latin typeface="Times New Roman"/>
                          <a:cs typeface="Times New Roman"/>
                        </a:rPr>
                        <a:t>-Q</a:t>
                      </a:r>
                      <a:r>
                        <a:rPr lang="en-US" sz="1600" b="0" baseline="30000" dirty="0" smtClean="0">
                          <a:latin typeface="Times New Roman"/>
                          <a:cs typeface="Times New Roman"/>
                        </a:rPr>
                        <a:t>2</a:t>
                      </a:r>
                      <a:r>
                        <a:rPr lang="en-US" sz="1600" b="0" dirty="0" smtClean="0">
                          <a:latin typeface="Times New Roman"/>
                          <a:cs typeface="Times New Roman"/>
                        </a:rPr>
                        <a:t> as incl. F</a:t>
                      </a:r>
                      <a:r>
                        <a:rPr lang="en-US" sz="1600" b="0" baseline="-25000" dirty="0" smtClean="0">
                          <a:latin typeface="Times New Roman"/>
                          <a:cs typeface="Times New Roman"/>
                        </a:rPr>
                        <a:t>2</a:t>
                      </a:r>
                    </a:p>
                    <a:p>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g</a:t>
                      </a:r>
                      <a:r>
                        <a:rPr lang="en-US" sz="1600" b="0" baseline="-25000" dirty="0" smtClean="0">
                          <a:solidFill>
                            <a:srgbClr val="0000FF"/>
                          </a:solidFill>
                          <a:latin typeface="Times New Roman"/>
                          <a:cs typeface="Times New Roman"/>
                        </a:rPr>
                        <a:t> </a:t>
                      </a:r>
                      <a:r>
                        <a:rPr lang="en-US" sz="1600" b="0" baseline="0" dirty="0" smtClean="0">
                          <a:solidFill>
                            <a:srgbClr val="0000FF"/>
                          </a:solidFill>
                          <a:latin typeface="Times New Roman"/>
                          <a:cs typeface="Times New Roman"/>
                        </a:rPr>
                        <a:t>≳</a:t>
                      </a:r>
                      <a:r>
                        <a:rPr lang="en-US" sz="1600" b="0" baseline="0" dirty="0" err="1" smtClean="0">
                          <a:solidFill>
                            <a:srgbClr val="0000FF"/>
                          </a:solidFill>
                          <a:latin typeface="Times New Roman"/>
                          <a:cs typeface="Times New Roman"/>
                        </a:rPr>
                        <a:t>x</a:t>
                      </a:r>
                      <a:r>
                        <a:rPr lang="en-US" sz="1600" b="0" baseline="-25000" dirty="0" err="1" smtClean="0">
                          <a:solidFill>
                            <a:srgbClr val="0000FF"/>
                          </a:solidFill>
                          <a:latin typeface="Times New Roman"/>
                          <a:cs typeface="Times New Roman"/>
                        </a:rPr>
                        <a:t>Bj</a:t>
                      </a:r>
                      <a:endParaRPr lang="en-US" sz="1600" b="0" baseline="-25000" dirty="0">
                        <a:solidFill>
                          <a:srgbClr val="0000FF"/>
                        </a:solidFill>
                        <a:latin typeface="Times New Roman"/>
                        <a:cs typeface="Times New Roman"/>
                      </a:endParaRPr>
                    </a:p>
                  </a:txBody>
                  <a:tcPr/>
                </a:tc>
              </a:tr>
              <a:tr h="370840">
                <a:tc>
                  <a:txBody>
                    <a:bodyPr/>
                    <a:lstStyle/>
                    <a:p>
                      <a:r>
                        <a:rPr lang="en-US" sz="1600" b="0" dirty="0" smtClean="0">
                          <a:latin typeface="Times New Roman"/>
                          <a:cs typeface="Times New Roman"/>
                        </a:rPr>
                        <a:t>only limited by detector acceptance</a:t>
                      </a:r>
                      <a:endParaRPr lang="en-US" sz="1600" b="0" dirty="0">
                        <a:latin typeface="Times New Roman"/>
                        <a:cs typeface="Times New Roman"/>
                      </a:endParaRPr>
                    </a:p>
                  </a:txBody>
                  <a:tcPr/>
                </a:tc>
                <a:tc>
                  <a:txBody>
                    <a:bodyPr/>
                    <a:lstStyle/>
                    <a:p>
                      <a:r>
                        <a:rPr lang="en-US" sz="1600" b="0" dirty="0" smtClean="0">
                          <a:latin typeface="Times New Roman"/>
                          <a:cs typeface="Times New Roman"/>
                        </a:rPr>
                        <a:t>need several beam energies </a:t>
                      </a:r>
                      <a:endParaRPr lang="en-US" sz="1600" b="0" dirty="0">
                        <a:latin typeface="Times New Roman"/>
                        <a:cs typeface="Times New Roman"/>
                      </a:endParaRPr>
                    </a:p>
                  </a:txBody>
                  <a:tcPr/>
                </a:tc>
                <a:tc>
                  <a:txBody>
                    <a:bodyPr/>
                    <a:lstStyle/>
                    <a:p>
                      <a:r>
                        <a:rPr lang="en-US" sz="1600" b="0" dirty="0" smtClean="0">
                          <a:latin typeface="Times New Roman"/>
                          <a:cs typeface="Times New Roman"/>
                        </a:rPr>
                        <a:t>need a wide acceptance detector</a:t>
                      </a:r>
                      <a:endParaRPr lang="en-US" sz="1600" b="0" dirty="0">
                        <a:latin typeface="Times New Roman"/>
                        <a:cs typeface="Times New Roman"/>
                      </a:endParaRPr>
                    </a:p>
                  </a:txBody>
                  <a:tcPr/>
                </a:tc>
                <a:tc>
                  <a:txBody>
                    <a:bodyPr/>
                    <a:lstStyle/>
                    <a:p>
                      <a:r>
                        <a:rPr lang="en-US" sz="1600" b="0" dirty="0" smtClean="0">
                          <a:latin typeface="Times New Roman"/>
                          <a:cs typeface="Times New Roman"/>
                        </a:rPr>
                        <a:t>needs excellent </a:t>
                      </a:r>
                      <a:r>
                        <a:rPr lang="en-US" sz="1600" b="0" dirty="0" smtClean="0">
                          <a:latin typeface="Symbol" charset="2"/>
                          <a:cs typeface="Symbol" charset="2"/>
                        </a:rPr>
                        <a:t>m</a:t>
                      </a:r>
                      <a:r>
                        <a:rPr lang="en-US" sz="1600" b="0" dirty="0" smtClean="0">
                          <a:latin typeface="Times New Roman"/>
                          <a:cs typeface="Times New Roman"/>
                        </a:rPr>
                        <a:t>-vertex detector and particle ID</a:t>
                      </a:r>
                      <a:endParaRPr lang="en-US" sz="1600" b="0" dirty="0">
                        <a:latin typeface="Times New Roman"/>
                        <a:cs typeface="Times New Roman"/>
                      </a:endParaRPr>
                    </a:p>
                  </a:txBody>
                  <a:tcPr/>
                </a:tc>
              </a:tr>
            </a:tbl>
          </a:graphicData>
        </a:graphic>
      </p:graphicFrame>
      <p:sp>
        <p:nvSpPr>
          <p:cNvPr id="13" name="Oval 12"/>
          <p:cNvSpPr/>
          <p:nvPr/>
        </p:nvSpPr>
        <p:spPr bwMode="auto">
          <a:xfrm rot="19500000">
            <a:off x="3430396" y="5209932"/>
            <a:ext cx="2881202" cy="5434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Oval 13"/>
          <p:cNvSpPr/>
          <p:nvPr/>
        </p:nvSpPr>
        <p:spPr bwMode="auto">
          <a:xfrm rot="19500000">
            <a:off x="4392586" y="5385447"/>
            <a:ext cx="2446332" cy="5434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Freeform 15"/>
          <p:cNvSpPr/>
          <p:nvPr/>
        </p:nvSpPr>
        <p:spPr>
          <a:xfrm>
            <a:off x="3776133" y="4326467"/>
            <a:ext cx="2954867" cy="2040466"/>
          </a:xfrm>
          <a:custGeom>
            <a:avLst/>
            <a:gdLst>
              <a:gd name="connsiteX0" fmla="*/ 0 w 2954867"/>
              <a:gd name="connsiteY0" fmla="*/ 2040466 h 2040466"/>
              <a:gd name="connsiteX1" fmla="*/ 2954867 w 2954867"/>
              <a:gd name="connsiteY1" fmla="*/ 0 h 2040466"/>
              <a:gd name="connsiteX2" fmla="*/ 2954867 w 2954867"/>
              <a:gd name="connsiteY2" fmla="*/ 1168400 h 2040466"/>
              <a:gd name="connsiteX3" fmla="*/ 1727200 w 2954867"/>
              <a:gd name="connsiteY3" fmla="*/ 2032000 h 2040466"/>
              <a:gd name="connsiteX4" fmla="*/ 0 w 2954867"/>
              <a:gd name="connsiteY4" fmla="*/ 2040466 h 204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867" h="2040466">
                <a:moveTo>
                  <a:pt x="0" y="2040466"/>
                </a:moveTo>
                <a:lnTo>
                  <a:pt x="2954867" y="0"/>
                </a:lnTo>
                <a:lnTo>
                  <a:pt x="2954867" y="1168400"/>
                </a:lnTo>
                <a:lnTo>
                  <a:pt x="1727200" y="2032000"/>
                </a:lnTo>
                <a:lnTo>
                  <a:pt x="0" y="2040466"/>
                </a:lnTo>
                <a:close/>
              </a:path>
            </a:pathLst>
          </a:custGeom>
          <a:ln w="28575"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120020784"/>
              </p:ext>
            </p:extLst>
          </p:nvPr>
        </p:nvGraphicFramePr>
        <p:xfrm>
          <a:off x="6889750" y="5391150"/>
          <a:ext cx="101600" cy="152400"/>
        </p:xfrm>
        <a:graphic>
          <a:graphicData uri="http://schemas.openxmlformats.org/presentationml/2006/ole">
            <mc:AlternateContent xmlns:mc="http://schemas.openxmlformats.org/markup-compatibility/2006">
              <mc:Choice xmlns:v="urn:schemas-microsoft-com:vml" Requires="v">
                <p:oleObj spid="_x0000_s5200" name="Equation" r:id="rId4" imgW="101600" imgH="152400" progId="Equation.DSMT4">
                  <p:embed/>
                </p:oleObj>
              </mc:Choice>
              <mc:Fallback>
                <p:oleObj name="Equation" r:id="rId4" imgW="101600" imgH="152400" progId="Equation.DSMT4">
                  <p:embed/>
                  <p:pic>
                    <p:nvPicPr>
                      <p:cNvPr id="0" name=""/>
                      <p:cNvPicPr/>
                      <p:nvPr/>
                    </p:nvPicPr>
                    <p:blipFill>
                      <a:blip r:embed="rId5"/>
                      <a:stretch>
                        <a:fillRect/>
                      </a:stretch>
                    </p:blipFill>
                    <p:spPr>
                      <a:xfrm>
                        <a:off x="6889750" y="5391150"/>
                        <a:ext cx="101600" cy="152400"/>
                      </a:xfrm>
                      <a:prstGeom prst="rect">
                        <a:avLst/>
                      </a:prstGeom>
                    </p:spPr>
                  </p:pic>
                </p:oleObj>
              </mc:Fallback>
            </mc:AlternateContent>
          </a:graphicData>
        </a:graphic>
      </p:graphicFrame>
      <p:sp>
        <p:nvSpPr>
          <p:cNvPr id="11" name="Date Placeholder 10"/>
          <p:cNvSpPr>
            <a:spLocks noGrp="1"/>
          </p:cNvSpPr>
          <p:nvPr>
            <p:ph type="dt" sz="half" idx="10"/>
          </p:nvPr>
        </p:nvSpPr>
        <p:spPr/>
        <p:txBody>
          <a:bodyPr/>
          <a:lstStyle/>
          <a:p>
            <a:r>
              <a:rPr lang="en-US" smtClean="0"/>
              <a:t>E.C. Aschenauer</a:t>
            </a:r>
            <a:endParaRPr lang="en-US"/>
          </a:p>
        </p:txBody>
      </p:sp>
      <p:sp>
        <p:nvSpPr>
          <p:cNvPr id="12" name="Footer Placeholder 11"/>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14295926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6" grpId="0" animBg="1"/>
      <p:bldP spid="1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cap="none" dirty="0" smtClean="0">
                <a:uFill>
                  <a:solidFill>
                    <a:srgbClr val="021EAA"/>
                  </a:solidFill>
                </a:uFill>
              </a:rPr>
              <a:t>EIC</a:t>
            </a:r>
            <a:r>
              <a:rPr lang="en-US" sz="2400" dirty="0" smtClean="0">
                <a:uFill>
                  <a:solidFill>
                    <a:srgbClr val="021EAA"/>
                  </a:solidFill>
                </a:uFill>
              </a:rPr>
              <a:t>: </a:t>
            </a:r>
            <a:r>
              <a:rPr lang="en-US" sz="2400" dirty="0">
                <a:uFill>
                  <a:solidFill>
                    <a:srgbClr val="021EAA"/>
                  </a:solidFill>
                </a:uFill>
              </a:rPr>
              <a:t>Spatial Gluon Distribution from </a:t>
            </a:r>
            <a:r>
              <a:rPr lang="en-US" sz="2400" cap="none" dirty="0" err="1">
                <a:uFill>
                  <a:solidFill>
                    <a:srgbClr val="021EAA"/>
                  </a:solidFill>
                </a:uFill>
              </a:rPr>
              <a:t>d</a:t>
            </a:r>
            <a:r>
              <a:rPr lang="en-US" sz="2400" cap="none" dirty="0" err="1">
                <a:uFill>
                  <a:solidFill>
                    <a:srgbClr val="021EAA"/>
                  </a:solidFill>
                </a:uFill>
                <a:latin typeface="Symbol"/>
                <a:ea typeface="Symbol"/>
                <a:cs typeface="Symbol"/>
                <a:sym typeface="Symbol"/>
              </a:rPr>
              <a:t>σ</a:t>
            </a:r>
            <a:r>
              <a:rPr lang="en-US" sz="2400" cap="none" dirty="0">
                <a:uFill>
                  <a:solidFill>
                    <a:srgbClr val="021EAA"/>
                  </a:solidFill>
                </a:uFill>
              </a:rPr>
              <a:t>/</a:t>
            </a:r>
            <a:r>
              <a:rPr lang="en-US" sz="2400" cap="none" dirty="0" err="1">
                <a:uFill>
                  <a:solidFill>
                    <a:srgbClr val="021EAA"/>
                  </a:solidFill>
                </a:uFill>
              </a:rPr>
              <a:t>dt</a:t>
            </a:r>
            <a:endParaRPr lang="en-US" sz="2400" cap="none" dirty="0"/>
          </a:p>
        </p:txBody>
      </p:sp>
      <p:sp>
        <p:nvSpPr>
          <p:cNvPr id="301" name="Shape 301"/>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400">
                <a:solidFill>
                  <a:srgbClr val="011585"/>
                </a:solidFill>
                <a:uFill>
                  <a:solidFill>
                    <a:srgbClr val="011585"/>
                  </a:solidFill>
                </a:uFill>
              </a:rPr>
              <a:t>46</a:t>
            </a:fld>
            <a:endParaRPr sz="1400">
              <a:solidFill>
                <a:srgbClr val="011585"/>
              </a:solidFill>
              <a:uFill>
                <a:solidFill>
                  <a:srgbClr val="011585"/>
                </a:solidFill>
              </a:uFill>
            </a:endParaRPr>
          </a:p>
        </p:txBody>
      </p:sp>
      <p:grpSp>
        <p:nvGrpSpPr>
          <p:cNvPr id="304" name="Group 304"/>
          <p:cNvGrpSpPr/>
          <p:nvPr/>
        </p:nvGrpSpPr>
        <p:grpSpPr>
          <a:xfrm>
            <a:off x="233043" y="1621735"/>
            <a:ext cx="5219597" cy="348813"/>
            <a:chOff x="0" y="62454"/>
            <a:chExt cx="5219595" cy="348811"/>
          </a:xfrm>
        </p:grpSpPr>
        <p:sp>
          <p:nvSpPr>
            <p:cNvPr id="302"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defRPr sz="1800">
                  <a:uFillTx/>
                </a:defRPr>
              </a:pPr>
              <a:r>
                <a:rPr sz="1600" dirty="0">
                  <a:uFill>
                    <a:solidFill/>
                  </a:uFill>
                  <a:latin typeface="Times New Roman"/>
                  <a:cs typeface="Times New Roman"/>
                </a:rPr>
                <a:t>Diffractive vector meson production:</a:t>
              </a:r>
            </a:p>
          </p:txBody>
        </p:sp>
        <p:sp>
          <p:nvSpPr>
            <p:cNvPr id="303" name="Shape 303"/>
            <p:cNvSpPr/>
            <p:nvPr/>
          </p:nvSpPr>
          <p:spPr>
            <a:xfrm>
              <a:off x="3086901" y="62454"/>
              <a:ext cx="2132694" cy="348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uFillTx/>
                </a:defRPr>
              </a:pPr>
              <a:r>
                <a:rPr sz="1600" dirty="0">
                  <a:uFill>
                    <a:solidFill/>
                  </a:uFill>
                  <a:latin typeface="Times New Roman"/>
                  <a:cs typeface="Times New Roman"/>
                </a:rPr>
                <a:t>e + Au → e</a:t>
              </a:r>
              <a:r>
                <a:rPr sz="1600" dirty="0">
                  <a:uFill>
                    <a:solidFill/>
                  </a:uFill>
                  <a:latin typeface="Times New Roman"/>
                  <a:ea typeface="Symbol"/>
                  <a:cs typeface="Times New Roman"/>
                  <a:sym typeface="Symbol"/>
                </a:rPr>
                <a:t>′</a:t>
              </a:r>
              <a:r>
                <a:rPr sz="1600" dirty="0">
                  <a:uFill>
                    <a:solidFill/>
                  </a:uFill>
                  <a:latin typeface="Times New Roman"/>
                  <a:cs typeface="Times New Roman"/>
                </a:rPr>
                <a:t> + Au</a:t>
              </a:r>
              <a:r>
                <a:rPr sz="1600" dirty="0">
                  <a:uFill>
                    <a:solidFill/>
                  </a:uFill>
                  <a:latin typeface="Times New Roman"/>
                  <a:ea typeface="Symbol"/>
                  <a:cs typeface="Times New Roman"/>
                  <a:sym typeface="Symbol"/>
                </a:rPr>
                <a:t>′</a:t>
              </a:r>
              <a:r>
                <a:rPr sz="1600" dirty="0">
                  <a:uFill>
                    <a:solidFill/>
                  </a:uFill>
                  <a:latin typeface="Times New Roman"/>
                  <a:cs typeface="Times New Roman"/>
                </a:rPr>
                <a:t> + J/</a:t>
              </a:r>
              <a:r>
                <a:rPr sz="1600" dirty="0" smtClean="0">
                  <a:uFill>
                    <a:solidFill/>
                  </a:uFill>
                  <a:latin typeface="Times New Roman"/>
                  <a:ea typeface="Symbol"/>
                  <a:cs typeface="Times New Roman"/>
                  <a:sym typeface="Symbol"/>
                </a:rPr>
                <a:t>ψ</a:t>
              </a:r>
              <a:endParaRPr sz="1600" dirty="0">
                <a:uFill>
                  <a:solidFill/>
                </a:uFill>
                <a:latin typeface="Times New Roman"/>
                <a:ea typeface="Symbol"/>
                <a:cs typeface="Times New Roman"/>
                <a:sym typeface="Symbol"/>
              </a:endParaRPr>
            </a:p>
          </p:txBody>
        </p:sp>
      </p:grpSp>
      <p:sp>
        <p:nvSpPr>
          <p:cNvPr id="305" name="Shape 305"/>
          <p:cNvSpPr/>
          <p:nvPr/>
        </p:nvSpPr>
        <p:spPr>
          <a:xfrm>
            <a:off x="269329" y="1829728"/>
            <a:ext cx="4706417"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85750" marR="41275" lvl="0" indent="-285750">
              <a:buClr>
                <a:srgbClr val="0000FF"/>
              </a:buClr>
              <a:buSzPct val="100000"/>
              <a:buFont typeface="Wingdings" charset="2"/>
              <a:buChar char="Ø"/>
              <a:defRPr sz="1800">
                <a:uFillTx/>
              </a:defRPr>
            </a:pPr>
            <a:r>
              <a:rPr sz="1600" dirty="0">
                <a:uFill>
                  <a:solidFill/>
                </a:uFill>
                <a:latin typeface="Times New Roman"/>
                <a:cs typeface="Times New Roman"/>
              </a:rPr>
              <a:t>Momentum transfer </a:t>
            </a:r>
            <a:r>
              <a:rPr sz="1600" i="1" dirty="0">
                <a:uFill>
                  <a:solidFill/>
                </a:uFill>
                <a:latin typeface="Times New Roman"/>
                <a:cs typeface="Times New Roman"/>
              </a:rPr>
              <a:t>t</a:t>
            </a:r>
            <a:r>
              <a:rPr sz="1600" dirty="0">
                <a:uFill>
                  <a:solidFill/>
                </a:uFill>
                <a:latin typeface="Times New Roman"/>
                <a:cs typeface="Times New Roman"/>
              </a:rPr>
              <a:t> = |</a:t>
            </a:r>
            <a:r>
              <a:rPr sz="1600" b="1" dirty="0">
                <a:uFill>
                  <a:solidFill/>
                </a:uFill>
                <a:latin typeface="Times New Roman"/>
                <a:cs typeface="Times New Roman"/>
              </a:rPr>
              <a:t>p</a:t>
            </a:r>
            <a:r>
              <a:rPr sz="1600" baseline="-5999" dirty="0">
                <a:uFill>
                  <a:solidFill/>
                </a:uFill>
                <a:latin typeface="Times New Roman"/>
                <a:cs typeface="Times New Roman"/>
              </a:rPr>
              <a:t>Au</a:t>
            </a:r>
            <a:r>
              <a:rPr sz="1600" dirty="0">
                <a:uFill>
                  <a:solidFill/>
                </a:uFill>
                <a:latin typeface="Times New Roman"/>
                <a:cs typeface="Times New Roman"/>
              </a:rPr>
              <a:t>-</a:t>
            </a:r>
            <a:r>
              <a:rPr sz="1600" b="1" dirty="0">
                <a:uFill>
                  <a:solidFill/>
                </a:uFill>
                <a:latin typeface="Times New Roman"/>
                <a:cs typeface="Times New Roman"/>
              </a:rPr>
              <a:t>p</a:t>
            </a:r>
            <a:r>
              <a:rPr sz="1600" baseline="-5999" dirty="0">
                <a:uFill>
                  <a:solidFill/>
                </a:uFill>
                <a:latin typeface="Times New Roman"/>
                <a:cs typeface="Times New Roman"/>
              </a:rPr>
              <a:t>Au</a:t>
            </a:r>
            <a:r>
              <a:rPr sz="1600" baseline="-5999" dirty="0">
                <a:uFill>
                  <a:solidFill/>
                </a:uFill>
                <a:latin typeface="Times New Roman"/>
                <a:ea typeface="Symbol"/>
                <a:cs typeface="Times New Roman"/>
                <a:sym typeface="Symbol"/>
              </a:rPr>
              <a:t>′</a:t>
            </a:r>
            <a:r>
              <a:rPr sz="1600" dirty="0">
                <a:uFill>
                  <a:solidFill/>
                </a:uFill>
                <a:latin typeface="Times New Roman"/>
                <a:cs typeface="Times New Roman"/>
              </a:rPr>
              <a:t>|</a:t>
            </a:r>
            <a:r>
              <a:rPr sz="1600" baseline="31999" dirty="0">
                <a:uFill>
                  <a:solidFill/>
                </a:uFill>
                <a:latin typeface="Times New Roman"/>
                <a:cs typeface="Times New Roman"/>
              </a:rPr>
              <a:t>2 </a:t>
            </a:r>
            <a:r>
              <a:rPr sz="1600" dirty="0">
                <a:uFill>
                  <a:solidFill/>
                </a:uFill>
                <a:latin typeface="Times New Roman"/>
                <a:cs typeface="Times New Roman"/>
              </a:rPr>
              <a:t>conjugate to </a:t>
            </a:r>
            <a:r>
              <a:rPr sz="1600" i="1" dirty="0" smtClean="0">
                <a:uFill>
                  <a:solidFill/>
                </a:uFill>
                <a:latin typeface="Times New Roman"/>
                <a:cs typeface="Times New Roman"/>
              </a:rPr>
              <a:t>b</a:t>
            </a:r>
            <a:r>
              <a:rPr sz="1600" i="1" baseline="-5999" dirty="0" smtClean="0">
                <a:uFill>
                  <a:solidFill/>
                </a:uFill>
                <a:latin typeface="Times New Roman"/>
                <a:cs typeface="Times New Roman"/>
              </a:rPr>
              <a:t>T</a:t>
            </a:r>
            <a:endParaRPr lang="en-US" sz="1600" i="1" baseline="-5999" dirty="0" smtClean="0">
              <a:uFill>
                <a:solidFill/>
              </a:uFill>
              <a:latin typeface="Times New Roman"/>
              <a:cs typeface="Times New Roman"/>
            </a:endParaRPr>
          </a:p>
          <a:p>
            <a:pPr marL="285750" marR="41275" indent="-285750">
              <a:buClr>
                <a:srgbClr val="0000FF"/>
              </a:buClr>
              <a:buSzPct val="100000"/>
              <a:buFont typeface="Wingdings" charset="2"/>
              <a:buChar char="Ø"/>
              <a:defRPr sz="1800">
                <a:uFillTx/>
              </a:defRPr>
            </a:pPr>
            <a:r>
              <a:rPr lang="en-US" sz="1600" dirty="0">
                <a:solidFill>
                  <a:srgbClr val="0000FF"/>
                </a:solidFill>
                <a:uFill>
                  <a:solidFill/>
                </a:uFill>
              </a:rPr>
              <a:t>only process in </a:t>
            </a:r>
            <a:r>
              <a:rPr lang="en-US" sz="1600" dirty="0" err="1">
                <a:solidFill>
                  <a:srgbClr val="0000FF"/>
                </a:solidFill>
                <a:uFill>
                  <a:solidFill/>
                </a:uFill>
              </a:rPr>
              <a:t>eA</a:t>
            </a:r>
            <a:r>
              <a:rPr lang="en-US" sz="1600" dirty="0">
                <a:solidFill>
                  <a:srgbClr val="0000FF"/>
                </a:solidFill>
                <a:uFill>
                  <a:solidFill/>
                </a:uFill>
              </a:rPr>
              <a:t> to directly measure t </a:t>
            </a:r>
            <a:r>
              <a:rPr sz="1600" dirty="0" smtClean="0">
                <a:uFill>
                  <a:solidFill/>
                </a:uFill>
                <a:latin typeface="Times New Roman"/>
                <a:cs typeface="Times New Roman"/>
              </a:rPr>
              <a:t> </a:t>
            </a:r>
            <a:endParaRPr sz="1600" dirty="0">
              <a:uFill>
                <a:solidFill/>
              </a:uFill>
              <a:latin typeface="Times New Roman"/>
              <a:cs typeface="Times New Roman"/>
            </a:endParaRPr>
          </a:p>
        </p:txBody>
      </p:sp>
      <p:sp>
        <p:nvSpPr>
          <p:cNvPr id="306" name="Shape 306"/>
          <p:cNvSpPr/>
          <p:nvPr/>
        </p:nvSpPr>
        <p:spPr>
          <a:xfrm>
            <a:off x="176801" y="439539"/>
            <a:ext cx="5312652"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dirty="0">
                <a:solidFill>
                  <a:srgbClr val="0000FF"/>
                </a:solidFill>
                <a:uFill>
                  <a:solidFill/>
                </a:uFill>
                <a:latin typeface="Times New Roman"/>
                <a:cs typeface="Times New Roman"/>
              </a:rPr>
              <a:t>1950-60: </a:t>
            </a:r>
            <a:r>
              <a:rPr sz="1600" dirty="0">
                <a:uFill>
                  <a:solidFill/>
                </a:uFill>
                <a:latin typeface="Times New Roman"/>
                <a:cs typeface="Times New Roman"/>
              </a:rPr>
              <a:t>Measurement of charge (proton) distribution in nuclei</a:t>
            </a:r>
          </a:p>
          <a:p>
            <a:pPr lvl="0">
              <a:defRPr sz="1800">
                <a:uFillTx/>
              </a:defRPr>
            </a:pPr>
            <a:r>
              <a:rPr sz="1600" dirty="0">
                <a:solidFill>
                  <a:srgbClr val="0000FF"/>
                </a:solidFill>
                <a:uFill>
                  <a:solidFill/>
                </a:uFill>
                <a:latin typeface="Times New Roman"/>
                <a:cs typeface="Times New Roman"/>
              </a:rPr>
              <a:t>Ongoing:</a:t>
            </a:r>
            <a:r>
              <a:rPr sz="1600" dirty="0">
                <a:uFill>
                  <a:solidFill/>
                </a:uFill>
                <a:latin typeface="Times New Roman"/>
                <a:cs typeface="Times New Roman"/>
              </a:rPr>
              <a:t> Measurement of neutron distribution in nuclei</a:t>
            </a:r>
          </a:p>
          <a:p>
            <a:pPr lvl="0">
              <a:defRPr sz="1800">
                <a:uFillTx/>
              </a:defRPr>
            </a:pPr>
            <a:r>
              <a:rPr sz="1600" dirty="0">
                <a:solidFill>
                  <a:srgbClr val="0000FF"/>
                </a:solidFill>
                <a:uFill>
                  <a:solidFill/>
                </a:uFill>
                <a:latin typeface="Times New Roman"/>
                <a:cs typeface="Times New Roman"/>
              </a:rPr>
              <a:t>EIC ⇒ Gluon distribution in nuclei</a:t>
            </a:r>
          </a:p>
        </p:txBody>
      </p:sp>
      <p:sp>
        <p:nvSpPr>
          <p:cNvPr id="307" name="Shape 307"/>
          <p:cNvSpPr/>
          <p:nvPr/>
        </p:nvSpPr>
        <p:spPr>
          <a:xfrm>
            <a:off x="196758" y="1290178"/>
            <a:ext cx="854801"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lvl="0">
              <a:defRPr sz="1800" b="0">
                <a:uFillTx/>
              </a:defRPr>
            </a:pPr>
            <a:r>
              <a:rPr sz="1600" b="1" dirty="0">
                <a:uFill>
                  <a:solidFill/>
                </a:uFill>
                <a:latin typeface="Times New Roman"/>
                <a:cs typeface="Times New Roman"/>
              </a:rPr>
              <a:t>Method:</a:t>
            </a:r>
          </a:p>
        </p:txBody>
      </p:sp>
      <p:grpSp>
        <p:nvGrpSpPr>
          <p:cNvPr id="318" name="Group 318"/>
          <p:cNvGrpSpPr/>
          <p:nvPr/>
        </p:nvGrpSpPr>
        <p:grpSpPr>
          <a:xfrm>
            <a:off x="4611140" y="2498313"/>
            <a:ext cx="4407228" cy="2313007"/>
            <a:chOff x="51734" y="77100"/>
            <a:chExt cx="4407226" cy="2313006"/>
          </a:xfrm>
        </p:grpSpPr>
        <p:grpSp>
          <p:nvGrpSpPr>
            <p:cNvPr id="316" name="Group 316"/>
            <p:cNvGrpSpPr/>
            <p:nvPr/>
          </p:nvGrpSpPr>
          <p:grpSpPr>
            <a:xfrm>
              <a:off x="51734" y="77100"/>
              <a:ext cx="4407226" cy="2313006"/>
              <a:chOff x="51734" y="77100"/>
              <a:chExt cx="4407224" cy="2313005"/>
            </a:xfrm>
          </p:grpSpPr>
          <p:pic>
            <p:nvPicPr>
              <p:cNvPr id="314" name="source_all.pdf"/>
              <p:cNvPicPr/>
              <p:nvPr/>
            </p:nvPicPr>
            <p:blipFill>
              <a:blip r:embed="rId3">
                <a:extLst/>
              </a:blip>
              <a:srcRect r="50437" b="50689"/>
              <a:stretch>
                <a:fillRect/>
              </a:stretch>
            </p:blipFill>
            <p:spPr>
              <a:xfrm>
                <a:off x="51735" y="77100"/>
                <a:ext cx="4407225" cy="2313006"/>
              </a:xfrm>
              <a:prstGeom prst="rect">
                <a:avLst/>
              </a:prstGeom>
              <a:ln w="12700" cap="flat">
                <a:noFill/>
                <a:round/>
              </a:ln>
              <a:effectLst/>
            </p:spPr>
          </p:pic>
          <p:sp>
            <p:nvSpPr>
              <p:cNvPr id="315" name="Shape 315"/>
              <p:cNvSpPr/>
              <p:nvPr/>
            </p:nvSpPr>
            <p:spPr>
              <a:xfrm>
                <a:off x="745301" y="154200"/>
                <a:ext cx="308402" cy="282701"/>
              </a:xfrm>
              <a:prstGeom prst="rect">
                <a:avLst/>
              </a:prstGeom>
              <a:solidFill>
                <a:srgbClr val="FFFFFF"/>
              </a:solidFill>
              <a:ln w="12700" cap="flat">
                <a:noFill/>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latin typeface="Times New Roman"/>
                  <a:cs typeface="Times New Roman"/>
                </a:endParaRPr>
              </a:p>
            </p:txBody>
          </p:sp>
        </p:grpSp>
        <p:sp>
          <p:nvSpPr>
            <p:cNvPr id="317" name="Shape 317"/>
            <p:cNvSpPr/>
            <p:nvPr/>
          </p:nvSpPr>
          <p:spPr>
            <a:xfrm>
              <a:off x="1576374" y="1671376"/>
              <a:ext cx="1765199" cy="199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defRPr sz="1300">
                  <a:solidFill>
                    <a:srgbClr val="008F00"/>
                  </a:solidFill>
                </a:defRPr>
              </a:lvl1pPr>
            </a:lstStyle>
            <a:p>
              <a:pPr lvl="0">
                <a:defRPr sz="1800">
                  <a:solidFill>
                    <a:srgbClr val="000000"/>
                  </a:solidFill>
                  <a:uFillTx/>
                </a:defRPr>
              </a:pPr>
              <a:r>
                <a:rPr sz="1100" dirty="0">
                  <a:solidFill>
                    <a:srgbClr val="0000FF"/>
                  </a:solidFill>
                  <a:uFill>
                    <a:solidFill/>
                  </a:uFill>
                  <a:latin typeface="Times New Roman"/>
                  <a:cs typeface="Times New Roman"/>
                </a:rPr>
                <a:t>PRC 87 (2013) 024913</a:t>
              </a:r>
            </a:p>
          </p:txBody>
        </p:sp>
      </p:grpSp>
      <p:grpSp>
        <p:nvGrpSpPr>
          <p:cNvPr id="323" name="Group 323"/>
          <p:cNvGrpSpPr/>
          <p:nvPr/>
        </p:nvGrpSpPr>
        <p:grpSpPr>
          <a:xfrm>
            <a:off x="4219232" y="1282295"/>
            <a:ext cx="2548962" cy="1059069"/>
            <a:chOff x="0" y="49208"/>
            <a:chExt cx="2548961" cy="1059068"/>
          </a:xfrm>
        </p:grpSpPr>
        <p:sp>
          <p:nvSpPr>
            <p:cNvPr id="320" name="Shape 320"/>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Times New Roman"/>
                <a:cs typeface="Times New Roman"/>
              </a:endParaRPr>
            </a:p>
          </p:txBody>
        </p:sp>
        <p:sp>
          <p:nvSpPr>
            <p:cNvPr id="321" name="Shape 321"/>
            <p:cNvSpPr/>
            <p:nvPr/>
          </p:nvSpPr>
          <p:spPr>
            <a:xfrm flipH="1" flipV="1">
              <a:off x="2540000" y="625675"/>
              <a:ext cx="8961" cy="48260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Times New Roman"/>
                <a:cs typeface="Times New Roman"/>
              </a:endParaRPr>
            </a:p>
          </p:txBody>
        </p:sp>
        <p:sp>
          <p:nvSpPr>
            <p:cNvPr id="322" name="Shape 322"/>
            <p:cNvSpPr/>
            <p:nvPr/>
          </p:nvSpPr>
          <p:spPr>
            <a:xfrm>
              <a:off x="803993" y="49208"/>
              <a:ext cx="1714811" cy="34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a:lvl1pPr>
            </a:lstStyle>
            <a:p>
              <a:pPr lvl="0">
                <a:defRPr sz="1800" i="0">
                  <a:uFillTx/>
                </a:defRPr>
              </a:pPr>
              <a:r>
                <a:rPr sz="1600" i="1" dirty="0">
                  <a:uFill>
                    <a:solidFill/>
                  </a:uFill>
                  <a:latin typeface="Times New Roman"/>
                  <a:cs typeface="Times New Roman"/>
                </a:rPr>
                <a:t>Fourier Transform</a:t>
              </a:r>
            </a:p>
          </p:txBody>
        </p:sp>
      </p:grpSp>
      <p:grpSp>
        <p:nvGrpSpPr>
          <p:cNvPr id="26" name="Group 304"/>
          <p:cNvGrpSpPr/>
          <p:nvPr/>
        </p:nvGrpSpPr>
        <p:grpSpPr>
          <a:xfrm>
            <a:off x="196758" y="699862"/>
            <a:ext cx="5358137" cy="348813"/>
            <a:chOff x="0" y="62454"/>
            <a:chExt cx="5358135" cy="348811"/>
          </a:xfrm>
        </p:grpSpPr>
        <p:sp>
          <p:nvSpPr>
            <p:cNvPr id="27"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defRPr sz="1800">
                  <a:uFillTx/>
                </a:defRPr>
              </a:pPr>
              <a:r>
                <a:rPr sz="1600" dirty="0">
                  <a:uFill>
                    <a:solidFill/>
                  </a:uFill>
                  <a:latin typeface="Times New Roman"/>
                  <a:cs typeface="Times New Roman"/>
                </a:rPr>
                <a:t>Diffractive vector meson production:</a:t>
              </a:r>
            </a:p>
          </p:txBody>
        </p:sp>
        <p:sp>
          <p:nvSpPr>
            <p:cNvPr id="28" name="Shape 303"/>
            <p:cNvSpPr/>
            <p:nvPr/>
          </p:nvSpPr>
          <p:spPr>
            <a:xfrm>
              <a:off x="3225441" y="62454"/>
              <a:ext cx="2132694" cy="348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uFillTx/>
                </a:defRPr>
              </a:pPr>
              <a:r>
                <a:rPr sz="1600" dirty="0">
                  <a:uFill>
                    <a:solidFill/>
                  </a:uFill>
                  <a:latin typeface="Times New Roman"/>
                  <a:cs typeface="Times New Roman"/>
                </a:rPr>
                <a:t>e + Au → e</a:t>
              </a:r>
              <a:r>
                <a:rPr sz="1600" dirty="0">
                  <a:uFill>
                    <a:solidFill/>
                  </a:uFill>
                  <a:latin typeface="Times New Roman"/>
                  <a:ea typeface="Symbol"/>
                  <a:cs typeface="Times New Roman"/>
                  <a:sym typeface="Symbol"/>
                </a:rPr>
                <a:t>′</a:t>
              </a:r>
              <a:r>
                <a:rPr sz="1600" dirty="0">
                  <a:uFill>
                    <a:solidFill/>
                  </a:uFill>
                  <a:latin typeface="Times New Roman"/>
                  <a:cs typeface="Times New Roman"/>
                </a:rPr>
                <a:t> + Au</a:t>
              </a:r>
              <a:r>
                <a:rPr sz="1600" dirty="0">
                  <a:uFill>
                    <a:solidFill/>
                  </a:uFill>
                  <a:latin typeface="Times New Roman"/>
                  <a:ea typeface="Symbol"/>
                  <a:cs typeface="Times New Roman"/>
                  <a:sym typeface="Symbol"/>
                </a:rPr>
                <a:t>′</a:t>
              </a:r>
              <a:r>
                <a:rPr sz="1600" dirty="0">
                  <a:uFill>
                    <a:solidFill/>
                  </a:uFill>
                  <a:latin typeface="Times New Roman"/>
                  <a:cs typeface="Times New Roman"/>
                </a:rPr>
                <a:t> + J/</a:t>
              </a:r>
              <a:r>
                <a:rPr sz="1600" dirty="0" smtClean="0">
                  <a:uFill>
                    <a:solidFill/>
                  </a:uFill>
                  <a:latin typeface="Times New Roman"/>
                  <a:ea typeface="Symbol"/>
                  <a:cs typeface="Times New Roman"/>
                  <a:sym typeface="Symbol"/>
                </a:rPr>
                <a:t>ψ</a:t>
              </a:r>
              <a:endParaRPr sz="1600" dirty="0">
                <a:uFill>
                  <a:solidFill/>
                </a:uFill>
                <a:latin typeface="Times New Roman"/>
                <a:ea typeface="Symbol"/>
                <a:cs typeface="Times New Roman"/>
                <a:sym typeface="Symbol"/>
              </a:endParaRPr>
            </a:p>
          </p:txBody>
        </p:sp>
      </p:grpSp>
      <p:pic>
        <p:nvPicPr>
          <p:cNvPr id="31" name="Picture 30" descr="dsigma_dt_jpsi_phi.eps"/>
          <p:cNvPicPr>
            <a:picLocks noChangeAspect="1"/>
          </p:cNvPicPr>
          <p:nvPr/>
        </p:nvPicPr>
        <p:blipFill rotWithShape="1">
          <a:blip r:embed="rId4">
            <a:extLst>
              <a:ext uri="{28A0092B-C50C-407E-A947-70E740481C1C}">
                <a14:useLocalDpi xmlns:a14="http://schemas.microsoft.com/office/drawing/2010/main" val="0"/>
              </a:ext>
            </a:extLst>
          </a:blip>
          <a:srcRect r="51430"/>
          <a:stretch/>
        </p:blipFill>
        <p:spPr>
          <a:xfrm>
            <a:off x="129421" y="1069782"/>
            <a:ext cx="4078515" cy="3802380"/>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pic>
        <p:nvPicPr>
          <p:cNvPr id="35" name="buffer.pdf"/>
          <p:cNvPicPr/>
          <p:nvPr/>
        </p:nvPicPr>
        <p:blipFill>
          <a:blip r:embed="rId5">
            <a:extLst>
              <a:ext uri="{28A0092B-C50C-407E-A947-70E740481C1C}">
                <a14:useLocalDpi xmlns:a14="http://schemas.microsoft.com/office/drawing/2010/main" val="0"/>
              </a:ext>
            </a:extLst>
          </a:blip>
          <a:stretch>
            <a:fillRect/>
          </a:stretch>
        </p:blipFill>
        <p:spPr>
          <a:xfrm>
            <a:off x="7527636" y="699862"/>
            <a:ext cx="1616364" cy="1447718"/>
          </a:xfrm>
          <a:prstGeom prst="rect">
            <a:avLst/>
          </a:prstGeom>
          <a:ln w="12700">
            <a:miter lim="400000"/>
          </a:ln>
        </p:spPr>
      </p:pic>
      <p:sp>
        <p:nvSpPr>
          <p:cNvPr id="3" name="TextBox 2"/>
          <p:cNvSpPr txBox="1"/>
          <p:nvPr/>
        </p:nvSpPr>
        <p:spPr>
          <a:xfrm>
            <a:off x="269329" y="4920653"/>
            <a:ext cx="4991994" cy="1754327"/>
          </a:xfrm>
          <a:prstGeom prst="rect">
            <a:avLst/>
          </a:prstGeom>
          <a:noFill/>
        </p:spPr>
        <p:txBody>
          <a:bodyPr wrap="square" rtlCol="0">
            <a:spAutoFit/>
          </a:bodyPr>
          <a:lstStyle/>
          <a:p>
            <a:pPr marL="0" lvl="1">
              <a:spcBef>
                <a:spcPts val="0"/>
              </a:spcBef>
              <a:buClr>
                <a:srgbClr val="0000FF"/>
              </a:buClr>
            </a:pPr>
            <a:r>
              <a:rPr lang="en-US" dirty="0">
                <a:latin typeface="Times New Roman"/>
                <a:cs typeface="Times New Roman"/>
              </a:rPr>
              <a:t>Hot topic:</a:t>
            </a:r>
          </a:p>
          <a:p>
            <a:pPr marL="241200" lvl="3">
              <a:spcBef>
                <a:spcPts val="0"/>
              </a:spcBef>
              <a:buClr>
                <a:srgbClr val="0000FF"/>
              </a:buClr>
              <a:buFont typeface="Wingdings" charset="2"/>
              <a:buChar char="Ø"/>
            </a:pPr>
            <a:r>
              <a:rPr lang="en-US" dirty="0" smtClean="0">
                <a:latin typeface="Times New Roman"/>
                <a:cs typeface="Times New Roman"/>
              </a:rPr>
              <a:t> Lumpiness of source?</a:t>
            </a:r>
            <a:endParaRPr lang="en-US" dirty="0">
              <a:latin typeface="Times New Roman"/>
              <a:cs typeface="Times New Roman"/>
            </a:endParaRPr>
          </a:p>
          <a:p>
            <a:pPr marL="241200" lvl="3">
              <a:spcBef>
                <a:spcPts val="0"/>
              </a:spcBef>
              <a:buClr>
                <a:srgbClr val="0000FF"/>
              </a:buClr>
              <a:buFont typeface="Wingdings" charset="2"/>
              <a:buChar char="Ø"/>
            </a:pPr>
            <a:r>
              <a:rPr lang="en-US" dirty="0" smtClean="0">
                <a:latin typeface="Times New Roman"/>
                <a:cs typeface="Times New Roman"/>
              </a:rPr>
              <a:t> Just </a:t>
            </a:r>
            <a:r>
              <a:rPr lang="en-US" dirty="0" err="1">
                <a:latin typeface="Times New Roman"/>
                <a:cs typeface="Times New Roman"/>
              </a:rPr>
              <a:t>Wood-Saxon+nucleon</a:t>
            </a:r>
            <a:r>
              <a:rPr lang="en-US" dirty="0">
                <a:latin typeface="Times New Roman"/>
                <a:cs typeface="Times New Roman"/>
              </a:rPr>
              <a:t> g(</a:t>
            </a:r>
            <a:r>
              <a:rPr lang="en-US" dirty="0" err="1">
                <a:latin typeface="Times New Roman"/>
                <a:cs typeface="Times New Roman"/>
              </a:rPr>
              <a:t>b</a:t>
            </a:r>
            <a:r>
              <a:rPr lang="en-US" baseline="-25000" dirty="0" err="1">
                <a:latin typeface="Times New Roman"/>
                <a:cs typeface="Times New Roman"/>
              </a:rPr>
              <a:t>T</a:t>
            </a:r>
            <a:r>
              <a:rPr lang="en-US" dirty="0">
                <a:latin typeface="Times New Roman"/>
                <a:cs typeface="Times New Roman"/>
              </a:rPr>
              <a:t>)</a:t>
            </a:r>
          </a:p>
          <a:p>
            <a:pPr marL="0" lvl="3">
              <a:spcBef>
                <a:spcPts val="0"/>
              </a:spcBef>
              <a:buClr>
                <a:srgbClr val="0000FF"/>
              </a:buClr>
              <a:buFont typeface="Wingdings" charset="2"/>
              <a:buChar char="q"/>
            </a:pPr>
            <a:r>
              <a:rPr lang="en-US" dirty="0">
                <a:latin typeface="Times New Roman"/>
                <a:cs typeface="Times New Roman"/>
              </a:rPr>
              <a:t> coherent part probes </a:t>
            </a:r>
            <a:r>
              <a:rPr lang="ja-JP" altLang="en-US" dirty="0">
                <a:latin typeface="Times New Roman"/>
                <a:cs typeface="Times New Roman"/>
              </a:rPr>
              <a:t>“</a:t>
            </a:r>
            <a:r>
              <a:rPr lang="en-US" dirty="0">
                <a:latin typeface="Times New Roman"/>
                <a:cs typeface="Times New Roman"/>
              </a:rPr>
              <a:t>shape of black disc</a:t>
            </a:r>
            <a:r>
              <a:rPr lang="ja-JP" altLang="en-US" dirty="0">
                <a:latin typeface="Times New Roman"/>
                <a:cs typeface="Times New Roman"/>
              </a:rPr>
              <a:t>”</a:t>
            </a:r>
            <a:endParaRPr lang="en-US" dirty="0">
              <a:latin typeface="Times New Roman"/>
              <a:cs typeface="Times New Roman"/>
            </a:endParaRPr>
          </a:p>
          <a:p>
            <a:pPr marL="0" lvl="3">
              <a:spcBef>
                <a:spcPts val="0"/>
              </a:spcBef>
              <a:buClr>
                <a:srgbClr val="0000FF"/>
              </a:buClr>
              <a:buFont typeface="Wingdings" charset="2"/>
              <a:buChar char="q"/>
            </a:pPr>
            <a:r>
              <a:rPr lang="en-US" dirty="0">
                <a:latin typeface="Times New Roman"/>
                <a:cs typeface="Times New Roman"/>
              </a:rPr>
              <a:t> </a:t>
            </a:r>
            <a:r>
              <a:rPr lang="en-US" dirty="0">
                <a:solidFill>
                  <a:srgbClr val="0000FF"/>
                </a:solidFill>
                <a:latin typeface="Times New Roman"/>
                <a:cs typeface="Times New Roman"/>
              </a:rPr>
              <a:t>incoherent part</a:t>
            </a:r>
            <a:r>
              <a:rPr lang="en-US" dirty="0">
                <a:latin typeface="Times New Roman"/>
                <a:cs typeface="Times New Roman"/>
              </a:rPr>
              <a:t> (large </a:t>
            </a:r>
            <a:r>
              <a:rPr lang="en-US" dirty="0">
                <a:latin typeface="Times New Roman"/>
                <a:cs typeface="Times New Roman"/>
                <a:sym typeface="Arial Italic" charset="0"/>
              </a:rPr>
              <a:t>t</a:t>
            </a:r>
            <a:r>
              <a:rPr lang="en-US" dirty="0">
                <a:latin typeface="Times New Roman"/>
                <a:cs typeface="Times New Roman"/>
              </a:rPr>
              <a:t>) </a:t>
            </a:r>
            <a:r>
              <a:rPr lang="en-US" dirty="0" smtClean="0">
                <a:latin typeface="Times New Roman"/>
                <a:cs typeface="Times New Roman"/>
              </a:rPr>
              <a:t>sensitive to    </a:t>
            </a:r>
          </a:p>
          <a:p>
            <a:pPr marL="0" lvl="3">
              <a:spcBef>
                <a:spcPts val="0"/>
              </a:spcBef>
              <a:buClr>
                <a:srgbClr val="0000FF"/>
              </a:buClr>
            </a:pPr>
            <a:r>
              <a:rPr lang="en-US" altLang="ja-JP" dirty="0" smtClean="0">
                <a:latin typeface="Times New Roman"/>
                <a:cs typeface="Times New Roman"/>
              </a:rPr>
              <a:t>    </a:t>
            </a:r>
            <a:r>
              <a:rPr lang="ja-JP" altLang="en-US" dirty="0" smtClean="0">
                <a:latin typeface="Times New Roman"/>
                <a:cs typeface="Times New Roman"/>
              </a:rPr>
              <a:t>“</a:t>
            </a:r>
            <a:r>
              <a:rPr lang="en-US" dirty="0" smtClean="0">
                <a:latin typeface="Times New Roman"/>
                <a:cs typeface="Times New Roman"/>
              </a:rPr>
              <a:t>lumpiness</a:t>
            </a:r>
            <a:r>
              <a:rPr lang="ja-JP" altLang="en-US" dirty="0" smtClean="0">
                <a:latin typeface="Times New Roman"/>
                <a:cs typeface="Times New Roman"/>
              </a:rPr>
              <a:t>”</a:t>
            </a:r>
            <a:r>
              <a:rPr lang="en-US" altLang="ja-JP" dirty="0">
                <a:latin typeface="Times New Roman"/>
                <a:cs typeface="Times New Roman"/>
              </a:rPr>
              <a:t> </a:t>
            </a:r>
            <a:r>
              <a:rPr lang="en-US" dirty="0" smtClean="0">
                <a:latin typeface="Times New Roman"/>
                <a:cs typeface="Times New Roman"/>
              </a:rPr>
              <a:t>of </a:t>
            </a:r>
            <a:r>
              <a:rPr lang="en-US" dirty="0">
                <a:latin typeface="Times New Roman"/>
                <a:cs typeface="Times New Roman"/>
              </a:rPr>
              <a:t>the source </a:t>
            </a:r>
            <a:r>
              <a:rPr lang="en-US" dirty="0" smtClean="0">
                <a:latin typeface="Times New Roman"/>
                <a:cs typeface="Times New Roman"/>
              </a:rPr>
              <a:t>(proton in nucleus) </a:t>
            </a:r>
            <a:endParaRPr lang="en-US" dirty="0">
              <a:latin typeface="Times New Roman"/>
              <a:cs typeface="Times New Roman"/>
            </a:endParaRPr>
          </a:p>
        </p:txBody>
      </p:sp>
      <p:sp>
        <p:nvSpPr>
          <p:cNvPr id="5" name="Oval 4"/>
          <p:cNvSpPr/>
          <p:nvPr/>
        </p:nvSpPr>
        <p:spPr>
          <a:xfrm rot="360000">
            <a:off x="708005" y="2273580"/>
            <a:ext cx="3503414" cy="381466"/>
          </a:xfrm>
          <a:prstGeom prst="ellipse">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5142017" y="4766652"/>
            <a:ext cx="3773021" cy="2089761"/>
            <a:chOff x="5538569" y="3850640"/>
            <a:chExt cx="3773021" cy="2089761"/>
          </a:xfrm>
        </p:grpSpPr>
        <p:pic>
          <p:nvPicPr>
            <p:cNvPr id="37" name="Picture 36"/>
            <p:cNvPicPr>
              <a:picLocks noChangeAspect="1"/>
            </p:cNvPicPr>
            <p:nvPr/>
          </p:nvPicPr>
          <p:blipFill>
            <a:blip r:embed="rId6"/>
            <a:stretch>
              <a:fillRect/>
            </a:stretch>
          </p:blipFill>
          <p:spPr>
            <a:xfrm>
              <a:off x="5637332" y="4114300"/>
              <a:ext cx="3135492" cy="1826101"/>
            </a:xfrm>
            <a:prstGeom prst="rect">
              <a:avLst/>
            </a:prstGeom>
          </p:spPr>
        </p:pic>
        <p:sp>
          <p:nvSpPr>
            <p:cNvPr id="38" name="TextBox 37"/>
            <p:cNvSpPr txBox="1"/>
            <p:nvPr/>
          </p:nvSpPr>
          <p:spPr>
            <a:xfrm>
              <a:off x="5538569" y="3850640"/>
              <a:ext cx="3773021" cy="307777"/>
            </a:xfrm>
            <a:prstGeom prst="rect">
              <a:avLst/>
            </a:prstGeom>
            <a:noFill/>
          </p:spPr>
          <p:txBody>
            <a:bodyPr wrap="none" rtlCol="0">
              <a:spAutoFit/>
            </a:bodyPr>
            <a:lstStyle/>
            <a:p>
              <a:r>
                <a:rPr lang="en-US" sz="1400" b="1" dirty="0" smtClean="0">
                  <a:solidFill>
                    <a:srgbClr val="0000FF"/>
                  </a:solidFill>
                  <a:latin typeface="Times New Roman"/>
                  <a:cs typeface="Times New Roman"/>
                </a:rPr>
                <a:t>possible Source distribution with </a:t>
              </a:r>
              <a:r>
                <a:rPr lang="en-US" sz="1400" b="1" dirty="0" err="1" smtClean="0">
                  <a:solidFill>
                    <a:srgbClr val="0000FF"/>
                  </a:solidFill>
                  <a:latin typeface="Times New Roman"/>
                  <a:cs typeface="Times New Roman"/>
                </a:rPr>
                <a:t>b</a:t>
              </a:r>
              <a:r>
                <a:rPr lang="en-US" sz="1400" b="1" baseline="-25000" dirty="0" err="1" smtClean="0">
                  <a:solidFill>
                    <a:srgbClr val="0000FF"/>
                  </a:solidFill>
                  <a:latin typeface="Times New Roman"/>
                  <a:cs typeface="Times New Roman"/>
                </a:rPr>
                <a:t>T</a:t>
              </a:r>
              <a:r>
                <a:rPr lang="en-US" sz="1400" b="1" baseline="30000" dirty="0" err="1" smtClean="0">
                  <a:solidFill>
                    <a:srgbClr val="0000FF"/>
                  </a:solidFill>
                  <a:latin typeface="Times New Roman"/>
                  <a:cs typeface="Times New Roman"/>
                </a:rPr>
                <a:t>g</a:t>
              </a:r>
              <a:r>
                <a:rPr lang="en-US" sz="1400" b="1" dirty="0" smtClean="0">
                  <a:solidFill>
                    <a:srgbClr val="0000FF"/>
                  </a:solidFill>
                  <a:latin typeface="Times New Roman"/>
                  <a:cs typeface="Times New Roman"/>
                </a:rPr>
                <a:t> = 2 GeV</a:t>
              </a:r>
              <a:r>
                <a:rPr lang="en-US" sz="1400" b="1" baseline="30000" dirty="0" smtClean="0">
                  <a:solidFill>
                    <a:srgbClr val="0000FF"/>
                  </a:solidFill>
                  <a:latin typeface="Times New Roman"/>
                  <a:cs typeface="Times New Roman"/>
                </a:rPr>
                <a:t>-2</a:t>
              </a:r>
              <a:r>
                <a:rPr lang="en-US" sz="1400" b="1" dirty="0" smtClean="0">
                  <a:solidFill>
                    <a:srgbClr val="0000FF"/>
                  </a:solidFill>
                  <a:latin typeface="Times New Roman"/>
                  <a:cs typeface="Times New Roman"/>
                </a:rPr>
                <a:t> </a:t>
              </a:r>
              <a:endParaRPr lang="en-US" sz="1400" b="1" dirty="0">
                <a:solidFill>
                  <a:srgbClr val="0000FF"/>
                </a:solidFill>
                <a:latin typeface="Times New Roman"/>
                <a:cs typeface="Times New Roman"/>
              </a:endParaRPr>
            </a:p>
          </p:txBody>
        </p:sp>
      </p:gr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138130386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306"/>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307"/>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0" nodeType="afterEffect">
                                  <p:stCondLst>
                                    <p:cond delay="0"/>
                                  </p:stCondLst>
                                  <p:iterate>
                                    <p:tmAbs val="0"/>
                                  </p:iterate>
                                  <p:childTnLst>
                                    <p:set>
                                      <p:cBhvr>
                                        <p:cTn id="12" fill="hold">
                                          <p:stCondLst>
                                            <p:cond delay="0"/>
                                          </p:stCondLst>
                                        </p:cTn>
                                        <p:tgtEl>
                                          <p:spTgt spid="30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4"/>
                                        </p:tgtEl>
                                        <p:attrNameLst>
                                          <p:attrName>style.visibility</p:attrName>
                                        </p:attrNameLst>
                                      </p:cBhvr>
                                      <p:to>
                                        <p:strVal val="hidden"/>
                                      </p:to>
                                    </p:set>
                                  </p:childTnLst>
                                </p:cTn>
                              </p:par>
                              <p:par>
                                <p:cTn id="15" presetID="3" presetClass="entr" presetSubtype="1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iterate>
                                    <p:tmAbs val="0"/>
                                  </p:iterate>
                                  <p:childTnLst>
                                    <p:set>
                                      <p:cBhvr>
                                        <p:cTn id="22" fill="hold"/>
                                        <p:tgtEl>
                                          <p:spTgt spid="323"/>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iterate>
                                    <p:tmAbs val="0"/>
                                  </p:iterate>
                                  <p:childTnLst>
                                    <p:set>
                                      <p:cBhvr>
                                        <p:cTn id="25" fill="hold"/>
                                        <p:tgtEl>
                                          <p:spTgt spid="3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blinds(horizontal)">
                                      <p:cBhvr>
                                        <p:cTn id="30" dur="500"/>
                                        <p:tgtEl>
                                          <p:spTgt spid="3">
                                            <p:txEl>
                                              <p:pRg st="0" end="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linds(horizontal)">
                                      <p:cBhvr>
                                        <p:cTn id="33" dur="500"/>
                                        <p:tgtEl>
                                          <p:spTgt spid="3">
                                            <p:txEl>
                                              <p:pRg st="1" end="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blinds(horizontal)">
                                      <p:cBhvr>
                                        <p:cTn id="36" dur="500"/>
                                        <p:tgtEl>
                                          <p:spTgt spid="3">
                                            <p:txEl>
                                              <p:pRg st="2" end="2"/>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blinds(horizont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blinds(horizontal)">
                                      <p:cBhvr>
                                        <p:cTn id="44" dur="500"/>
                                        <p:tgtEl>
                                          <p:spTgt spid="3">
                                            <p:txEl>
                                              <p:pRg st="4" end="4"/>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linds(horizontal)">
                                      <p:cBhvr>
                                        <p:cTn id="50" dur="500"/>
                                        <p:tgtEl>
                                          <p:spTgt spid="5"/>
                                        </p:tgtEl>
                                      </p:cBhvr>
                                    </p:animEffect>
                                  </p:childTnLst>
                                </p:cTn>
                              </p:par>
                            </p:childTnLst>
                          </p:cTn>
                        </p:par>
                        <p:par>
                          <p:cTn id="51" fill="hold">
                            <p:stCondLst>
                              <p:cond delay="500"/>
                            </p:stCondLst>
                            <p:childTnLst>
                              <p:par>
                                <p:cTn id="52" presetID="16" presetClass="entr" presetSubtype="21"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barn(inVertical)">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P spid="306" grpId="0" animBg="1" advAuto="0"/>
      <p:bldP spid="307" grpId="0" animBg="1" advAuto="0"/>
      <p:bldP spid="318" grpId="0" animBg="1" advAuto="0"/>
      <p:bldP spid="323" grpId="0" animBg="1" advAuto="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east.png"/>
          <p:cNvPicPr>
            <a:picLocks noChangeAspect="1"/>
          </p:cNvPicPr>
          <p:nvPr/>
        </p:nvPicPr>
        <p:blipFill rotWithShape="1">
          <a:blip r:embed="rId3">
            <a:extLst>
              <a:ext uri="{28A0092B-C50C-407E-A947-70E740481C1C}">
                <a14:useLocalDpi xmlns:a14="http://schemas.microsoft.com/office/drawing/2010/main" val="0"/>
              </a:ext>
            </a:extLst>
          </a:blip>
          <a:srcRect l="14999" t="9679" r="7001" b="3120"/>
          <a:stretch/>
        </p:blipFill>
        <p:spPr>
          <a:xfrm>
            <a:off x="2778180" y="1202652"/>
            <a:ext cx="6241381" cy="4360966"/>
          </a:xfrm>
          <a:prstGeom prst="rect">
            <a:avLst/>
          </a:prstGeom>
        </p:spPr>
      </p:pic>
      <p:cxnSp>
        <p:nvCxnSpPr>
          <p:cNvPr id="37" name="Straight Arrow Connector 36"/>
          <p:cNvCxnSpPr/>
          <p:nvPr/>
        </p:nvCxnSpPr>
        <p:spPr>
          <a:xfrm>
            <a:off x="5543751" y="897852"/>
            <a:ext cx="3505200" cy="1676400"/>
          </a:xfrm>
          <a:prstGeom prst="straightConnector1">
            <a:avLst/>
          </a:prstGeom>
          <a:ln w="9525">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518545">
            <a:off x="7333385" y="1513398"/>
            <a:ext cx="689785" cy="338554"/>
          </a:xfrm>
          <a:prstGeom prst="rect">
            <a:avLst/>
          </a:prstGeom>
          <a:noFill/>
        </p:spPr>
        <p:txBody>
          <a:bodyPr wrap="none" rtlCol="0">
            <a:spAutoFit/>
          </a:bodyPr>
          <a:lstStyle/>
          <a:p>
            <a:r>
              <a:rPr lang="en-US" sz="1600" i="1" dirty="0">
                <a:solidFill>
                  <a:schemeClr val="accent1">
                    <a:lumMod val="75000"/>
                  </a:schemeClr>
                </a:solidFill>
              </a:rPr>
              <a:t>9</a:t>
            </a:r>
            <a:r>
              <a:rPr lang="en-US" sz="1600" i="1" dirty="0" smtClean="0">
                <a:solidFill>
                  <a:schemeClr val="accent1">
                    <a:lumMod val="75000"/>
                  </a:schemeClr>
                </a:solidFill>
              </a:rPr>
              <a:t>.0m</a:t>
            </a:r>
            <a:endParaRPr lang="en-US" sz="1600" i="1" dirty="0">
              <a:solidFill>
                <a:schemeClr val="accent1">
                  <a:lumMod val="75000"/>
                </a:schemeClr>
              </a:solidFill>
            </a:endParaRPr>
          </a:p>
        </p:txBody>
      </p:sp>
      <p:cxnSp>
        <p:nvCxnSpPr>
          <p:cNvPr id="39" name="Straight Arrow Connector 38"/>
          <p:cNvCxnSpPr/>
          <p:nvPr/>
        </p:nvCxnSpPr>
        <p:spPr>
          <a:xfrm rot="60000">
            <a:off x="3053439" y="3597981"/>
            <a:ext cx="1219200" cy="7620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60000" flipH="1" flipV="1">
            <a:off x="4577439" y="4588581"/>
            <a:ext cx="1447800" cy="9144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2040000">
            <a:off x="3055056" y="4018115"/>
            <a:ext cx="975119" cy="338554"/>
          </a:xfrm>
          <a:prstGeom prst="rect">
            <a:avLst/>
          </a:prstGeom>
          <a:noFill/>
        </p:spPr>
        <p:txBody>
          <a:bodyPr wrap="none" rtlCol="0">
            <a:spAutoFit/>
          </a:bodyPr>
          <a:lstStyle/>
          <a:p>
            <a:r>
              <a:rPr lang="en-US" sz="1600" i="1" dirty="0" smtClean="0">
                <a:solidFill>
                  <a:schemeClr val="accent1">
                    <a:lumMod val="75000"/>
                  </a:schemeClr>
                </a:solidFill>
              </a:rPr>
              <a:t>hadrons</a:t>
            </a:r>
            <a:endParaRPr lang="en-US" sz="1600" i="1" dirty="0">
              <a:solidFill>
                <a:schemeClr val="accent1">
                  <a:lumMod val="75000"/>
                </a:schemeClr>
              </a:solidFill>
            </a:endParaRPr>
          </a:p>
        </p:txBody>
      </p:sp>
      <p:sp>
        <p:nvSpPr>
          <p:cNvPr id="59" name="TextBox 58"/>
          <p:cNvSpPr txBox="1"/>
          <p:nvPr/>
        </p:nvSpPr>
        <p:spPr>
          <a:xfrm rot="1961217">
            <a:off x="4453017" y="4902683"/>
            <a:ext cx="1066190" cy="338554"/>
          </a:xfrm>
          <a:prstGeom prst="rect">
            <a:avLst/>
          </a:prstGeom>
          <a:noFill/>
        </p:spPr>
        <p:txBody>
          <a:bodyPr wrap="none" rtlCol="0">
            <a:spAutoFit/>
          </a:bodyPr>
          <a:lstStyle/>
          <a:p>
            <a:r>
              <a:rPr lang="en-US" sz="1600" i="1" dirty="0" smtClean="0">
                <a:solidFill>
                  <a:schemeClr val="accent1">
                    <a:lumMod val="75000"/>
                  </a:schemeClr>
                </a:solidFill>
              </a:rPr>
              <a:t>electrons</a:t>
            </a:r>
            <a:endParaRPr lang="en-US" sz="1600" i="1" dirty="0">
              <a:solidFill>
                <a:schemeClr val="accent1">
                  <a:lumMod val="75000"/>
                </a:schemeClr>
              </a:solidFill>
            </a:endParaRPr>
          </a:p>
        </p:txBody>
      </p:sp>
      <p:sp>
        <p:nvSpPr>
          <p:cNvPr id="44036" name="Rectangle 2"/>
          <p:cNvSpPr>
            <a:spLocks noGrp="1" noChangeArrowheads="1"/>
          </p:cNvSpPr>
          <p:nvPr>
            <p:ph type="title"/>
          </p:nvPr>
        </p:nvSpPr>
        <p:spPr/>
        <p:txBody>
          <a:bodyPr>
            <a:noAutofit/>
          </a:bodyPr>
          <a:lstStyle/>
          <a:p>
            <a:pPr eaLnBrk="1" hangingPunct="1"/>
            <a:r>
              <a:rPr lang="en-US" dirty="0" err="1" smtClean="0">
                <a:latin typeface="Comic Sans MS"/>
                <a:ea typeface="ＭＳ Ｐゴシック" pitchFamily="-84" charset="-128"/>
                <a:cs typeface="Comic Sans MS"/>
              </a:rPr>
              <a:t>B</a:t>
            </a:r>
            <a:r>
              <a:rPr lang="en-US" cap="none" dirty="0" err="1" smtClean="0">
                <a:latin typeface="Comic Sans MS"/>
                <a:ea typeface="ＭＳ Ｐゴシック" pitchFamily="-84" charset="-128"/>
                <a:cs typeface="Comic Sans MS"/>
              </a:rPr>
              <a:t>e</a:t>
            </a:r>
            <a:r>
              <a:rPr lang="en-US" dirty="0" err="1" smtClean="0">
                <a:latin typeface="Comic Sans MS"/>
                <a:ea typeface="ＭＳ Ｐゴシック" pitchFamily="-84" charset="-128"/>
                <a:cs typeface="Comic Sans MS"/>
              </a:rPr>
              <a:t>AST</a:t>
            </a:r>
            <a:r>
              <a:rPr lang="en-US" dirty="0" smtClean="0">
                <a:latin typeface="Comic Sans MS"/>
                <a:ea typeface="ＭＳ Ｐゴシック" pitchFamily="-84" charset="-128"/>
                <a:cs typeface="Comic Sans MS"/>
              </a:rPr>
              <a:t> detector layout</a:t>
            </a:r>
          </a:p>
        </p:txBody>
      </p:sp>
      <p:sp>
        <p:nvSpPr>
          <p:cNvPr id="44034" name="Date Placeholder 3"/>
          <p:cNvSpPr>
            <a:spLocks noGrp="1"/>
          </p:cNvSpPr>
          <p:nvPr>
            <p:ph type="dt" sz="half" idx="10"/>
          </p:nvPr>
        </p:nvSpPr>
        <p:spPr>
          <a:noFill/>
        </p:spPr>
        <p:txBody>
          <a:bodyPr/>
          <a:lstStyle/>
          <a:p>
            <a:r>
              <a:rPr lang="en-US" smtClean="0">
                <a:solidFill>
                  <a:srgbClr val="3366FF"/>
                </a:solidFill>
              </a:rPr>
              <a:t>E.C. Aschenauer</a:t>
            </a:r>
            <a:endParaRPr lang="ru-RU" dirty="0">
              <a:solidFill>
                <a:srgbClr val="3366FF"/>
              </a:solidFill>
            </a:endParaRPr>
          </a:p>
        </p:txBody>
      </p:sp>
      <p:sp>
        <p:nvSpPr>
          <p:cNvPr id="7" name="Slide Number Placeholder 6"/>
          <p:cNvSpPr>
            <a:spLocks noGrp="1"/>
          </p:cNvSpPr>
          <p:nvPr>
            <p:ph type="sldNum" sz="quarter" idx="12"/>
          </p:nvPr>
        </p:nvSpPr>
        <p:spPr/>
        <p:txBody>
          <a:bodyPr/>
          <a:lstStyle/>
          <a:p>
            <a:pPr>
              <a:defRPr/>
            </a:pPr>
            <a:fld id="{BC346014-8CB8-304E-A5FA-922CBC1F60F3}" type="slidenum">
              <a:rPr lang="ru-RU" smtClean="0"/>
              <a:pPr>
                <a:defRPr/>
              </a:pPr>
              <a:t>5</a:t>
            </a:fld>
            <a:endParaRPr lang="ru-RU" dirty="0"/>
          </a:p>
        </p:txBody>
      </p:sp>
      <p:sp>
        <p:nvSpPr>
          <p:cNvPr id="3" name="TextBox 2"/>
          <p:cNvSpPr txBox="1"/>
          <p:nvPr/>
        </p:nvSpPr>
        <p:spPr>
          <a:xfrm>
            <a:off x="504117" y="960985"/>
            <a:ext cx="1803400" cy="276999"/>
          </a:xfrm>
          <a:prstGeom prst="rect">
            <a:avLst/>
          </a:prstGeom>
          <a:solidFill>
            <a:srgbClr val="00E100"/>
          </a:solidFill>
          <a:ln w="9525">
            <a:solidFill>
              <a:schemeClr val="bg2">
                <a:lumMod val="10000"/>
                <a:alpha val="63000"/>
              </a:schemeClr>
            </a:solidFill>
          </a:ln>
        </p:spPr>
        <p:txBody>
          <a:bodyPr wrap="square" rtlCol="0">
            <a:spAutoFit/>
          </a:bodyPr>
          <a:lstStyle/>
          <a:p>
            <a:r>
              <a:rPr lang="en-US" sz="1200" dirty="0" err="1">
                <a:solidFill>
                  <a:srgbClr val="FFFFFF"/>
                </a:solidFill>
              </a:rPr>
              <a:t>h</a:t>
            </a:r>
            <a:r>
              <a:rPr lang="en-US" sz="1200" dirty="0" err="1" smtClean="0">
                <a:solidFill>
                  <a:srgbClr val="FFFFFF"/>
                </a:solidFill>
              </a:rPr>
              <a:t>adronic</a:t>
            </a:r>
            <a:r>
              <a:rPr lang="en-US" sz="1200" dirty="0" smtClean="0">
                <a:solidFill>
                  <a:srgbClr val="FFFFFF"/>
                </a:solidFill>
              </a:rPr>
              <a:t> calorimeters</a:t>
            </a:r>
            <a:endParaRPr lang="en-US" sz="1200" dirty="0">
              <a:solidFill>
                <a:srgbClr val="FFFFFF"/>
              </a:solidFill>
            </a:endParaRPr>
          </a:p>
        </p:txBody>
      </p:sp>
      <p:sp>
        <p:nvSpPr>
          <p:cNvPr id="40" name="TextBox 39"/>
          <p:cNvSpPr txBox="1"/>
          <p:nvPr/>
        </p:nvSpPr>
        <p:spPr>
          <a:xfrm>
            <a:off x="5939721" y="5609185"/>
            <a:ext cx="49244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smtClean="0">
                <a:solidFill>
                  <a:schemeClr val="bg2">
                    <a:lumMod val="10000"/>
                  </a:schemeClr>
                </a:solidFill>
              </a:rPr>
              <a:t>TPC</a:t>
            </a:r>
            <a:endParaRPr lang="en-US" sz="1200" dirty="0">
              <a:solidFill>
                <a:schemeClr val="bg2">
                  <a:lumMod val="10000"/>
                </a:schemeClr>
              </a:solidFill>
            </a:endParaRPr>
          </a:p>
        </p:txBody>
      </p:sp>
      <p:sp>
        <p:nvSpPr>
          <p:cNvPr id="41" name="TextBox 40"/>
          <p:cNvSpPr txBox="1"/>
          <p:nvPr/>
        </p:nvSpPr>
        <p:spPr>
          <a:xfrm>
            <a:off x="2358321" y="960985"/>
            <a:ext cx="1447800" cy="276999"/>
          </a:xfrm>
          <a:prstGeom prst="rect">
            <a:avLst/>
          </a:prstGeom>
          <a:solidFill>
            <a:schemeClr val="tx1"/>
          </a:solidFill>
          <a:ln w="9525">
            <a:solidFill>
              <a:schemeClr val="bg2">
                <a:lumMod val="10000"/>
                <a:alpha val="63000"/>
              </a:schemeClr>
            </a:solidFill>
          </a:ln>
        </p:spPr>
        <p:txBody>
          <a:bodyPr wrap="square" rtlCol="0">
            <a:spAutoFit/>
          </a:bodyPr>
          <a:lstStyle/>
          <a:p>
            <a:pPr algn="ctr"/>
            <a:r>
              <a:rPr lang="en-US" sz="1200" dirty="0" smtClean="0">
                <a:solidFill>
                  <a:srgbClr val="FFFFFF"/>
                </a:solidFill>
              </a:rPr>
              <a:t>e/m calorimeters          </a:t>
            </a:r>
            <a:endParaRPr lang="en-US" sz="1200" dirty="0">
              <a:solidFill>
                <a:srgbClr val="FFFFFF"/>
              </a:solidFill>
            </a:endParaRPr>
          </a:p>
        </p:txBody>
      </p:sp>
      <p:sp>
        <p:nvSpPr>
          <p:cNvPr id="42" name="TextBox 41"/>
          <p:cNvSpPr txBox="1"/>
          <p:nvPr/>
        </p:nvSpPr>
        <p:spPr>
          <a:xfrm>
            <a:off x="3882321" y="960985"/>
            <a:ext cx="1295400" cy="261610"/>
          </a:xfrm>
          <a:prstGeom prst="rect">
            <a:avLst/>
          </a:prstGeom>
          <a:solidFill>
            <a:srgbClr val="FF00FF">
              <a:alpha val="64000"/>
            </a:srgbClr>
          </a:solidFill>
          <a:ln w="9525">
            <a:solidFill>
              <a:schemeClr val="bg2">
                <a:lumMod val="10000"/>
                <a:alpha val="63000"/>
              </a:schemeClr>
            </a:solidFill>
          </a:ln>
        </p:spPr>
        <p:txBody>
          <a:bodyPr wrap="square" rtlCol="0">
            <a:spAutoFit/>
          </a:bodyPr>
          <a:lstStyle/>
          <a:p>
            <a:r>
              <a:rPr lang="en-US" sz="1100" dirty="0" smtClean="0">
                <a:solidFill>
                  <a:srgbClr val="FFFFFF"/>
                </a:solidFill>
              </a:rPr>
              <a:t>RICH detectors</a:t>
            </a:r>
            <a:endParaRPr lang="en-US" sz="1100" dirty="0">
              <a:solidFill>
                <a:srgbClr val="FFFFFF"/>
              </a:solidFill>
            </a:endParaRPr>
          </a:p>
        </p:txBody>
      </p:sp>
      <p:sp>
        <p:nvSpPr>
          <p:cNvPr id="43" name="TextBox 42"/>
          <p:cNvSpPr txBox="1"/>
          <p:nvPr/>
        </p:nvSpPr>
        <p:spPr>
          <a:xfrm>
            <a:off x="4644321" y="5609185"/>
            <a:ext cx="1202297"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a:t>
            </a:r>
            <a:r>
              <a:rPr lang="en-US" sz="1200" dirty="0" smtClean="0">
                <a:solidFill>
                  <a:srgbClr val="1E1C11"/>
                </a:solidFill>
              </a:rPr>
              <a:t>ilicon trackers</a:t>
            </a:r>
            <a:endParaRPr lang="en-US" sz="1200" dirty="0">
              <a:solidFill>
                <a:srgbClr val="1E1C11"/>
              </a:solidFill>
            </a:endParaRPr>
          </a:p>
        </p:txBody>
      </p:sp>
      <p:sp>
        <p:nvSpPr>
          <p:cNvPr id="44" name="TextBox 43"/>
          <p:cNvSpPr txBox="1"/>
          <p:nvPr/>
        </p:nvSpPr>
        <p:spPr>
          <a:xfrm>
            <a:off x="6549321" y="5609185"/>
            <a:ext cx="1125203"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smtClean="0">
                <a:solidFill>
                  <a:srgbClr val="1E1C11"/>
                </a:solidFill>
              </a:rPr>
              <a:t>GEM trackers</a:t>
            </a:r>
            <a:endParaRPr lang="en-US" sz="1200" dirty="0">
              <a:solidFill>
                <a:srgbClr val="1E1C11"/>
              </a:solidFill>
            </a:endParaRPr>
          </a:p>
        </p:txBody>
      </p:sp>
      <p:sp>
        <p:nvSpPr>
          <p:cNvPr id="45" name="TextBox 44"/>
          <p:cNvSpPr txBox="1"/>
          <p:nvPr/>
        </p:nvSpPr>
        <p:spPr>
          <a:xfrm>
            <a:off x="7768521" y="5609185"/>
            <a:ext cx="1328083" cy="276999"/>
          </a:xfrm>
          <a:prstGeom prst="rect">
            <a:avLst/>
          </a:prstGeom>
          <a:solidFill>
            <a:schemeClr val="bg1">
              <a:lumMod val="85000"/>
            </a:schemeClr>
          </a:solidFill>
          <a:ln w="9525">
            <a:solidFill>
              <a:schemeClr val="bg2">
                <a:lumMod val="10000"/>
                <a:alpha val="63000"/>
              </a:schemeClr>
            </a:solidFill>
          </a:ln>
        </p:spPr>
        <p:txBody>
          <a:bodyPr wrap="none" rtlCol="0">
            <a:spAutoFit/>
          </a:bodyPr>
          <a:lstStyle/>
          <a:p>
            <a:r>
              <a:rPr lang="en-US" sz="1200" dirty="0" smtClean="0">
                <a:solidFill>
                  <a:srgbClr val="1E1C11"/>
                </a:solidFill>
              </a:rPr>
              <a:t>3T solenoid coils</a:t>
            </a:r>
            <a:endParaRPr lang="en-US" sz="1200" dirty="0">
              <a:solidFill>
                <a:srgbClr val="1E1C11"/>
              </a:solidFill>
            </a:endParaRPr>
          </a:p>
        </p:txBody>
      </p:sp>
      <p:sp>
        <p:nvSpPr>
          <p:cNvPr id="46" name="TextBox 45"/>
          <p:cNvSpPr txBox="1"/>
          <p:nvPr/>
        </p:nvSpPr>
        <p:spPr>
          <a:xfrm>
            <a:off x="9399" y="529174"/>
            <a:ext cx="7914146" cy="400110"/>
          </a:xfrm>
          <a:prstGeom prst="rect">
            <a:avLst/>
          </a:prstGeom>
          <a:noFill/>
        </p:spPr>
        <p:txBody>
          <a:bodyPr wrap="none" rtlCol="0">
            <a:spAutoFit/>
          </a:bodyPr>
          <a:lstStyle/>
          <a:p>
            <a:r>
              <a:rPr lang="en-US" sz="2000" u="sng" dirty="0" smtClean="0">
                <a:solidFill>
                  <a:srgbClr val="0000FF"/>
                </a:solidFill>
              </a:rPr>
              <a:t>-3.5&lt;</a:t>
            </a:r>
            <a:r>
              <a:rPr lang="en-US" sz="2000" u="sng" dirty="0">
                <a:solidFill>
                  <a:srgbClr val="0000FF"/>
                </a:solidFill>
                <a:latin typeface="Symbol" charset="2"/>
                <a:cs typeface="Symbol" charset="2"/>
              </a:rPr>
              <a:t>h</a:t>
            </a:r>
            <a:r>
              <a:rPr lang="en-US" sz="2000" u="sng" dirty="0" smtClean="0">
                <a:solidFill>
                  <a:srgbClr val="0000FF"/>
                </a:solidFill>
              </a:rPr>
              <a:t>&lt;3.5: Tracking &amp; e/m </a:t>
            </a:r>
            <a:r>
              <a:rPr lang="en-US" sz="2000" u="sng" dirty="0" err="1" smtClean="0">
                <a:solidFill>
                  <a:srgbClr val="0000FF"/>
                </a:solidFill>
              </a:rPr>
              <a:t>Calorimetry</a:t>
            </a:r>
            <a:r>
              <a:rPr lang="en-US" sz="2000" u="sng" dirty="0" smtClean="0">
                <a:solidFill>
                  <a:srgbClr val="0000FF"/>
                </a:solidFill>
              </a:rPr>
              <a:t> (hermetic coverage) </a:t>
            </a:r>
            <a:endParaRPr lang="en-US" sz="2000" u="sng" dirty="0">
              <a:solidFill>
                <a:srgbClr val="0000FF"/>
              </a:solidFill>
            </a:endParaRPr>
          </a:p>
        </p:txBody>
      </p:sp>
      <p:sp>
        <p:nvSpPr>
          <p:cNvPr id="4" name="Footer Placeholder 3"/>
          <p:cNvSpPr>
            <a:spLocks noGrp="1"/>
          </p:cNvSpPr>
          <p:nvPr>
            <p:ph type="ftr" sz="quarter" idx="11"/>
          </p:nvPr>
        </p:nvSpPr>
        <p:spPr/>
        <p:txBody>
          <a:bodyPr/>
          <a:lstStyle/>
          <a:p>
            <a:r>
              <a:rPr lang="cs-CZ" smtClean="0"/>
              <a:t>INT-2017 The Flavor Structure of Nucleon Sea </a:t>
            </a:r>
            <a:endParaRPr lang="en-US" dirty="0"/>
          </a:p>
        </p:txBody>
      </p:sp>
      <p:sp>
        <p:nvSpPr>
          <p:cNvPr id="64" name="TextBox 63"/>
          <p:cNvSpPr txBox="1"/>
          <p:nvPr/>
        </p:nvSpPr>
        <p:spPr>
          <a:xfrm>
            <a:off x="0" y="3228154"/>
            <a:ext cx="8055510" cy="3262432"/>
          </a:xfrm>
          <a:prstGeom prst="rect">
            <a:avLst/>
          </a:prstGeom>
          <a:noFill/>
        </p:spPr>
        <p:txBody>
          <a:bodyPr wrap="none" rtlCol="0">
            <a:spAutoFit/>
          </a:bodyPr>
          <a:lstStyle/>
          <a:p>
            <a:r>
              <a:rPr lang="en-US" dirty="0" smtClean="0">
                <a:solidFill>
                  <a:srgbClr val="0000FF"/>
                </a:solidFill>
              </a:rPr>
              <a:t>Hadron PID:</a:t>
            </a:r>
          </a:p>
          <a:p>
            <a:r>
              <a:rPr lang="en-US" sz="1600" dirty="0"/>
              <a:t>-1&lt;</a:t>
            </a:r>
            <a:r>
              <a:rPr lang="en-US" sz="1600" dirty="0">
                <a:latin typeface="Symbol" charset="2"/>
                <a:cs typeface="Symbol" charset="2"/>
              </a:rPr>
              <a:t>h</a:t>
            </a:r>
            <a:r>
              <a:rPr lang="en-US" sz="1600" dirty="0"/>
              <a:t>&lt;</a:t>
            </a:r>
            <a:r>
              <a:rPr lang="en-US" sz="1600" dirty="0" smtClean="0"/>
              <a:t>1: proximity focusing </a:t>
            </a:r>
          </a:p>
          <a:p>
            <a:r>
              <a:rPr lang="en-US" sz="1600" dirty="0"/>
              <a:t> </a:t>
            </a:r>
            <a:r>
              <a:rPr lang="en-US" sz="1600" dirty="0" smtClean="0"/>
              <a:t>         RICH + TPC: </a:t>
            </a:r>
            <a:r>
              <a:rPr lang="en-US" sz="1600" dirty="0" err="1" smtClean="0"/>
              <a:t>dE</a:t>
            </a:r>
            <a:r>
              <a:rPr lang="en-US" sz="1600" dirty="0" smtClean="0"/>
              <a:t>/dx</a:t>
            </a:r>
          </a:p>
          <a:p>
            <a:r>
              <a:rPr lang="en-US" sz="1600" dirty="0"/>
              <a:t>1&lt;|</a:t>
            </a:r>
            <a:r>
              <a:rPr lang="en-US" sz="1600" dirty="0">
                <a:latin typeface="Symbol" charset="2"/>
                <a:cs typeface="Symbol" charset="2"/>
              </a:rPr>
              <a:t>h</a:t>
            </a:r>
            <a:r>
              <a:rPr lang="en-US" sz="1600" dirty="0"/>
              <a:t>|&lt;</a:t>
            </a:r>
            <a:r>
              <a:rPr lang="en-US" sz="1600" dirty="0" smtClean="0"/>
              <a:t>3: Dual-radiator RICH </a:t>
            </a:r>
          </a:p>
          <a:p>
            <a:endParaRPr lang="en-US" dirty="0" smtClean="0">
              <a:solidFill>
                <a:srgbClr val="0000FF"/>
              </a:solidFill>
            </a:endParaRPr>
          </a:p>
          <a:p>
            <a:r>
              <a:rPr lang="en-US" dirty="0" smtClean="0">
                <a:solidFill>
                  <a:srgbClr val="0000FF"/>
                </a:solidFill>
              </a:rPr>
              <a:t>Lepton-ID: </a:t>
            </a:r>
          </a:p>
          <a:p>
            <a:r>
              <a:rPr lang="en-US" sz="1600" dirty="0"/>
              <a:t>-3 &lt;</a:t>
            </a:r>
            <a:r>
              <a:rPr lang="en-US" sz="1600" dirty="0">
                <a:latin typeface="Symbol" charset="2"/>
                <a:cs typeface="Symbol" charset="2"/>
              </a:rPr>
              <a:t>h</a:t>
            </a:r>
            <a:r>
              <a:rPr lang="en-US" sz="1600" dirty="0"/>
              <a:t>&lt; </a:t>
            </a:r>
            <a:r>
              <a:rPr lang="en-US" sz="1600" dirty="0" smtClean="0"/>
              <a:t>3: e/p  </a:t>
            </a:r>
          </a:p>
          <a:p>
            <a:r>
              <a:rPr lang="en-US" sz="1600" dirty="0"/>
              <a:t> </a:t>
            </a:r>
            <a:r>
              <a:rPr lang="en-US" sz="1600" dirty="0" smtClean="0"/>
              <a:t>        1</a:t>
            </a:r>
            <a:r>
              <a:rPr lang="en-US" sz="1600" dirty="0"/>
              <a:t>&lt;|</a:t>
            </a:r>
            <a:r>
              <a:rPr lang="en-US" sz="1600" dirty="0">
                <a:latin typeface="Symbol" charset="2"/>
                <a:cs typeface="Symbol" charset="2"/>
              </a:rPr>
              <a:t>h</a:t>
            </a:r>
            <a:r>
              <a:rPr lang="en-US" sz="1600" dirty="0"/>
              <a:t>|&lt;</a:t>
            </a:r>
            <a:r>
              <a:rPr lang="en-US" sz="1600" dirty="0" smtClean="0"/>
              <a:t>3: in addition </a:t>
            </a:r>
            <a:r>
              <a:rPr lang="en-US" sz="1600" dirty="0" err="1" smtClean="0"/>
              <a:t>Hcal</a:t>
            </a:r>
            <a:r>
              <a:rPr lang="en-US" sz="1600" dirty="0" smtClean="0"/>
              <a:t> response </a:t>
            </a:r>
          </a:p>
          <a:p>
            <a:r>
              <a:rPr lang="en-US" sz="1600" dirty="0"/>
              <a:t> </a:t>
            </a:r>
            <a:r>
              <a:rPr lang="en-US" sz="1600" dirty="0" smtClean="0"/>
              <a:t>                   &amp; </a:t>
            </a:r>
            <a:r>
              <a:rPr lang="en-US" sz="1600" dirty="0">
                <a:latin typeface="Symbol" charset="2"/>
                <a:cs typeface="Symbol" charset="2"/>
              </a:rPr>
              <a:t>g</a:t>
            </a:r>
            <a:r>
              <a:rPr lang="en-US" sz="1600" dirty="0"/>
              <a:t> suppression via tracking</a:t>
            </a:r>
            <a:endParaRPr lang="en-US" sz="1600" dirty="0" smtClean="0"/>
          </a:p>
          <a:p>
            <a:r>
              <a:rPr lang="en-US" sz="1600" dirty="0" smtClean="0"/>
              <a:t>|</a:t>
            </a:r>
            <a:r>
              <a:rPr lang="en-US" sz="1600" dirty="0" smtClean="0">
                <a:latin typeface="Symbol" charset="2"/>
                <a:cs typeface="Symbol" charset="2"/>
              </a:rPr>
              <a:t>h</a:t>
            </a:r>
            <a:r>
              <a:rPr lang="en-US" sz="1600" dirty="0" smtClean="0"/>
              <a:t>|&gt;3:  </a:t>
            </a:r>
            <a:r>
              <a:rPr lang="en-US" sz="1600" dirty="0" err="1" smtClean="0"/>
              <a:t>ECal+Hcal</a:t>
            </a:r>
            <a:r>
              <a:rPr lang="en-US" sz="1600" dirty="0"/>
              <a:t> </a:t>
            </a:r>
            <a:r>
              <a:rPr lang="en-US" sz="1600" dirty="0" smtClean="0"/>
              <a:t>response </a:t>
            </a:r>
            <a:r>
              <a:rPr lang="en-US" sz="1600" dirty="0"/>
              <a:t>&amp; </a:t>
            </a:r>
            <a:endParaRPr lang="en-US" sz="1600" dirty="0" smtClean="0"/>
          </a:p>
          <a:p>
            <a:r>
              <a:rPr lang="en-US" sz="1600" dirty="0">
                <a:latin typeface="Symbol" charset="2"/>
                <a:cs typeface="Symbol" charset="2"/>
              </a:rPr>
              <a:t> </a:t>
            </a:r>
            <a:r>
              <a:rPr lang="en-US" sz="1600" dirty="0" smtClean="0">
                <a:latin typeface="Symbol" charset="2"/>
                <a:cs typeface="Symbol" charset="2"/>
              </a:rPr>
              <a:t>               g</a:t>
            </a:r>
            <a:r>
              <a:rPr lang="en-US" sz="1600" dirty="0" smtClean="0"/>
              <a:t> </a:t>
            </a:r>
            <a:r>
              <a:rPr lang="en-US" sz="1600" dirty="0"/>
              <a:t>suppression </a:t>
            </a:r>
            <a:r>
              <a:rPr lang="en-US" sz="1600" dirty="0" smtClean="0"/>
              <a:t>via tracking</a:t>
            </a:r>
          </a:p>
          <a:p>
            <a:endParaRPr lang="en-US" sz="800" dirty="0" smtClean="0"/>
          </a:p>
          <a:p>
            <a:r>
              <a:rPr lang="en-US" sz="1600" dirty="0" smtClean="0"/>
              <a:t>-4&lt;</a:t>
            </a:r>
            <a:r>
              <a:rPr lang="en-US" sz="1600" dirty="0">
                <a:latin typeface="Symbol" charset="2"/>
                <a:cs typeface="Symbol" charset="2"/>
              </a:rPr>
              <a:t>h</a:t>
            </a:r>
            <a:r>
              <a:rPr lang="en-US" sz="1600" dirty="0" smtClean="0"/>
              <a:t>&lt;4: Tracking (TPC+GEM+MAPS)               </a:t>
            </a:r>
            <a:r>
              <a:rPr lang="en-US" sz="1000" dirty="0" smtClean="0"/>
              <a:t>MAPS: CMOS Monolithic Active Pixel Sensors </a:t>
            </a:r>
            <a:endParaRPr lang="en-US" sz="1000" dirty="0"/>
          </a:p>
        </p:txBody>
      </p:sp>
      <p:sp>
        <p:nvSpPr>
          <p:cNvPr id="23" name="TextBox 22"/>
          <p:cNvSpPr txBox="1"/>
          <p:nvPr/>
        </p:nvSpPr>
        <p:spPr>
          <a:xfrm rot="20700000">
            <a:off x="721720" y="2338308"/>
            <a:ext cx="7651454" cy="2708434"/>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r>
              <a:rPr lang="en-US" sz="2000" dirty="0" smtClean="0">
                <a:solidFill>
                  <a:srgbClr val="0000FF"/>
                </a:solidFill>
                <a:latin typeface="Comic Sans MS"/>
                <a:cs typeface="Comic Sans MS"/>
              </a:rPr>
              <a:t>Overall detector requirements:</a:t>
            </a:r>
          </a:p>
          <a:p>
            <a:pPr marL="342900" indent="-342900">
              <a:buClr>
                <a:srgbClr val="0000FF"/>
              </a:buClr>
              <a:buFont typeface="Wingdings" charset="2"/>
              <a:buChar char="q"/>
            </a:pPr>
            <a:r>
              <a:rPr lang="en-US" sz="2000" dirty="0" smtClean="0">
                <a:solidFill>
                  <a:srgbClr val="322F31"/>
                </a:solidFill>
                <a:latin typeface="Comic Sans MS"/>
                <a:cs typeface="Comic Sans MS"/>
              </a:rPr>
              <a:t>large acceptance: -4.5 ≲ </a:t>
            </a:r>
            <a:r>
              <a:rPr lang="en-US" sz="2000" dirty="0" smtClean="0">
                <a:solidFill>
                  <a:srgbClr val="322F31"/>
                </a:solidFill>
                <a:latin typeface="Symbol" charset="2"/>
                <a:cs typeface="Symbol" charset="2"/>
              </a:rPr>
              <a:t>h</a:t>
            </a:r>
            <a:r>
              <a:rPr lang="en-US" sz="2000" dirty="0" smtClean="0">
                <a:solidFill>
                  <a:srgbClr val="322F31"/>
                </a:solidFill>
                <a:latin typeface="Comic Sans MS"/>
                <a:cs typeface="Comic Sans MS"/>
              </a:rPr>
              <a:t> ≲ 4.5</a:t>
            </a:r>
          </a:p>
          <a:p>
            <a:pPr marL="342900" indent="-342900">
              <a:buClr>
                <a:srgbClr val="0000FF"/>
              </a:buClr>
              <a:buFont typeface="Wingdings" charset="2"/>
              <a:buChar char="q"/>
            </a:pPr>
            <a:r>
              <a:rPr lang="en-US" sz="2000" dirty="0" smtClean="0">
                <a:solidFill>
                  <a:srgbClr val="322F31"/>
                </a:solidFill>
                <a:latin typeface="Comic Sans MS"/>
                <a:cs typeface="Comic Sans MS"/>
              </a:rPr>
              <a:t>high </a:t>
            </a:r>
            <a:r>
              <a:rPr lang="en-US" sz="2000" dirty="0">
                <a:solidFill>
                  <a:srgbClr val="322F31"/>
                </a:solidFill>
                <a:latin typeface="Comic Sans MS"/>
                <a:cs typeface="Comic Sans MS"/>
              </a:rPr>
              <a:t>precision low </a:t>
            </a:r>
            <a:r>
              <a:rPr lang="en-US" sz="2000" dirty="0" smtClean="0">
                <a:solidFill>
                  <a:srgbClr val="322F31"/>
                </a:solidFill>
                <a:latin typeface="Comic Sans MS"/>
                <a:cs typeface="Comic Sans MS"/>
              </a:rPr>
              <a:t>mass tracking </a:t>
            </a:r>
          </a:p>
          <a:p>
            <a:pPr marL="342900" indent="-342900">
              <a:buClr>
                <a:srgbClr val="0000FF"/>
              </a:buClr>
              <a:buFont typeface="Wingdings" charset="2"/>
              <a:buChar char="q"/>
            </a:pPr>
            <a:r>
              <a:rPr lang="en-US" sz="2000" dirty="0" smtClean="0">
                <a:solidFill>
                  <a:srgbClr val="322F31"/>
                </a:solidFill>
                <a:latin typeface="Comic Sans MS"/>
                <a:cs typeface="Comic Sans MS"/>
              </a:rPr>
              <a:t>equal coverage of tracking and EM-</a:t>
            </a:r>
            <a:r>
              <a:rPr lang="en-US" sz="2000" dirty="0" err="1" smtClean="0">
                <a:solidFill>
                  <a:srgbClr val="322F31"/>
                </a:solidFill>
                <a:latin typeface="Comic Sans MS"/>
                <a:cs typeface="Comic Sans MS"/>
              </a:rPr>
              <a:t>calorimetry</a:t>
            </a:r>
            <a:r>
              <a:rPr lang="en-US" sz="2000" dirty="0" smtClean="0">
                <a:solidFill>
                  <a:srgbClr val="322F31"/>
                </a:solidFill>
                <a:latin typeface="Comic Sans MS"/>
                <a:cs typeface="Comic Sans MS"/>
              </a:rPr>
              <a:t> </a:t>
            </a:r>
          </a:p>
          <a:p>
            <a:pPr marL="342900" indent="-342900">
              <a:buClr>
                <a:srgbClr val="0000FF"/>
              </a:buClr>
              <a:buFont typeface="Wingdings" charset="2"/>
              <a:buChar char="q"/>
            </a:pPr>
            <a:r>
              <a:rPr lang="en-US" sz="2000" dirty="0" smtClean="0">
                <a:solidFill>
                  <a:srgbClr val="322F31"/>
                </a:solidFill>
                <a:latin typeface="Comic Sans MS"/>
                <a:cs typeface="Comic Sans MS"/>
              </a:rPr>
              <a:t>high performance PID to separate </a:t>
            </a:r>
            <a:r>
              <a:rPr lang="en-US" sz="2000" dirty="0" smtClean="0">
                <a:solidFill>
                  <a:srgbClr val="322F31"/>
                </a:solidFill>
                <a:latin typeface="Symbol" charset="2"/>
                <a:cs typeface="Symbol" charset="2"/>
              </a:rPr>
              <a:t>p</a:t>
            </a:r>
            <a:r>
              <a:rPr lang="en-US" sz="2000" dirty="0" smtClean="0">
                <a:solidFill>
                  <a:srgbClr val="322F31"/>
                </a:solidFill>
                <a:latin typeface="Comic Sans MS"/>
                <a:cs typeface="Comic Sans MS"/>
              </a:rPr>
              <a:t>, K, p on track level </a:t>
            </a:r>
          </a:p>
          <a:p>
            <a:pPr marL="342900" indent="-342900">
              <a:buClr>
                <a:srgbClr val="0000FF"/>
              </a:buClr>
              <a:buFont typeface="Wingdings" charset="2"/>
              <a:buChar char="q"/>
            </a:pPr>
            <a:r>
              <a:rPr lang="en-US" sz="2000" dirty="0" smtClean="0">
                <a:solidFill>
                  <a:srgbClr val="322F31"/>
                </a:solidFill>
                <a:latin typeface="Comic Sans MS"/>
                <a:cs typeface="Comic Sans MS"/>
              </a:rPr>
              <a:t>high control on systematic effects</a:t>
            </a:r>
          </a:p>
          <a:p>
            <a:pPr marL="342900" indent="-342900">
              <a:buClr>
                <a:srgbClr val="0000FF"/>
              </a:buClr>
              <a:buFont typeface="Wingdings" charset="2"/>
              <a:buChar char="q"/>
            </a:pPr>
            <a:endParaRPr lang="en-US" sz="1000" dirty="0">
              <a:solidFill>
                <a:srgbClr val="322F31"/>
              </a:solidFill>
              <a:latin typeface="Comic Sans MS"/>
              <a:cs typeface="Comic Sans MS"/>
            </a:endParaRPr>
          </a:p>
          <a:p>
            <a:pPr marL="342900" indent="-342900">
              <a:buClr>
                <a:srgbClr val="0000FF"/>
              </a:buClr>
              <a:buFont typeface="Wingdings" charset="0"/>
              <a:buChar char="à"/>
            </a:pPr>
            <a:r>
              <a:rPr lang="en-US" sz="2000" dirty="0" smtClean="0">
                <a:solidFill>
                  <a:srgbClr val="322F31"/>
                </a:solidFill>
                <a:latin typeface="Comic Sans MS"/>
                <a:cs typeface="Comic Sans MS"/>
                <a:sym typeface="Wingdings"/>
              </a:rPr>
              <a:t>active EIC Detector R&amp;D </a:t>
            </a:r>
          </a:p>
          <a:p>
            <a:pPr lvl="1">
              <a:buClr>
                <a:srgbClr val="0000FF"/>
              </a:buClr>
            </a:pPr>
            <a:r>
              <a:rPr lang="en-US" sz="2000" dirty="0" smtClean="0">
                <a:latin typeface="Comic Sans MS"/>
                <a:cs typeface="Comic Sans MS"/>
                <a:hlinkClick r:id=""/>
              </a:rPr>
              <a:t>https</a:t>
            </a:r>
            <a:r>
              <a:rPr lang="en-US" sz="2000" dirty="0">
                <a:latin typeface="Comic Sans MS"/>
                <a:cs typeface="Comic Sans MS"/>
                <a:hlinkClick r:id=""/>
              </a:rPr>
              <a:t>://wiki.bnl.gov/conferences/index.php/EIC_R%</a:t>
            </a:r>
            <a:r>
              <a:rPr lang="en-US" sz="2000" dirty="0" smtClean="0">
                <a:latin typeface="Comic Sans MS"/>
                <a:cs typeface="Comic Sans MS"/>
                <a:hlinkClick r:id=""/>
              </a:rPr>
              <a:t>25D</a:t>
            </a:r>
            <a:endParaRPr lang="en-US" sz="2000" dirty="0" smtClean="0">
              <a:latin typeface="Comic Sans MS"/>
              <a:cs typeface="Comic Sans MS"/>
            </a:endParaRPr>
          </a:p>
        </p:txBody>
      </p:sp>
    </p:spTree>
    <p:extLst>
      <p:ext uri="{BB962C8B-B14F-4D97-AF65-F5344CB8AC3E}">
        <p14:creationId xmlns:p14="http://schemas.microsoft.com/office/powerpoint/2010/main" val="178957615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Deep Inelastic </a:t>
            </a:r>
            <a:r>
              <a:rPr lang="en-US" sz="3600" dirty="0" smtClean="0"/>
              <a:t>Scattering</a:t>
            </a:r>
            <a:endParaRPr lang="en-US" sz="3600"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6</a:t>
            </a:fld>
            <a:endParaRPr lang="en-US"/>
          </a:p>
        </p:txBody>
      </p:sp>
      <p:pic>
        <p:nvPicPr>
          <p:cNvPr id="5" name="Picture 4" descr="Elektron-Proton-Kollision_DIS_neutral_und_geladen_RGB_EN.jpg"/>
          <p:cNvPicPr>
            <a:picLocks noChangeAspect="1"/>
          </p:cNvPicPr>
          <p:nvPr/>
        </p:nvPicPr>
        <p:blipFill rotWithShape="1">
          <a:blip r:embed="rId2">
            <a:extLst>
              <a:ext uri="{28A0092B-C50C-407E-A947-70E740481C1C}">
                <a14:useLocalDpi xmlns:a14="http://schemas.microsoft.com/office/drawing/2010/main" val="0"/>
              </a:ext>
            </a:extLst>
          </a:blip>
          <a:srcRect l="4914" t="7759" r="7997" b="53991"/>
          <a:stretch/>
        </p:blipFill>
        <p:spPr>
          <a:xfrm>
            <a:off x="2265718" y="2173816"/>
            <a:ext cx="4580814" cy="2523067"/>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28545007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EIC</a:t>
            </a:r>
            <a:r>
              <a:rPr lang="en-US" dirty="0" smtClean="0"/>
              <a:t>’s kinematic reach in x and Q</a:t>
            </a:r>
            <a:r>
              <a:rPr lang="en-US" baseline="30000" dirty="0" smtClean="0"/>
              <a:t>2</a:t>
            </a:r>
            <a:endParaRPr lang="en-US" baseline="30000"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7</a:t>
            </a:fld>
            <a:endParaRPr lang="en-US"/>
          </a:p>
        </p:txBody>
      </p:sp>
      <p:sp>
        <p:nvSpPr>
          <p:cNvPr id="16" name="TextBox 15"/>
          <p:cNvSpPr txBox="1"/>
          <p:nvPr/>
        </p:nvSpPr>
        <p:spPr>
          <a:xfrm>
            <a:off x="336057" y="200176"/>
            <a:ext cx="654747" cy="461665"/>
          </a:xfrm>
          <a:prstGeom prst="rect">
            <a:avLst/>
          </a:prstGeom>
          <a:noFill/>
        </p:spPr>
        <p:txBody>
          <a:bodyPr wrap="none" rtlCol="0">
            <a:spAutoFit/>
          </a:bodyPr>
          <a:lstStyle/>
          <a:p>
            <a:r>
              <a:rPr lang="en-US" sz="2400" dirty="0" err="1" smtClean="0">
                <a:solidFill>
                  <a:srgbClr val="0000FF"/>
                </a:solidFill>
              </a:rPr>
              <a:t>ep</a:t>
            </a:r>
            <a:r>
              <a:rPr lang="en-US" sz="2400" dirty="0" smtClean="0">
                <a:solidFill>
                  <a:srgbClr val="0000FF"/>
                </a:solidFill>
              </a:rPr>
              <a:t>:</a:t>
            </a:r>
            <a:endParaRPr lang="en-US" sz="2400" dirty="0">
              <a:solidFill>
                <a:srgbClr val="0000FF"/>
              </a:solidFill>
            </a:endParaRPr>
          </a:p>
        </p:txBody>
      </p:sp>
      <p:sp>
        <p:nvSpPr>
          <p:cNvPr id="17" name="TextBox 16"/>
          <p:cNvSpPr txBox="1"/>
          <p:nvPr/>
        </p:nvSpPr>
        <p:spPr>
          <a:xfrm>
            <a:off x="4988532" y="2781665"/>
            <a:ext cx="715310" cy="461665"/>
          </a:xfrm>
          <a:prstGeom prst="rect">
            <a:avLst/>
          </a:prstGeom>
          <a:noFill/>
        </p:spPr>
        <p:txBody>
          <a:bodyPr wrap="none" rtlCol="0">
            <a:spAutoFit/>
          </a:bodyPr>
          <a:lstStyle/>
          <a:p>
            <a:r>
              <a:rPr lang="en-US" sz="2400" dirty="0" err="1" smtClean="0">
                <a:solidFill>
                  <a:srgbClr val="0000FF"/>
                </a:solidFill>
              </a:rPr>
              <a:t>eA</a:t>
            </a:r>
            <a:r>
              <a:rPr lang="en-US" sz="2400" dirty="0" smtClean="0">
                <a:solidFill>
                  <a:srgbClr val="0000FF"/>
                </a:solidFill>
              </a:rPr>
              <a:t>:</a:t>
            </a:r>
            <a:endParaRPr lang="en-US" sz="2400" dirty="0">
              <a:solidFill>
                <a:srgbClr val="0000FF"/>
              </a:solidFil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4" y="655572"/>
            <a:ext cx="4386583" cy="305943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1372"/>
          <a:stretch/>
        </p:blipFill>
        <p:spPr>
          <a:xfrm>
            <a:off x="4439484" y="3139693"/>
            <a:ext cx="4646639" cy="3402330"/>
          </a:xfrm>
          <a:prstGeom prst="rect">
            <a:avLst/>
          </a:prstGeom>
        </p:spPr>
      </p:pic>
      <p:sp>
        <p:nvSpPr>
          <p:cNvPr id="5" name="TextBox 4"/>
          <p:cNvSpPr txBox="1"/>
          <p:nvPr/>
        </p:nvSpPr>
        <p:spPr>
          <a:xfrm>
            <a:off x="4572000" y="1137474"/>
            <a:ext cx="4571999" cy="1200329"/>
          </a:xfrm>
          <a:prstGeom prst="rect">
            <a:avLst/>
          </a:prstGeom>
          <a:noFill/>
        </p:spPr>
        <p:txBody>
          <a:bodyPr wrap="square" rtlCol="0">
            <a:spAutoFit/>
          </a:bodyPr>
          <a:lstStyle/>
          <a:p>
            <a:r>
              <a:rPr lang="en-US" dirty="0" smtClean="0">
                <a:solidFill>
                  <a:srgbClr val="0000FF"/>
                </a:solidFill>
                <a:latin typeface="Comic Sans MS"/>
                <a:cs typeface="Comic Sans MS"/>
              </a:rPr>
              <a:t>EIC</a:t>
            </a:r>
            <a:r>
              <a:rPr lang="en-US" dirty="0" smtClean="0">
                <a:latin typeface="Comic Sans MS"/>
                <a:cs typeface="Comic Sans MS"/>
              </a:rPr>
              <a:t> extends kinematic coverage</a:t>
            </a:r>
          </a:p>
          <a:p>
            <a:r>
              <a:rPr lang="en-US" dirty="0" smtClean="0">
                <a:latin typeface="Comic Sans MS"/>
                <a:cs typeface="Comic Sans MS"/>
              </a:rPr>
              <a:t>for data with </a:t>
            </a:r>
            <a:r>
              <a:rPr lang="en-US" dirty="0" err="1" smtClean="0">
                <a:latin typeface="Comic Sans MS"/>
                <a:cs typeface="Comic Sans MS"/>
              </a:rPr>
              <a:t>polarised</a:t>
            </a:r>
            <a:r>
              <a:rPr lang="en-US" dirty="0" smtClean="0">
                <a:latin typeface="Comic Sans MS"/>
                <a:cs typeface="Comic Sans MS"/>
              </a:rPr>
              <a:t> beams and </a:t>
            </a:r>
          </a:p>
          <a:p>
            <a:r>
              <a:rPr lang="en-US" dirty="0" smtClean="0">
                <a:latin typeface="Comic Sans MS"/>
                <a:cs typeface="Comic Sans MS"/>
              </a:rPr>
              <a:t>nuclei by </a:t>
            </a:r>
            <a:r>
              <a:rPr lang="en-US" dirty="0" smtClean="0">
                <a:solidFill>
                  <a:srgbClr val="0000FF"/>
                </a:solidFill>
                <a:latin typeface="Comic Sans MS"/>
                <a:cs typeface="Comic Sans MS"/>
              </a:rPr>
              <a:t>2 decades </a:t>
            </a:r>
            <a:r>
              <a:rPr lang="en-US" dirty="0" smtClean="0">
                <a:latin typeface="Comic Sans MS"/>
                <a:cs typeface="Comic Sans MS"/>
              </a:rPr>
              <a:t>in x at a fixed Q</a:t>
            </a:r>
            <a:r>
              <a:rPr lang="en-US" baseline="30000" dirty="0" smtClean="0">
                <a:latin typeface="Comic Sans MS"/>
                <a:cs typeface="Comic Sans MS"/>
              </a:rPr>
              <a:t>2</a:t>
            </a:r>
          </a:p>
          <a:p>
            <a:r>
              <a:rPr lang="en-US" dirty="0" smtClean="0">
                <a:latin typeface="Comic Sans MS"/>
                <a:cs typeface="Comic Sans MS"/>
              </a:rPr>
              <a:t>and </a:t>
            </a:r>
            <a:r>
              <a:rPr lang="en-US" dirty="0">
                <a:latin typeface="Comic Sans MS"/>
                <a:cs typeface="Comic Sans MS"/>
              </a:rPr>
              <a:t>by </a:t>
            </a:r>
            <a:r>
              <a:rPr lang="en-US" dirty="0">
                <a:solidFill>
                  <a:srgbClr val="0000FF"/>
                </a:solidFill>
                <a:latin typeface="Comic Sans MS"/>
                <a:cs typeface="Comic Sans MS"/>
              </a:rPr>
              <a:t>2 decades </a:t>
            </a:r>
            <a:r>
              <a:rPr lang="en-US" dirty="0">
                <a:latin typeface="Comic Sans MS"/>
                <a:cs typeface="Comic Sans MS"/>
              </a:rPr>
              <a:t>in </a:t>
            </a:r>
            <a:r>
              <a:rPr lang="en-US" dirty="0" smtClean="0">
                <a:latin typeface="Comic Sans MS"/>
                <a:cs typeface="Comic Sans MS"/>
              </a:rPr>
              <a:t>Q</a:t>
            </a:r>
            <a:r>
              <a:rPr lang="en-US" baseline="30000" dirty="0" smtClean="0">
                <a:latin typeface="Comic Sans MS"/>
                <a:cs typeface="Comic Sans MS"/>
              </a:rPr>
              <a:t>2</a:t>
            </a:r>
            <a:r>
              <a:rPr lang="en-US" dirty="0" smtClean="0">
                <a:latin typeface="Comic Sans MS"/>
                <a:cs typeface="Comic Sans MS"/>
              </a:rPr>
              <a:t> at </a:t>
            </a:r>
            <a:r>
              <a:rPr lang="en-US" dirty="0">
                <a:latin typeface="Comic Sans MS"/>
                <a:cs typeface="Comic Sans MS"/>
              </a:rPr>
              <a:t>a </a:t>
            </a:r>
            <a:r>
              <a:rPr lang="en-US" dirty="0" smtClean="0">
                <a:latin typeface="Comic Sans MS"/>
                <a:cs typeface="Comic Sans MS"/>
              </a:rPr>
              <a:t>fixed x</a:t>
            </a:r>
            <a:endParaRPr lang="en-US" baseline="30000" dirty="0">
              <a:latin typeface="Comic Sans MS"/>
              <a:cs typeface="Comic Sans MS"/>
            </a:endParaRPr>
          </a:p>
        </p:txBody>
      </p:sp>
      <p:cxnSp>
        <p:nvCxnSpPr>
          <p:cNvPr id="9" name="Straight Connector 8"/>
          <p:cNvCxnSpPr/>
          <p:nvPr/>
        </p:nvCxnSpPr>
        <p:spPr bwMode="auto">
          <a:xfrm flipV="1">
            <a:off x="91017" y="4123267"/>
            <a:ext cx="4328583" cy="10958"/>
          </a:xfrm>
          <a:prstGeom prst="line">
            <a:avLst/>
          </a:prstGeom>
          <a:solidFill>
            <a:schemeClr val="accent1"/>
          </a:solidFill>
          <a:ln w="31750" cap="flat" cmpd="sng" algn="ctr">
            <a:solidFill>
              <a:srgbClr val="0000FF"/>
            </a:solidFill>
            <a:prstDash val="dash"/>
            <a:round/>
            <a:headEnd type="none" w="med" len="med"/>
            <a:tailEnd type="none" w="med" len="med"/>
          </a:ln>
          <a:effectLst/>
        </p:spPr>
      </p:cxnSp>
      <p:cxnSp>
        <p:nvCxnSpPr>
          <p:cNvPr id="11" name="Straight Connector 10"/>
          <p:cNvCxnSpPr/>
          <p:nvPr/>
        </p:nvCxnSpPr>
        <p:spPr bwMode="auto">
          <a:xfrm flipV="1">
            <a:off x="2294467" y="3835402"/>
            <a:ext cx="0" cy="2133598"/>
          </a:xfrm>
          <a:prstGeom prst="line">
            <a:avLst/>
          </a:prstGeom>
          <a:solidFill>
            <a:schemeClr val="accent1"/>
          </a:solidFill>
          <a:ln w="31750" cap="flat" cmpd="sng" algn="ctr">
            <a:solidFill>
              <a:srgbClr val="0000FF"/>
            </a:solidFill>
            <a:prstDash val="dash"/>
            <a:round/>
            <a:headEnd type="none" w="med" len="med"/>
            <a:tailEnd type="none" w="med" len="med"/>
          </a:ln>
          <a:effectLst/>
        </p:spPr>
      </p:cxnSp>
      <p:sp>
        <p:nvSpPr>
          <p:cNvPr id="8" name="TextBox 7"/>
          <p:cNvSpPr txBox="1"/>
          <p:nvPr/>
        </p:nvSpPr>
        <p:spPr>
          <a:xfrm>
            <a:off x="872793" y="3801526"/>
            <a:ext cx="889900" cy="369332"/>
          </a:xfrm>
          <a:prstGeom prst="rect">
            <a:avLst/>
          </a:prstGeom>
          <a:noFill/>
        </p:spPr>
        <p:txBody>
          <a:bodyPr wrap="none" rtlCol="0">
            <a:spAutoFit/>
          </a:bodyPr>
          <a:lstStyle/>
          <a:p>
            <a:r>
              <a:rPr lang="en-US" dirty="0" err="1" smtClean="0">
                <a:latin typeface="Times New Roman"/>
                <a:cs typeface="Times New Roman"/>
              </a:rPr>
              <a:t>eRHIC</a:t>
            </a:r>
            <a:endParaRPr lang="en-US" dirty="0" smtClean="0">
              <a:latin typeface="Times New Roman"/>
              <a:cs typeface="Times New Roman"/>
            </a:endParaRPr>
          </a:p>
        </p:txBody>
      </p:sp>
      <p:sp>
        <p:nvSpPr>
          <p:cNvPr id="15" name="TextBox 14"/>
          <p:cNvSpPr txBox="1"/>
          <p:nvPr/>
        </p:nvSpPr>
        <p:spPr>
          <a:xfrm>
            <a:off x="2836333" y="3793060"/>
            <a:ext cx="864540" cy="369332"/>
          </a:xfrm>
          <a:prstGeom prst="rect">
            <a:avLst/>
          </a:prstGeom>
          <a:noFill/>
        </p:spPr>
        <p:txBody>
          <a:bodyPr wrap="none" rtlCol="0">
            <a:spAutoFit/>
          </a:bodyPr>
          <a:lstStyle/>
          <a:p>
            <a:r>
              <a:rPr lang="en-US" dirty="0" smtClean="0">
                <a:latin typeface="Times New Roman"/>
                <a:cs typeface="Times New Roman"/>
              </a:rPr>
              <a:t>JLEIC</a:t>
            </a:r>
          </a:p>
        </p:txBody>
      </p:sp>
      <p:sp>
        <p:nvSpPr>
          <p:cNvPr id="10" name="TextBox 9"/>
          <p:cNvSpPr txBox="1"/>
          <p:nvPr/>
        </p:nvSpPr>
        <p:spPr>
          <a:xfrm>
            <a:off x="389467" y="4233334"/>
            <a:ext cx="1584163" cy="369332"/>
          </a:xfrm>
          <a:prstGeom prst="rect">
            <a:avLst/>
          </a:prstGeom>
          <a:noFill/>
        </p:spPr>
        <p:txBody>
          <a:bodyPr wrap="none" rtlCol="0">
            <a:spAutoFit/>
          </a:bodyPr>
          <a:lstStyle/>
          <a:p>
            <a:r>
              <a:rPr lang="en-US" dirty="0" err="1" smtClean="0">
                <a:latin typeface="Times New Roman"/>
                <a:cs typeface="Times New Roman"/>
              </a:rPr>
              <a:t>ep</a:t>
            </a:r>
            <a:r>
              <a:rPr lang="en-US" dirty="0" smtClean="0">
                <a:latin typeface="Times New Roman"/>
                <a:cs typeface="Times New Roman"/>
              </a:rPr>
              <a:t>: √</a:t>
            </a:r>
            <a:r>
              <a:rPr lang="en-US" dirty="0" err="1" smtClean="0">
                <a:latin typeface="Times New Roman"/>
                <a:cs typeface="Times New Roman"/>
              </a:rPr>
              <a:t>s</a:t>
            </a:r>
            <a:r>
              <a:rPr lang="en-US" baseline="-25000" dirty="0" err="1" smtClean="0">
                <a:latin typeface="Times New Roman"/>
                <a:cs typeface="Times New Roman"/>
              </a:rPr>
              <a:t>max</a:t>
            </a:r>
            <a:r>
              <a:rPr lang="en-US" dirty="0" smtClean="0">
                <a:latin typeface="Times New Roman"/>
                <a:cs typeface="Times New Roman"/>
              </a:rPr>
              <a:t>= 140</a:t>
            </a:r>
            <a:endParaRPr lang="en-US" baseline="-25000" dirty="0" smtClean="0">
              <a:latin typeface="Times New Roman"/>
              <a:cs typeface="Times New Roman"/>
            </a:endParaRPr>
          </a:p>
        </p:txBody>
      </p:sp>
      <p:sp>
        <p:nvSpPr>
          <p:cNvPr id="20" name="TextBox 19"/>
          <p:cNvSpPr txBox="1"/>
          <p:nvPr/>
        </p:nvSpPr>
        <p:spPr>
          <a:xfrm>
            <a:off x="2531536" y="4233331"/>
            <a:ext cx="1468746" cy="369332"/>
          </a:xfrm>
          <a:prstGeom prst="rect">
            <a:avLst/>
          </a:prstGeom>
          <a:noFill/>
        </p:spPr>
        <p:txBody>
          <a:bodyPr wrap="none" rtlCol="0">
            <a:spAutoFit/>
          </a:bodyPr>
          <a:lstStyle/>
          <a:p>
            <a:r>
              <a:rPr lang="en-US" dirty="0" err="1" smtClean="0">
                <a:latin typeface="Times New Roman"/>
                <a:cs typeface="Times New Roman"/>
              </a:rPr>
              <a:t>ep</a:t>
            </a:r>
            <a:r>
              <a:rPr lang="en-US" dirty="0" smtClean="0">
                <a:latin typeface="Times New Roman"/>
                <a:cs typeface="Times New Roman"/>
              </a:rPr>
              <a:t>: √</a:t>
            </a:r>
            <a:r>
              <a:rPr lang="en-US" dirty="0" err="1" smtClean="0">
                <a:latin typeface="Times New Roman"/>
                <a:cs typeface="Times New Roman"/>
              </a:rPr>
              <a:t>s</a:t>
            </a:r>
            <a:r>
              <a:rPr lang="en-US" baseline="-25000" dirty="0" err="1" smtClean="0">
                <a:latin typeface="Times New Roman"/>
                <a:cs typeface="Times New Roman"/>
              </a:rPr>
              <a:t>max</a:t>
            </a:r>
            <a:r>
              <a:rPr lang="en-US" dirty="0" smtClean="0">
                <a:latin typeface="Times New Roman"/>
                <a:cs typeface="Times New Roman"/>
              </a:rPr>
              <a:t>= 63</a:t>
            </a:r>
            <a:endParaRPr lang="en-US" baseline="-25000" dirty="0" smtClean="0">
              <a:latin typeface="Times New Roman"/>
              <a:cs typeface="Times New Roman"/>
            </a:endParaRPr>
          </a:p>
        </p:txBody>
      </p:sp>
      <p:sp>
        <p:nvSpPr>
          <p:cNvPr id="21" name="TextBox 20"/>
          <p:cNvSpPr txBox="1"/>
          <p:nvPr/>
        </p:nvSpPr>
        <p:spPr>
          <a:xfrm>
            <a:off x="2446868" y="4646085"/>
            <a:ext cx="1635446" cy="369332"/>
          </a:xfrm>
          <a:prstGeom prst="rect">
            <a:avLst/>
          </a:prstGeom>
          <a:noFill/>
        </p:spPr>
        <p:txBody>
          <a:bodyPr wrap="none" rtlCol="0">
            <a:spAutoFit/>
          </a:bodyPr>
          <a:lstStyle/>
          <a:p>
            <a:r>
              <a:rPr lang="en-US" dirty="0" err="1" smtClean="0">
                <a:latin typeface="Times New Roman"/>
                <a:cs typeface="Times New Roman"/>
              </a:rPr>
              <a:t>eAu</a:t>
            </a:r>
            <a:r>
              <a:rPr lang="en-US" dirty="0" smtClean="0">
                <a:latin typeface="Times New Roman"/>
                <a:cs typeface="Times New Roman"/>
              </a:rPr>
              <a:t>: √</a:t>
            </a:r>
            <a:r>
              <a:rPr lang="en-US" dirty="0" err="1" smtClean="0">
                <a:latin typeface="Times New Roman"/>
                <a:cs typeface="Times New Roman"/>
              </a:rPr>
              <a:t>s</a:t>
            </a:r>
            <a:r>
              <a:rPr lang="en-US" baseline="-25000" dirty="0" err="1" smtClean="0">
                <a:latin typeface="Times New Roman"/>
                <a:cs typeface="Times New Roman"/>
              </a:rPr>
              <a:t>max</a:t>
            </a:r>
            <a:r>
              <a:rPr lang="en-US" dirty="0" smtClean="0">
                <a:latin typeface="Times New Roman"/>
                <a:cs typeface="Times New Roman"/>
              </a:rPr>
              <a:t>= 40</a:t>
            </a:r>
            <a:endParaRPr lang="en-US" baseline="-25000" dirty="0" smtClean="0">
              <a:latin typeface="Times New Roman"/>
              <a:cs typeface="Times New Roman"/>
            </a:endParaRPr>
          </a:p>
        </p:txBody>
      </p:sp>
      <p:sp>
        <p:nvSpPr>
          <p:cNvPr id="22" name="TextBox 21"/>
          <p:cNvSpPr txBox="1"/>
          <p:nvPr/>
        </p:nvSpPr>
        <p:spPr>
          <a:xfrm>
            <a:off x="364079" y="4648186"/>
            <a:ext cx="1635446" cy="369332"/>
          </a:xfrm>
          <a:prstGeom prst="rect">
            <a:avLst/>
          </a:prstGeom>
          <a:noFill/>
        </p:spPr>
        <p:txBody>
          <a:bodyPr wrap="none" rtlCol="0">
            <a:spAutoFit/>
          </a:bodyPr>
          <a:lstStyle/>
          <a:p>
            <a:r>
              <a:rPr lang="en-US" dirty="0" err="1" smtClean="0">
                <a:latin typeface="Times New Roman"/>
                <a:cs typeface="Times New Roman"/>
              </a:rPr>
              <a:t>eAu</a:t>
            </a:r>
            <a:r>
              <a:rPr lang="en-US" dirty="0" smtClean="0">
                <a:latin typeface="Times New Roman"/>
                <a:cs typeface="Times New Roman"/>
              </a:rPr>
              <a:t>: √</a:t>
            </a:r>
            <a:r>
              <a:rPr lang="en-US" dirty="0" err="1" smtClean="0">
                <a:latin typeface="Times New Roman"/>
                <a:cs typeface="Times New Roman"/>
              </a:rPr>
              <a:t>s</a:t>
            </a:r>
            <a:r>
              <a:rPr lang="en-US" baseline="-25000" dirty="0" err="1" smtClean="0">
                <a:latin typeface="Times New Roman"/>
                <a:cs typeface="Times New Roman"/>
              </a:rPr>
              <a:t>max</a:t>
            </a:r>
            <a:r>
              <a:rPr lang="en-US" dirty="0" smtClean="0">
                <a:latin typeface="Times New Roman"/>
                <a:cs typeface="Times New Roman"/>
              </a:rPr>
              <a:t>= 90</a:t>
            </a:r>
            <a:endParaRPr lang="en-US" baseline="-25000" dirty="0" smtClean="0">
              <a:latin typeface="Times New Roman"/>
              <a:cs typeface="Times New Roman"/>
            </a:endParaRPr>
          </a:p>
        </p:txBody>
      </p:sp>
      <p:sp>
        <p:nvSpPr>
          <p:cNvPr id="12" name="TextBox 11"/>
          <p:cNvSpPr txBox="1"/>
          <p:nvPr/>
        </p:nvSpPr>
        <p:spPr>
          <a:xfrm>
            <a:off x="482599" y="5046133"/>
            <a:ext cx="3608680" cy="369332"/>
          </a:xfrm>
          <a:prstGeom prst="rect">
            <a:avLst/>
          </a:prstGeom>
          <a:noFill/>
        </p:spPr>
        <p:txBody>
          <a:bodyPr wrap="none" rtlCol="0">
            <a:spAutoFit/>
          </a:bodyPr>
          <a:lstStyle/>
          <a:p>
            <a:r>
              <a:rPr lang="en-US" dirty="0" smtClean="0">
                <a:latin typeface="Times New Roman"/>
                <a:cs typeface="Times New Roman"/>
              </a:rPr>
              <a:t>nuclei from deuterium to Uranium</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261442316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a:t>
            </a:r>
            <a:r>
              <a:rPr lang="en-US" dirty="0" smtClean="0"/>
              <a:t>lectron Proton Scattering</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8</a:t>
            </a:fld>
            <a:endParaRPr lang="en-US"/>
          </a:p>
        </p:txBody>
      </p:sp>
      <p:pic>
        <p:nvPicPr>
          <p:cNvPr id="4" name="Picture 3" descr="Q2ForJohn4-WithBubblesBl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785" y="974892"/>
            <a:ext cx="4362655" cy="4917902"/>
          </a:xfrm>
          <a:prstGeom prst="rect">
            <a:avLst/>
          </a:prstGeom>
        </p:spPr>
      </p:pic>
      <p:sp>
        <p:nvSpPr>
          <p:cNvPr id="2" name="Date Placeholder 1"/>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en-US" smtClean="0"/>
              <a:t>INT-2017 The Flavor Structure of Nucleon Sea </a:t>
            </a:r>
            <a:endParaRPr lang="en-US"/>
          </a:p>
        </p:txBody>
      </p:sp>
    </p:spTree>
    <p:extLst>
      <p:ext uri="{BB962C8B-B14F-4D97-AF65-F5344CB8AC3E}">
        <p14:creationId xmlns:p14="http://schemas.microsoft.com/office/powerpoint/2010/main" val="323714551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UnpolariZed</a:t>
            </a:r>
            <a:r>
              <a:rPr lang="en-US" dirty="0" smtClean="0"/>
              <a:t> SIDIS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INT-2017 The Flavor Structure of Nucleon Sea </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9</a:t>
            </a:fld>
            <a:endParaRPr lang="en-US"/>
          </a:p>
        </p:txBody>
      </p:sp>
      <p:grpSp>
        <p:nvGrpSpPr>
          <p:cNvPr id="8" name="Group 7"/>
          <p:cNvGrpSpPr/>
          <p:nvPr/>
        </p:nvGrpSpPr>
        <p:grpSpPr>
          <a:xfrm>
            <a:off x="673653" y="585305"/>
            <a:ext cx="7763565" cy="5830957"/>
            <a:chOff x="0" y="684695"/>
            <a:chExt cx="7763565" cy="5830957"/>
          </a:xfrm>
        </p:grpSpPr>
        <p:pic>
          <p:nvPicPr>
            <p:cNvPr id="6" name="Picture 5"/>
            <p:cNvPicPr>
              <a:picLocks noChangeAspect="1"/>
            </p:cNvPicPr>
            <p:nvPr/>
          </p:nvPicPr>
          <p:blipFill rotWithShape="1">
            <a:blip r:embed="rId2"/>
            <a:srcRect l="5434" t="7899" r="9662" b="6993"/>
            <a:stretch/>
          </p:blipFill>
          <p:spPr>
            <a:xfrm>
              <a:off x="0" y="684695"/>
              <a:ext cx="7763565" cy="5830957"/>
            </a:xfrm>
            <a:prstGeom prst="rect">
              <a:avLst/>
            </a:prstGeom>
          </p:spPr>
        </p:pic>
        <p:sp>
          <p:nvSpPr>
            <p:cNvPr id="7" name="TextBox 6"/>
            <p:cNvSpPr txBox="1"/>
            <p:nvPr/>
          </p:nvSpPr>
          <p:spPr>
            <a:xfrm>
              <a:off x="4141305" y="4649304"/>
              <a:ext cx="1727469" cy="307777"/>
            </a:xfrm>
            <a:prstGeom prst="rect">
              <a:avLst/>
            </a:prstGeom>
            <a:noFill/>
          </p:spPr>
          <p:txBody>
            <a:bodyPr wrap="none" rtlCol="0">
              <a:spAutoFit/>
            </a:bodyPr>
            <a:lstStyle/>
            <a:p>
              <a:r>
                <a:rPr lang="en-US" sz="1400" dirty="0" smtClean="0"/>
                <a:t>5 </a:t>
              </a:r>
              <a:r>
                <a:rPr lang="en-US" sz="1400" dirty="0" err="1" smtClean="0"/>
                <a:t>GeV</a:t>
              </a:r>
              <a:r>
                <a:rPr lang="en-US" sz="1400" dirty="0" smtClean="0"/>
                <a:t> x 100 </a:t>
              </a:r>
              <a:r>
                <a:rPr lang="en-US" sz="1400" dirty="0" err="1" smtClean="0"/>
                <a:t>GeV</a:t>
              </a:r>
              <a:endParaRPr lang="en-US" sz="1400" dirty="0"/>
            </a:p>
          </p:txBody>
        </p:sp>
      </p:grpSp>
      <p:grpSp>
        <p:nvGrpSpPr>
          <p:cNvPr id="11" name="Group 10"/>
          <p:cNvGrpSpPr/>
          <p:nvPr/>
        </p:nvGrpSpPr>
        <p:grpSpPr>
          <a:xfrm>
            <a:off x="644663" y="563217"/>
            <a:ext cx="7918174" cy="5952436"/>
            <a:chOff x="633620" y="541131"/>
            <a:chExt cx="7918174" cy="5952436"/>
          </a:xfrm>
        </p:grpSpPr>
        <p:pic>
          <p:nvPicPr>
            <p:cNvPr id="9" name="Picture 8"/>
            <p:cNvPicPr>
              <a:picLocks noChangeAspect="1"/>
            </p:cNvPicPr>
            <p:nvPr/>
          </p:nvPicPr>
          <p:blipFill rotWithShape="1">
            <a:blip r:embed="rId3"/>
            <a:srcRect l="3986" t="9511" r="9420" b="3610"/>
            <a:stretch/>
          </p:blipFill>
          <p:spPr>
            <a:xfrm>
              <a:off x="633620" y="541131"/>
              <a:ext cx="7918174" cy="5952436"/>
            </a:xfrm>
            <a:prstGeom prst="rect">
              <a:avLst/>
            </a:prstGeom>
          </p:spPr>
        </p:pic>
        <p:sp>
          <p:nvSpPr>
            <p:cNvPr id="10" name="TextBox 9"/>
            <p:cNvSpPr txBox="1"/>
            <p:nvPr/>
          </p:nvSpPr>
          <p:spPr>
            <a:xfrm>
              <a:off x="4816897" y="4591862"/>
              <a:ext cx="1837049" cy="307777"/>
            </a:xfrm>
            <a:prstGeom prst="rect">
              <a:avLst/>
            </a:prstGeom>
            <a:noFill/>
          </p:spPr>
          <p:txBody>
            <a:bodyPr wrap="none" rtlCol="0">
              <a:spAutoFit/>
            </a:bodyPr>
            <a:lstStyle/>
            <a:p>
              <a:r>
                <a:rPr lang="en-US" sz="1400" dirty="0" smtClean="0"/>
                <a:t>20 </a:t>
              </a:r>
              <a:r>
                <a:rPr lang="en-US" sz="1400" dirty="0" err="1" smtClean="0"/>
                <a:t>GeV</a:t>
              </a:r>
              <a:r>
                <a:rPr lang="en-US" sz="1400" dirty="0" smtClean="0"/>
                <a:t> x 250 </a:t>
              </a:r>
              <a:r>
                <a:rPr lang="en-US" sz="1400" dirty="0" err="1" smtClean="0"/>
                <a:t>GeV</a:t>
              </a:r>
              <a:endParaRPr lang="en-US" sz="1400" dirty="0"/>
            </a:p>
          </p:txBody>
        </p:sp>
      </p:grpSp>
      <p:sp>
        <p:nvSpPr>
          <p:cNvPr id="12" name="TextBox 11"/>
          <p:cNvSpPr txBox="1"/>
          <p:nvPr/>
        </p:nvSpPr>
        <p:spPr>
          <a:xfrm rot="20400000">
            <a:off x="1030225" y="2867508"/>
            <a:ext cx="7178886" cy="923330"/>
          </a:xfrm>
          <a:prstGeom prst="rect">
            <a:avLst/>
          </a:prstGeom>
          <a:solidFill>
            <a:schemeClr val="bg1">
              <a:lumMod val="8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smtClean="0">
                <a:latin typeface="Comic Sans MS"/>
                <a:cs typeface="Comic Sans MS"/>
              </a:rPr>
              <a:t>Same precision and kinematic coverage for </a:t>
            </a:r>
            <a:r>
              <a:rPr lang="en-US" dirty="0" smtClean="0">
                <a:latin typeface="Symbol" charset="2"/>
                <a:cs typeface="Symbol" charset="2"/>
              </a:rPr>
              <a:t>p</a:t>
            </a:r>
            <a:r>
              <a:rPr lang="en-US" dirty="0" smtClean="0">
                <a:latin typeface="Comic Sans MS"/>
                <a:cs typeface="Comic Sans MS"/>
              </a:rPr>
              <a:t>±</a:t>
            </a:r>
            <a:r>
              <a:rPr lang="en-US" dirty="0">
                <a:latin typeface="Comic Sans MS"/>
                <a:cs typeface="Comic Sans MS"/>
              </a:rPr>
              <a:t>, K</a:t>
            </a:r>
            <a:r>
              <a:rPr lang="en-US" dirty="0" smtClean="0">
                <a:latin typeface="Comic Sans MS"/>
                <a:cs typeface="Comic Sans MS"/>
              </a:rPr>
              <a:t>±, p±</a:t>
            </a:r>
          </a:p>
          <a:p>
            <a:pPr algn="ctr"/>
            <a:r>
              <a:rPr lang="en-US" dirty="0" smtClean="0">
                <a:latin typeface="Comic Sans MS"/>
                <a:cs typeface="Comic Sans MS"/>
              </a:rPr>
              <a:t>should provide great input to simultaneously constrain</a:t>
            </a:r>
          </a:p>
          <a:p>
            <a:pPr algn="ctr"/>
            <a:r>
              <a:rPr lang="en-US" dirty="0" smtClean="0">
                <a:latin typeface="Comic Sans MS"/>
                <a:cs typeface="Comic Sans MS"/>
              </a:rPr>
              <a:t>PDFs and FFs </a:t>
            </a:r>
          </a:p>
        </p:txBody>
      </p:sp>
    </p:spTree>
    <p:extLst>
      <p:ext uri="{BB962C8B-B14F-4D97-AF65-F5344CB8AC3E}">
        <p14:creationId xmlns:p14="http://schemas.microsoft.com/office/powerpoint/2010/main" val="250291254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85393</TotalTime>
  <Words>4510</Words>
  <Application>Microsoft Macintosh PowerPoint</Application>
  <PresentationFormat>On-screen Show (4:3)</PresentationFormat>
  <Paragraphs>855</Paragraphs>
  <Slides>46</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Blank Presentation</vt:lpstr>
      <vt:lpstr>Equation</vt:lpstr>
      <vt:lpstr>PowerPoint Presentation</vt:lpstr>
      <vt:lpstr>Why Polarization, large kinematic coverage , and  Luminosity are critical</vt:lpstr>
      <vt:lpstr>Why is large kinematic coverage critical: Q2</vt:lpstr>
      <vt:lpstr>HOW TO ACCESS SEA QUARKS IN DIS</vt:lpstr>
      <vt:lpstr>BeAST detector layout</vt:lpstr>
      <vt:lpstr>Deep Inelastic Scattering</vt:lpstr>
      <vt:lpstr>EIC’s kinematic reach in x and Q2</vt:lpstr>
      <vt:lpstr>Electron Proton Scattering</vt:lpstr>
      <vt:lpstr>UnpolariZed SIDIS</vt:lpstr>
      <vt:lpstr>UnpolariZed SIDIS</vt:lpstr>
      <vt:lpstr>What forms the Spin of the Proton</vt:lpstr>
      <vt:lpstr>How to decompose the Spin of the Proton</vt:lpstr>
      <vt:lpstr>What forms the Spin of the Proton</vt:lpstr>
      <vt:lpstr>PowerPoint Presentation</vt:lpstr>
      <vt:lpstr>probing a possible asymmetry in the polarized sea </vt:lpstr>
      <vt:lpstr>Observables: Charge Current in ep and eA</vt:lpstr>
      <vt:lpstr>Observables: Charge Current in ep and eA</vt:lpstr>
      <vt:lpstr>Polarized EW PHYSICS</vt:lpstr>
      <vt:lpstr>2+1 dimensional Imaging of Quarks &amp; Gluons</vt:lpstr>
      <vt:lpstr>SMALL GPD Primer</vt:lpstr>
      <vt:lpstr>Deeply Virtual Compton Scattering at EIC</vt:lpstr>
      <vt:lpstr>GPD Hg: J/ψ</vt:lpstr>
      <vt:lpstr>Observables: Jets</vt:lpstr>
      <vt:lpstr>Observables: Jets</vt:lpstr>
      <vt:lpstr>PowerPoint Presentation</vt:lpstr>
      <vt:lpstr>Photon Parton Structure</vt:lpstr>
      <vt:lpstr>Photon Parton Structure</vt:lpstr>
      <vt:lpstr>Photon Parton Structure</vt:lpstr>
      <vt:lpstr>What about Nuclei?</vt:lpstr>
      <vt:lpstr>npdfs before and after EIC</vt:lpstr>
      <vt:lpstr>Inclusive Cross-Sections in eA</vt:lpstr>
      <vt:lpstr>EIC: Impact on the Knowledge of 1D Nuclear PDFs</vt:lpstr>
      <vt:lpstr>Studying Final State Effects</vt:lpstr>
      <vt:lpstr>What do we know and what can EIC do</vt:lpstr>
      <vt:lpstr>Take Away Message</vt:lpstr>
      <vt:lpstr>PowerPoint Presentation</vt:lpstr>
      <vt:lpstr>Hot Question in Cold QCD</vt:lpstr>
      <vt:lpstr>EIC’s Physics Impact, Complementarity and Uniqueness</vt:lpstr>
      <vt:lpstr>How to access Gluons in DIS</vt:lpstr>
      <vt:lpstr>Deep Inelastic Scattering</vt:lpstr>
      <vt:lpstr>How to access Gluons in DIS</vt:lpstr>
      <vt:lpstr>EIC’s Physics Impact, Complementarity and Uniqueness</vt:lpstr>
      <vt:lpstr>Studying non-linear effects</vt:lpstr>
      <vt:lpstr>Key Observables for Saturation</vt:lpstr>
      <vt:lpstr>How to access Gluons in DIS</vt:lpstr>
      <vt:lpstr>EIC: Spatial Gluon Distribution from dσ/dt</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2262</cp:revision>
  <cp:lastPrinted>2017-03-02T15:37:02Z</cp:lastPrinted>
  <dcterms:created xsi:type="dcterms:W3CDTF">2011-04-06T15:13:11Z</dcterms:created>
  <dcterms:modified xsi:type="dcterms:W3CDTF">2017-10-10T13:05:14Z</dcterms:modified>
</cp:coreProperties>
</file>