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5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6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2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256" r:id="rId2"/>
    <p:sldId id="340" r:id="rId3"/>
    <p:sldId id="264" r:id="rId4"/>
    <p:sldId id="308" r:id="rId5"/>
    <p:sldId id="265" r:id="rId6"/>
    <p:sldId id="309" r:id="rId7"/>
    <p:sldId id="266" r:id="rId8"/>
    <p:sldId id="310" r:id="rId9"/>
    <p:sldId id="267" r:id="rId10"/>
    <p:sldId id="348" r:id="rId11"/>
    <p:sldId id="321" r:id="rId12"/>
    <p:sldId id="349" r:id="rId13"/>
    <p:sldId id="287" r:id="rId14"/>
    <p:sldId id="323" r:id="rId15"/>
    <p:sldId id="326" r:id="rId16"/>
    <p:sldId id="346" r:id="rId17"/>
    <p:sldId id="327" r:id="rId18"/>
    <p:sldId id="347" r:id="rId19"/>
    <p:sldId id="318" r:id="rId20"/>
    <p:sldId id="322" r:id="rId21"/>
    <p:sldId id="305" r:id="rId22"/>
    <p:sldId id="329" r:id="rId23"/>
    <p:sldId id="330" r:id="rId24"/>
    <p:sldId id="304" r:id="rId25"/>
    <p:sldId id="319" r:id="rId26"/>
    <p:sldId id="311" r:id="rId27"/>
    <p:sldId id="288" r:id="rId28"/>
    <p:sldId id="350" r:id="rId29"/>
    <p:sldId id="351" r:id="rId30"/>
    <p:sldId id="335" r:id="rId31"/>
    <p:sldId id="332" r:id="rId32"/>
    <p:sldId id="324" r:id="rId33"/>
    <p:sldId id="314" r:id="rId34"/>
    <p:sldId id="333" r:id="rId35"/>
    <p:sldId id="328" r:id="rId36"/>
    <p:sldId id="337" r:id="rId37"/>
    <p:sldId id="277" r:id="rId38"/>
    <p:sldId id="281" r:id="rId39"/>
    <p:sldId id="342" r:id="rId40"/>
    <p:sldId id="343" r:id="rId41"/>
    <p:sldId id="345" r:id="rId42"/>
    <p:sldId id="344" r:id="rId43"/>
    <p:sldId id="315" r:id="rId44"/>
    <p:sldId id="334" r:id="rId45"/>
    <p:sldId id="285" r:id="rId46"/>
    <p:sldId id="286" r:id="rId47"/>
    <p:sldId id="352" r:id="rId48"/>
    <p:sldId id="353" r:id="rId49"/>
    <p:sldId id="300" r:id="rId50"/>
    <p:sldId id="299" r:id="rId51"/>
    <p:sldId id="316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6666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14" autoAdjust="0"/>
    <p:restoredTop sz="97246" autoAdjust="0"/>
  </p:normalViewPr>
  <p:slideViewPr>
    <p:cSldViewPr snapToGrid="0" snapToObjects="1">
      <p:cViewPr>
        <p:scale>
          <a:sx n="120" d="100"/>
          <a:sy n="120" d="100"/>
        </p:scale>
        <p:origin x="-272" y="-80"/>
      </p:cViewPr>
      <p:guideLst>
        <p:guide orient="horz" pos="431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emf"/><Relationship Id="rId2" Type="http://schemas.openxmlformats.org/officeDocument/2006/relationships/image" Target="../media/image12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5" Type="http://schemas.openxmlformats.org/officeDocument/2006/relationships/image" Target="../media/image76.emf"/><Relationship Id="rId1" Type="http://schemas.openxmlformats.org/officeDocument/2006/relationships/image" Target="../media/image72.emf"/><Relationship Id="rId2" Type="http://schemas.openxmlformats.org/officeDocument/2006/relationships/image" Target="../media/image7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Relationship Id="rId2" Type="http://schemas.openxmlformats.org/officeDocument/2006/relationships/image" Target="../media/image102.emf"/><Relationship Id="rId3" Type="http://schemas.openxmlformats.org/officeDocument/2006/relationships/image" Target="../media/image10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3BBDE-6F57-8846-92B0-9FB1E1FE2432}" type="datetimeFigureOut">
              <a:rPr lang="en-US" smtClean="0"/>
              <a:t>10/5/17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81943-F583-E841-9E36-EB4D26AA7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878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267DA-AD46-684B-94B1-F51DB296DAC1}" type="datetimeFigureOut">
              <a:rPr lang="en-US" smtClean="0"/>
              <a:t>10/5/17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1E940-5CEE-3048-BCE9-B875E8C3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192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B34E0-A489-6242-80F2-490B64A0DF1A}" type="slidenum">
              <a:rPr lang="en-US">
                <a:latin typeface="Times New Roman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2</a:t>
            </a:fld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720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4966"/>
            <a:ext cx="5028370" cy="4113234"/>
          </a:xfrm>
          <a:noFill/>
          <a:ln/>
        </p:spPr>
        <p:txBody>
          <a:bodyPr lIns="91415" tIns="45709" rIns="91415" bIns="45709"/>
          <a:lstStyle/>
          <a:p>
            <a:pPr eaLnBrk="1" hangingPunct="1"/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separate forward region in</a:t>
            </a:r>
            <a:r>
              <a:rPr lang="en-US" baseline="0" dirty="0" smtClean="0"/>
              <a:t>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19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11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14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  <a:p>
            <a:r>
              <a:rPr lang="en-US" dirty="0"/>
              <a:t>----- Meeting Notes (9/26/13 11:10) -----</a:t>
            </a:r>
          </a:p>
          <a:p>
            <a:r>
              <a:rPr lang="en-US" dirty="0"/>
              <a:t>specify p_T range on left-hand plot</a:t>
            </a:r>
          </a:p>
          <a:p>
            <a:r>
              <a:rPr lang="en-US" dirty="0"/>
              <a:t>specify eta range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analysis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723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766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extra slide on concerns</a:t>
            </a:r>
          </a:p>
          <a:p>
            <a:r>
              <a:rPr lang="en-US" dirty="0" smtClean="0"/>
              <a:t>add workshops on </a:t>
            </a:r>
            <a:r>
              <a:rPr lang="en-US" dirty="0" err="1" smtClean="0"/>
              <a:t>pp</a:t>
            </a:r>
            <a:r>
              <a:rPr lang="en-US" dirty="0" smtClean="0"/>
              <a:t>/</a:t>
            </a:r>
            <a:r>
              <a:rPr lang="en-US" dirty="0" err="1" smtClean="0"/>
              <a:t>pA</a:t>
            </a:r>
            <a:r>
              <a:rPr lang="en-US" dirty="0" smtClean="0"/>
              <a:t> trigger of theory work</a:t>
            </a:r>
          </a:p>
          <a:p>
            <a:r>
              <a:rPr lang="en-US" dirty="0" smtClean="0"/>
              <a:t>add</a:t>
            </a:r>
            <a:r>
              <a:rPr lang="en-US" baseline="0" dirty="0" smtClean="0"/>
              <a:t> remark AA for </a:t>
            </a:r>
            <a:r>
              <a:rPr lang="en-US" baseline="0" smtClean="0"/>
              <a:t>forward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902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from intrinsic</a:t>
            </a:r>
            <a:r>
              <a:rPr lang="en-US" baseline="0" dirty="0" smtClean="0"/>
              <a:t> part can separate </a:t>
            </a:r>
            <a:r>
              <a:rPr lang="en-US" baseline="0" dirty="0" err="1" smtClean="0"/>
              <a:t>inteaction</a:t>
            </a:r>
            <a:r>
              <a:rPr lang="en-US" baseline="0" dirty="0" smtClean="0"/>
              <a:t> by universality</a:t>
            </a:r>
          </a:p>
          <a:p>
            <a:r>
              <a:rPr lang="en-US" baseline="0" dirty="0" smtClean="0"/>
              <a:t>real time phenomena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08EBF-2233-CE4E-A001-2D4667C35E4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7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97644" y="6516204"/>
            <a:ext cx="5827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1178695" y="6637373"/>
            <a:ext cx="1593767" cy="213665"/>
          </a:xfrm>
          <a:prstGeom prst="rect">
            <a:avLst/>
          </a:prstGeom>
        </p:spPr>
        <p:txBody>
          <a:bodyPr/>
          <a:lstStyle>
            <a:lvl1pPr>
              <a:defRPr sz="1000" b="1"/>
            </a:lvl1pPr>
          </a:lstStyle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814794" y="6637373"/>
            <a:ext cx="3524621" cy="224805"/>
          </a:xfrm>
          <a:prstGeom prst="rect">
            <a:avLst/>
          </a:prstGeom>
        </p:spPr>
        <p:txBody>
          <a:bodyPr/>
          <a:lstStyle>
            <a:lvl1pPr>
              <a:defRPr sz="1000" b="1"/>
            </a:lvl1pPr>
          </a:lstStyle>
          <a:p>
            <a:r>
              <a:rPr lang="en-US" dirty="0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7412223" y="6623024"/>
            <a:ext cx="568192" cy="2471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16D9922-87B3-6043-9531-5184EA303DC1}" type="slidenum">
              <a:rPr lang="en-US" sz="1200" smtClean="0"/>
              <a:pPr algn="r"/>
              <a:t>‹#›</a:t>
            </a:fld>
            <a:endParaRPr lang="en-US" sz="1200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1178695" y="6650815"/>
            <a:ext cx="1371967" cy="210536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667075" y="6633607"/>
            <a:ext cx="3841671" cy="239154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7412223" y="6617100"/>
            <a:ext cx="568192" cy="264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16D9922-87B3-6043-9531-5184EA303DC1}" type="slidenum">
              <a:rPr lang="en-US" sz="1200" smtClean="0"/>
              <a:pPr algn="r"/>
              <a:t>‹#›</a:t>
            </a:fld>
            <a:endParaRPr lang="en-US" sz="1200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2"/>
          </p:nvPr>
        </p:nvSpPr>
        <p:spPr>
          <a:xfrm>
            <a:off x="1168112" y="6647573"/>
            <a:ext cx="1371967" cy="18580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40079" y="6647573"/>
            <a:ext cx="4148588" cy="244186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9" y="711634"/>
            <a:ext cx="4543506" cy="5769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9" y="711633"/>
            <a:ext cx="4558781" cy="576976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412223" y="6617100"/>
            <a:ext cx="568192" cy="264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16D9922-87B3-6043-9531-5184EA303DC1}" type="slidenum">
              <a:rPr lang="en-US" sz="1200" smtClean="0"/>
              <a:pPr algn="r"/>
              <a:t>‹#›</a:t>
            </a:fld>
            <a:endParaRPr lang="en-US" sz="1200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3"/>
          </p:nvPr>
        </p:nvSpPr>
        <p:spPr>
          <a:xfrm>
            <a:off x="1178696" y="6661658"/>
            <a:ext cx="1281818" cy="208086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619259" y="6664604"/>
            <a:ext cx="3900069" cy="18259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8" Type="http://schemas.openxmlformats.org/officeDocument/2006/relationships/image" Target="../media/image2.emf"/><Relationship Id="rId9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5" y="0"/>
            <a:ext cx="914298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9" y="19790"/>
            <a:ext cx="9118161" cy="5483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0495" y="568136"/>
            <a:ext cx="9141275" cy="581617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 Third level</a:t>
            </a:r>
          </a:p>
          <a:p>
            <a:pPr lvl="3"/>
            <a:r>
              <a:rPr lang="en-US" dirty="0" smtClean="0"/>
              <a:t> Fourth level</a:t>
            </a:r>
          </a:p>
          <a:p>
            <a:pPr lvl="4"/>
            <a:r>
              <a:rPr lang="en-US" dirty="0" smtClean="0"/>
              <a:t> 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927" y="6560764"/>
            <a:ext cx="579633" cy="341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56" y="6535075"/>
            <a:ext cx="1152144" cy="284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"/>
          <a:stretch/>
        </p:blipFill>
        <p:spPr>
          <a:xfrm>
            <a:off x="12619" y="6441668"/>
            <a:ext cx="1231265" cy="435413"/>
          </a:xfrm>
          <a:prstGeom prst="rect">
            <a:avLst/>
          </a:prstGeom>
        </p:spPr>
      </p:pic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1178695" y="6639676"/>
            <a:ext cx="1270677" cy="249190"/>
          </a:xfrm>
          <a:prstGeom prst="rect">
            <a:avLst/>
          </a:prstGeom>
        </p:spPr>
        <p:txBody>
          <a:bodyPr/>
          <a:lstStyle>
            <a:lvl1pPr algn="l">
              <a:defRPr sz="1000" b="1"/>
            </a:lvl1pPr>
          </a:lstStyle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818003" y="6639676"/>
            <a:ext cx="3510857" cy="243297"/>
          </a:xfrm>
          <a:prstGeom prst="rect">
            <a:avLst/>
          </a:prstGeom>
        </p:spPr>
        <p:txBody>
          <a:bodyPr/>
          <a:lstStyle>
            <a:lvl1pPr algn="ctr">
              <a:defRPr sz="1000" b="1"/>
            </a:lvl1pPr>
          </a:lstStyle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4" r:id="rId5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hf sldNum="0"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800" b="1" i="1" kern="1200" cap="all"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35000" dist="12700" dir="5400000" sy="-100000" algn="bl" rotWithShape="0"/>
          </a:effectLst>
          <a:latin typeface="Comic Sans MS"/>
          <a:ea typeface="+mj-ea"/>
          <a:cs typeface="Comic Sans M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q"/>
        <a:defRPr sz="2000" b="1" kern="1200">
          <a:solidFill>
            <a:schemeClr val="tx1"/>
          </a:solidFill>
          <a:latin typeface="Comic Sans MS"/>
          <a:ea typeface="+mn-ea"/>
          <a:cs typeface="Comic Sans M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1" kern="1200">
          <a:solidFill>
            <a:schemeClr val="tx1"/>
          </a:solidFill>
          <a:latin typeface="Comic Sans MS"/>
          <a:ea typeface="+mn-ea"/>
          <a:cs typeface="Comic Sans M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600" b="1" kern="1200">
          <a:solidFill>
            <a:schemeClr val="tx1"/>
          </a:solidFill>
          <a:latin typeface="Comic Sans MS"/>
          <a:ea typeface="+mn-ea"/>
          <a:cs typeface="Comic Sans M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/>
        <a:buChar char="o"/>
        <a:defRPr sz="1400" b="1" kern="1200">
          <a:solidFill>
            <a:schemeClr val="tx1"/>
          </a:solidFill>
          <a:latin typeface="Comic Sans MS"/>
          <a:ea typeface="+mn-ea"/>
          <a:cs typeface="Comic Sans M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ü"/>
        <a:defRPr sz="1200" b="1" kern="1200">
          <a:solidFill>
            <a:schemeClr val="tx1"/>
          </a:solidFill>
          <a:latin typeface="Comic Sans MS"/>
          <a:ea typeface="+mn-ea"/>
          <a:cs typeface="Comic Sans M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png"/><Relationship Id="rId7" Type="http://schemas.openxmlformats.org/officeDocument/2006/relationships/image" Target="../media/image50.emf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104.3943" TargetMode="External"/><Relationship Id="rId4" Type="http://schemas.openxmlformats.org/officeDocument/2006/relationships/image" Target="../media/image56.png"/><Relationship Id="rId5" Type="http://schemas.openxmlformats.org/officeDocument/2006/relationships/hyperlink" Target="http://arxiv.org/abs/arXiv:1703.09333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gif"/><Relationship Id="rId3" Type="http://schemas.openxmlformats.org/officeDocument/2006/relationships/image" Target="../media/image5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hyperlink" Target="http://arxiv.org/abs/arXiv:1609.04769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oleObject" Target="../embeddings/oleObject12.bin"/><Relationship Id="rId6" Type="http://schemas.openxmlformats.org/officeDocument/2006/relationships/image" Target="../media/image65.emf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gif"/><Relationship Id="rId10" Type="http://schemas.openxmlformats.org/officeDocument/2006/relationships/image" Target="../media/image71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5.bin"/><Relationship Id="rId12" Type="http://schemas.openxmlformats.org/officeDocument/2006/relationships/image" Target="../media/image74.emf"/><Relationship Id="rId13" Type="http://schemas.openxmlformats.org/officeDocument/2006/relationships/oleObject" Target="../embeddings/oleObject16.bin"/><Relationship Id="rId14" Type="http://schemas.openxmlformats.org/officeDocument/2006/relationships/image" Target="../media/image75.emf"/><Relationship Id="rId15" Type="http://schemas.openxmlformats.org/officeDocument/2006/relationships/oleObject" Target="../embeddings/oleObject17.bin"/><Relationship Id="rId16" Type="http://schemas.openxmlformats.org/officeDocument/2006/relationships/image" Target="../media/image7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.xml"/><Relationship Id="rId3" Type="http://schemas.openxmlformats.org/officeDocument/2006/relationships/oleObject" Target="../embeddings/oleObject13.bin"/><Relationship Id="rId4" Type="http://schemas.openxmlformats.org/officeDocument/2006/relationships/image" Target="../media/image72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73.emf"/><Relationship Id="rId7" Type="http://schemas.openxmlformats.org/officeDocument/2006/relationships/image" Target="../media/image77.emf"/><Relationship Id="rId8" Type="http://schemas.openxmlformats.org/officeDocument/2006/relationships/image" Target="../media/image78.emf"/><Relationship Id="rId9" Type="http://schemas.openxmlformats.org/officeDocument/2006/relationships/image" Target="../media/image79.emf"/><Relationship Id="rId10" Type="http://schemas.openxmlformats.org/officeDocument/2006/relationships/image" Target="../media/image8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83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openxmlformats.org/officeDocument/2006/relationships/image" Target="../media/image70.gif"/><Relationship Id="rId13" Type="http://schemas.openxmlformats.org/officeDocument/2006/relationships/image" Target="../media/image71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93.png"/><Relationship Id="rId4" Type="http://schemas.openxmlformats.org/officeDocument/2006/relationships/image" Target="../media/image94.gif"/><Relationship Id="rId5" Type="http://schemas.openxmlformats.org/officeDocument/2006/relationships/image" Target="../media/image95.gif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oleObject" Target="../embeddings/oleObject18.bin"/><Relationship Id="rId9" Type="http://schemas.openxmlformats.org/officeDocument/2006/relationships/image" Target="../media/image92.emf"/><Relationship Id="rId10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10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oleObject" Target="../embeddings/oleObject19.bin"/><Relationship Id="rId5" Type="http://schemas.openxmlformats.org/officeDocument/2006/relationships/image" Target="../media/image101.emf"/><Relationship Id="rId6" Type="http://schemas.openxmlformats.org/officeDocument/2006/relationships/oleObject" Target="../embeddings/oleObject20.bin"/><Relationship Id="rId7" Type="http://schemas.openxmlformats.org/officeDocument/2006/relationships/image" Target="../media/image102.emf"/><Relationship Id="rId8" Type="http://schemas.openxmlformats.org/officeDocument/2006/relationships/oleObject" Target="../embeddings/oleObject21.bin"/><Relationship Id="rId9" Type="http://schemas.openxmlformats.org/officeDocument/2006/relationships/image" Target="../media/image103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2.jp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gif"/><Relationship Id="rId12" Type="http://schemas.openxmlformats.org/officeDocument/2006/relationships/image" Target="../media/image71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14.emf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oleObject" Target="../embeddings/oleObject22.bin"/><Relationship Id="rId8" Type="http://schemas.openxmlformats.org/officeDocument/2006/relationships/image" Target="../media/image113.emf"/><Relationship Id="rId9" Type="http://schemas.openxmlformats.org/officeDocument/2006/relationships/image" Target="../media/image68.png"/><Relationship Id="rId10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image" Target="../media/image12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4" Type="http://schemas.openxmlformats.org/officeDocument/2006/relationships/image" Target="../media/image130.emf"/><Relationship Id="rId5" Type="http://schemas.openxmlformats.org/officeDocument/2006/relationships/oleObject" Target="../embeddings/oleObject23.bin"/><Relationship Id="rId6" Type="http://schemas.openxmlformats.org/officeDocument/2006/relationships/image" Target="../media/image127.emf"/><Relationship Id="rId7" Type="http://schemas.openxmlformats.org/officeDocument/2006/relationships/image" Target="../media/image131.emf"/><Relationship Id="rId8" Type="http://schemas.openxmlformats.org/officeDocument/2006/relationships/oleObject" Target="../embeddings/oleObject24.bin"/><Relationship Id="rId9" Type="http://schemas.openxmlformats.org/officeDocument/2006/relationships/image" Target="../media/image128.emf"/><Relationship Id="rId10" Type="http://schemas.openxmlformats.org/officeDocument/2006/relationships/oleObject" Target="../embeddings/oleObject25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4" Type="http://schemas.openxmlformats.org/officeDocument/2006/relationships/hyperlink" Target="https://drupal.star.bnl.gov/STAR/system/files/ForwardUpgrade.v20.pdf" TargetMode="External"/><Relationship Id="rId5" Type="http://schemas.openxmlformats.org/officeDocument/2006/relationships/hyperlink" Target="https://www.sphenix.bnl.gov/web/sph-cqcd-2017-002" TargetMode="External"/><Relationship Id="rId6" Type="http://schemas.openxmlformats.org/officeDocument/2006/relationships/hyperlink" Target="https://www.sphenix.bnl.gov/web/node/450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5.png"/><Relationship Id="rId3" Type="http://schemas.openxmlformats.org/officeDocument/2006/relationships/image" Target="../media/image1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38.png"/><Relationship Id="rId5" Type="http://schemas.openxmlformats.org/officeDocument/2006/relationships/image" Target="../media/image31.emf"/><Relationship Id="rId6" Type="http://schemas.openxmlformats.org/officeDocument/2006/relationships/oleObject" Target="../embeddings/oleObject26.bin"/><Relationship Id="rId7" Type="http://schemas.openxmlformats.org/officeDocument/2006/relationships/image" Target="../media/image137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4" Type="http://schemas.openxmlformats.org/officeDocument/2006/relationships/image" Target="../media/image146.png"/><Relationship Id="rId5" Type="http://schemas.openxmlformats.org/officeDocument/2006/relationships/image" Target="../media/image147.emf"/><Relationship Id="rId6" Type="http://schemas.openxmlformats.org/officeDocument/2006/relationships/image" Target="../media/image148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4.png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openxmlformats.org/officeDocument/2006/relationships/image" Target="../media/image70.gif"/><Relationship Id="rId13" Type="http://schemas.openxmlformats.org/officeDocument/2006/relationships/image" Target="../media/image71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50.emf"/><Relationship Id="rId4" Type="http://schemas.openxmlformats.org/officeDocument/2006/relationships/image" Target="../media/image151.png"/><Relationship Id="rId5" Type="http://schemas.openxmlformats.org/officeDocument/2006/relationships/oleObject" Target="../embeddings/oleObject27.bin"/><Relationship Id="rId6" Type="http://schemas.openxmlformats.org/officeDocument/2006/relationships/image" Target="../media/image149.emf"/><Relationship Id="rId7" Type="http://schemas.openxmlformats.org/officeDocument/2006/relationships/image" Target="../media/image152.gif"/><Relationship Id="rId8" Type="http://schemas.openxmlformats.org/officeDocument/2006/relationships/image" Target="../media/image153.emf"/><Relationship Id="rId9" Type="http://schemas.openxmlformats.org/officeDocument/2006/relationships/image" Target="../media/image154.png"/><Relationship Id="rId10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5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4" Type="http://schemas.openxmlformats.org/officeDocument/2006/relationships/image" Target="../media/image16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1.emf"/><Relationship Id="rId3" Type="http://schemas.openxmlformats.org/officeDocument/2006/relationships/image" Target="../media/image1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emf"/><Relationship Id="rId5" Type="http://schemas.openxmlformats.org/officeDocument/2006/relationships/hyperlink" Target="http://arxiv.org/abs/arXiv:1706.01765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67.emf"/><Relationship Id="rId5" Type="http://schemas.openxmlformats.org/officeDocument/2006/relationships/image" Target="../media/image168.emf"/><Relationship Id="rId6" Type="http://schemas.openxmlformats.org/officeDocument/2006/relationships/oleObject" Target="../embeddings/oleObject28.bin"/><Relationship Id="rId7" Type="http://schemas.openxmlformats.org/officeDocument/2006/relationships/image" Target="../media/image166.emf"/><Relationship Id="rId8" Type="http://schemas.openxmlformats.org/officeDocument/2006/relationships/image" Target="../media/image169.png"/><Relationship Id="rId9" Type="http://schemas.openxmlformats.org/officeDocument/2006/relationships/image" Target="../media/image170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1.png"/><Relationship Id="rId3" Type="http://schemas.openxmlformats.org/officeDocument/2006/relationships/hyperlink" Target="http://arxiv.org/abs/arXiv:1506.01415" TargetMode="Externa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7.emf"/><Relationship Id="rId7" Type="http://schemas.openxmlformats.org/officeDocument/2006/relationships/oleObject" Target="../embeddings/oleObject2.bin"/><Relationship Id="rId8" Type="http://schemas.openxmlformats.org/officeDocument/2006/relationships/oleObject" Target="../embeddings/oleObject3.bin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2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2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oleObject" Target="../embeddings/oleObject8.bin"/><Relationship Id="rId5" Type="http://schemas.openxmlformats.org/officeDocument/2006/relationships/image" Target="../media/image28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29.e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30.emf"/><Relationship Id="rId10" Type="http://schemas.openxmlformats.org/officeDocument/2006/relationships/image" Target="../media/image32.emf"/><Relationship Id="rId11" Type="http://schemas.openxmlformats.org/officeDocument/2006/relationships/hyperlink" Target="http://arxiv.org/abs/arXiv:1506.01415" TargetMode="External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662" y="1001892"/>
            <a:ext cx="8338930" cy="1626380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 smtClean="0">
                <a:latin typeface="Comic Sans MS"/>
                <a:cs typeface="Comic Sans MS"/>
              </a:rPr>
              <a:t>The </a:t>
            </a:r>
            <a:r>
              <a:rPr lang="en-US" sz="3200" dirty="0">
                <a:latin typeface="Comic Sans MS"/>
                <a:cs typeface="Comic Sans MS"/>
              </a:rPr>
              <a:t>RHIC Cold QCD Program</a:t>
            </a:r>
            <a:r>
              <a:rPr lang="en-US" sz="3200" dirty="0" smtClean="0">
                <a:latin typeface="Comic Sans MS"/>
                <a:cs typeface="Comic Sans MS"/>
              </a:rPr>
              <a:t>:</a:t>
            </a:r>
            <a:br>
              <a:rPr lang="en-US" sz="3200" dirty="0" smtClean="0">
                <a:latin typeface="Comic Sans MS"/>
                <a:cs typeface="Comic Sans MS"/>
              </a:rPr>
            </a:br>
            <a:r>
              <a:rPr lang="en-US" sz="3200" dirty="0" smtClean="0">
                <a:latin typeface="Comic Sans MS"/>
                <a:cs typeface="Comic Sans MS"/>
              </a:rPr>
              <a:t> </a:t>
            </a:r>
            <a:br>
              <a:rPr lang="en-US" sz="3200" dirty="0" smtClean="0">
                <a:latin typeface="Comic Sans MS"/>
                <a:cs typeface="Comic Sans MS"/>
              </a:rPr>
            </a:br>
            <a:r>
              <a:rPr lang="en-US" sz="3200" dirty="0" smtClean="0">
                <a:latin typeface="Comic Sans MS"/>
                <a:cs typeface="Comic Sans MS"/>
              </a:rPr>
              <a:t>Physics with transversely</a:t>
            </a:r>
            <a:br>
              <a:rPr lang="en-US" sz="3200" dirty="0" smtClean="0">
                <a:latin typeface="Comic Sans MS"/>
                <a:cs typeface="Comic Sans MS"/>
              </a:rPr>
            </a:br>
            <a:r>
              <a:rPr lang="en-US" sz="800" dirty="0" smtClean="0">
                <a:latin typeface="Comic Sans MS"/>
                <a:cs typeface="Comic Sans MS"/>
              </a:rPr>
              <a:t/>
            </a:r>
            <a:br>
              <a:rPr lang="en-US" sz="800" dirty="0" smtClean="0">
                <a:latin typeface="Comic Sans MS"/>
                <a:cs typeface="Comic Sans MS"/>
              </a:rPr>
            </a:br>
            <a:r>
              <a:rPr lang="en-US" sz="1100" dirty="0">
                <a:latin typeface="Comic Sans MS"/>
                <a:cs typeface="Comic Sans MS"/>
              </a:rPr>
              <a:t/>
            </a:r>
            <a:br>
              <a:rPr lang="en-US" sz="1100" dirty="0">
                <a:latin typeface="Comic Sans MS"/>
                <a:cs typeface="Comic Sans MS"/>
              </a:rPr>
            </a:br>
            <a:r>
              <a:rPr lang="en-US" sz="3200" dirty="0" smtClean="0">
                <a:latin typeface="Comic Sans MS"/>
                <a:cs typeface="Comic Sans MS"/>
              </a:rPr>
              <a:t> polarized Protons</a:t>
            </a:r>
            <a:endParaRPr lang="en-US" sz="3200" i="1" dirty="0"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714" y="3073122"/>
            <a:ext cx="8338930" cy="1655762"/>
          </a:xfrm>
        </p:spPr>
        <p:txBody>
          <a:bodyPr/>
          <a:lstStyle/>
          <a:p>
            <a:pPr algn="r"/>
            <a:r>
              <a:rPr lang="en-US" i="1" dirty="0" smtClean="0">
                <a:latin typeface="Comic Sans MS"/>
                <a:cs typeface="Comic Sans MS"/>
              </a:rPr>
              <a:t>E.C. Aschenauer</a:t>
            </a:r>
            <a:endParaRPr lang="en-US" i="1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797" y="2888456"/>
            <a:ext cx="616669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Relevant papers / documents:</a:t>
            </a:r>
          </a:p>
          <a:p>
            <a:r>
              <a:rPr lang="en-US" dirty="0" smtClean="0">
                <a:latin typeface="Comic Sans MS"/>
                <a:cs typeface="Comic Sans MS"/>
              </a:rPr>
              <a:t>PHENIX &amp; STAR: 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arXiv:</a:t>
            </a:r>
            <a:r>
              <a:rPr lang="en-US" dirty="0">
                <a:latin typeface="Comic Sans MS"/>
                <a:cs typeface="Comic Sans MS"/>
              </a:rPr>
              <a:t>1602.03922</a:t>
            </a:r>
            <a:endParaRPr lang="en-US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endParaRPr lang="en-US" b="1" dirty="0" smtClean="0">
              <a:latin typeface="Comic Sans MS"/>
              <a:cs typeface="Comic Sans MS"/>
            </a:endParaRPr>
          </a:p>
          <a:p>
            <a:r>
              <a:rPr lang="en-US" b="1" dirty="0" smtClean="0">
                <a:latin typeface="Comic Sans MS"/>
                <a:cs typeface="Comic Sans MS"/>
              </a:rPr>
              <a:t>PHENIX:</a:t>
            </a:r>
          </a:p>
          <a:p>
            <a:r>
              <a:rPr lang="en-US" dirty="0" smtClean="0"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 Charm: arXiv</a:t>
            </a:r>
            <a:r>
              <a:rPr lang="en-US" dirty="0">
                <a:latin typeface="Comic Sans MS"/>
                <a:cs typeface="Comic Sans MS"/>
              </a:rPr>
              <a:t>:</a:t>
            </a:r>
            <a:r>
              <a:rPr lang="en-US" dirty="0" smtClean="0">
                <a:latin typeface="Comic Sans MS"/>
                <a:cs typeface="Comic Sans MS"/>
              </a:rPr>
              <a:t>1703.09333</a:t>
            </a:r>
          </a:p>
          <a:p>
            <a:r>
              <a:rPr lang="en-US" dirty="0" err="1" smtClean="0">
                <a:latin typeface="Comic Sans MS"/>
                <a:cs typeface="Comic Sans MS"/>
              </a:rPr>
              <a:t>p</a:t>
            </a:r>
            <a:r>
              <a:rPr lang="en-US" baseline="-25000" dirty="0" err="1" smtClean="0">
                <a:latin typeface="Comic Sans MS"/>
                <a:cs typeface="Comic Sans MS"/>
              </a:rPr>
              <a:t>t</a:t>
            </a:r>
            <a:r>
              <a:rPr lang="en-US" dirty="0" smtClean="0">
                <a:latin typeface="Comic Sans MS"/>
                <a:cs typeface="Comic Sans MS"/>
              </a:rPr>
              <a:t>: arXiv</a:t>
            </a:r>
            <a:r>
              <a:rPr lang="en-US" dirty="0">
                <a:latin typeface="Comic Sans MS"/>
                <a:cs typeface="Comic Sans MS"/>
              </a:rPr>
              <a:t>:</a:t>
            </a:r>
            <a:r>
              <a:rPr lang="en-US" dirty="0" smtClean="0">
                <a:latin typeface="Comic Sans MS"/>
                <a:cs typeface="Comic Sans MS"/>
              </a:rPr>
              <a:t>1609.04769</a:t>
            </a:r>
          </a:p>
          <a:p>
            <a:r>
              <a:rPr lang="en-US" dirty="0" smtClean="0"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: arXiv</a:t>
            </a:r>
            <a:r>
              <a:rPr lang="en-US" dirty="0">
                <a:latin typeface="Comic Sans MS"/>
                <a:cs typeface="Comic Sans MS"/>
              </a:rPr>
              <a:t>:</a:t>
            </a:r>
            <a:r>
              <a:rPr lang="en-US" dirty="0" smtClean="0">
                <a:latin typeface="Comic Sans MS"/>
                <a:cs typeface="Comic Sans MS"/>
              </a:rPr>
              <a:t>1406.3541 &amp; arXiv</a:t>
            </a:r>
            <a:r>
              <a:rPr lang="en-US" dirty="0">
                <a:latin typeface="Comic Sans MS"/>
                <a:cs typeface="Comic Sans MS"/>
              </a:rPr>
              <a:t>:1312.1995</a:t>
            </a:r>
            <a:endParaRPr lang="en-US" dirty="0" smtClean="0">
              <a:latin typeface="Comic Sans MS"/>
              <a:cs typeface="Comic Sans MS"/>
            </a:endParaRPr>
          </a:p>
          <a:p>
            <a:endParaRPr lang="en-US" b="1" dirty="0">
              <a:latin typeface="Comic Sans MS"/>
              <a:cs typeface="Comic Sans MS"/>
            </a:endParaRPr>
          </a:p>
          <a:p>
            <a:r>
              <a:rPr lang="en-US" b="1" dirty="0" smtClean="0">
                <a:latin typeface="Comic Sans MS"/>
                <a:cs typeface="Comic Sans MS"/>
              </a:rPr>
              <a:t>STAR:</a:t>
            </a:r>
          </a:p>
          <a:p>
            <a:r>
              <a:rPr lang="en-US" dirty="0" smtClean="0">
                <a:latin typeface="Comic Sans MS"/>
                <a:cs typeface="Comic Sans MS"/>
              </a:rPr>
              <a:t>TMDs@500 </a:t>
            </a:r>
            <a:r>
              <a:rPr lang="en-US" dirty="0" err="1" smtClean="0">
                <a:latin typeface="Comic Sans MS"/>
                <a:cs typeface="Comic Sans MS"/>
              </a:rPr>
              <a:t>GeV</a:t>
            </a:r>
            <a:r>
              <a:rPr lang="en-US" dirty="0" smtClean="0">
                <a:latin typeface="Comic Sans MS"/>
                <a:cs typeface="Comic Sans MS"/>
              </a:rPr>
              <a:t>: </a:t>
            </a:r>
            <a:r>
              <a:rPr lang="en-US" dirty="0">
                <a:latin typeface="Comic Sans MS"/>
                <a:cs typeface="Comic Sans MS"/>
              </a:rPr>
              <a:t>arXiv:</a:t>
            </a:r>
            <a:r>
              <a:rPr lang="en-US" dirty="0" smtClean="0">
                <a:latin typeface="Comic Sans MS"/>
                <a:cs typeface="Comic Sans MS"/>
              </a:rPr>
              <a:t>1708.07080</a:t>
            </a:r>
          </a:p>
          <a:p>
            <a:r>
              <a:rPr lang="en-US" dirty="0" smtClean="0">
                <a:latin typeface="Comic Sans MS"/>
                <a:cs typeface="Comic Sans MS"/>
              </a:rPr>
              <a:t>IFF@200 </a:t>
            </a:r>
            <a:r>
              <a:rPr lang="en-US" dirty="0" err="1" smtClean="0">
                <a:latin typeface="Comic Sans MS"/>
                <a:cs typeface="Comic Sans MS"/>
              </a:rPr>
              <a:t>GeV</a:t>
            </a:r>
            <a:r>
              <a:rPr lang="en-US" dirty="0" smtClean="0">
                <a:latin typeface="Comic Sans MS"/>
                <a:cs typeface="Comic Sans MS"/>
              </a:rPr>
              <a:t>: arXiv</a:t>
            </a:r>
            <a:r>
              <a:rPr lang="en-US" dirty="0">
                <a:latin typeface="Comic Sans MS"/>
                <a:cs typeface="Comic Sans MS"/>
              </a:rPr>
              <a:t>:</a:t>
            </a:r>
            <a:r>
              <a:rPr lang="en-US" dirty="0" smtClean="0">
                <a:latin typeface="Comic Sans MS"/>
                <a:cs typeface="Comic Sans MS"/>
              </a:rPr>
              <a:t>1504.00415  500 </a:t>
            </a:r>
            <a:r>
              <a:rPr lang="en-US" dirty="0" err="1" smtClean="0">
                <a:latin typeface="Comic Sans MS"/>
                <a:cs typeface="Comic Sans MS"/>
              </a:rPr>
              <a:t>GeV</a:t>
            </a:r>
            <a:r>
              <a:rPr lang="en-US" dirty="0" smtClean="0">
                <a:latin typeface="Comic Sans MS"/>
                <a:cs typeface="Comic Sans MS"/>
              </a:rPr>
              <a:t> coming soon</a:t>
            </a:r>
          </a:p>
          <a:p>
            <a:r>
              <a:rPr lang="en-US" dirty="0" smtClean="0"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 W+/-: arXiv</a:t>
            </a:r>
            <a:r>
              <a:rPr lang="en-US" dirty="0">
                <a:latin typeface="Comic Sans MS"/>
                <a:cs typeface="Comic Sans MS"/>
              </a:rPr>
              <a:t>:</a:t>
            </a:r>
            <a:r>
              <a:rPr lang="en-US" dirty="0" smtClean="0">
                <a:latin typeface="Comic Sans MS"/>
                <a:cs typeface="Comic Sans MS"/>
              </a:rPr>
              <a:t>1511.06003</a:t>
            </a:r>
          </a:p>
          <a:p>
            <a:r>
              <a:rPr lang="en-US" dirty="0" smtClean="0"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: arXiv</a:t>
            </a:r>
            <a:r>
              <a:rPr lang="en-US" dirty="0">
                <a:latin typeface="Comic Sans MS"/>
                <a:cs typeface="Comic Sans MS"/>
              </a:rPr>
              <a:t>:</a:t>
            </a:r>
            <a:r>
              <a:rPr lang="en-US" dirty="0" smtClean="0">
                <a:latin typeface="Comic Sans MS"/>
                <a:cs typeface="Comic Sans MS"/>
              </a:rPr>
              <a:t>1309.1800 and arXiv</a:t>
            </a:r>
            <a:r>
              <a:rPr lang="en-US" dirty="0">
                <a:latin typeface="Comic Sans MS"/>
                <a:cs typeface="Comic Sans MS"/>
              </a:rPr>
              <a:t>:1205.6826</a:t>
            </a:r>
            <a:endParaRPr lang="en-US" dirty="0" smtClean="0">
              <a:latin typeface="Comic Sans MS"/>
              <a:cs typeface="Comic Sans MS"/>
            </a:endParaRPr>
          </a:p>
          <a:p>
            <a:endParaRPr lang="en-US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 to access </a:t>
            </a:r>
            <a:r>
              <a:rPr lang="en-US" dirty="0" err="1" smtClean="0"/>
              <a:t>Transversity</a:t>
            </a:r>
            <a:r>
              <a:rPr lang="en-US" dirty="0" smtClean="0"/>
              <a:t> </a:t>
            </a:r>
            <a:r>
              <a:rPr lang="en-US" cap="none" dirty="0" smtClean="0"/>
              <a:t>x</a:t>
            </a:r>
            <a:r>
              <a:rPr lang="en-US" dirty="0" smtClean="0"/>
              <a:t> Collins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222867"/>
              </p:ext>
            </p:extLst>
          </p:nvPr>
        </p:nvGraphicFramePr>
        <p:xfrm>
          <a:off x="0" y="928163"/>
          <a:ext cx="3679456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4" name="Equation" r:id="rId3" imgW="3009900" imgH="520700" progId="Equation.3">
                  <p:embed/>
                </p:oleObj>
              </mc:Choice>
              <mc:Fallback>
                <p:oleObj name="Equation" r:id="rId3" imgW="30099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928163"/>
                        <a:ext cx="3679456" cy="636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" name="Group 53"/>
          <p:cNvGrpSpPr/>
          <p:nvPr/>
        </p:nvGrpSpPr>
        <p:grpSpPr>
          <a:xfrm>
            <a:off x="432859" y="876834"/>
            <a:ext cx="3213101" cy="360512"/>
            <a:chOff x="1625600" y="2740026"/>
            <a:chExt cx="3213101" cy="360512"/>
          </a:xfrm>
        </p:grpSpPr>
        <p:sp>
          <p:nvSpPr>
            <p:cNvPr id="55" name="Rectangle 54"/>
            <p:cNvSpPr/>
            <p:nvPr/>
          </p:nvSpPr>
          <p:spPr>
            <a:xfrm>
              <a:off x="1625600" y="2740026"/>
              <a:ext cx="800100" cy="355600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948577" y="2752725"/>
              <a:ext cx="890124" cy="347813"/>
            </a:xfrm>
            <a:prstGeom prst="rect">
              <a:avLst/>
            </a:prstGeom>
            <a:noFill/>
            <a:ln w="38100" cmpd="sng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FF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893807" y="828016"/>
            <a:ext cx="223048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STAR arXiv:</a:t>
            </a:r>
            <a:r>
              <a:rPr lang="en-US" sz="1400" dirty="0">
                <a:latin typeface="Comic Sans MS"/>
                <a:cs typeface="Comic Sans MS"/>
              </a:rPr>
              <a:t>1708.07080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2619" y="1714435"/>
            <a:ext cx="4559381" cy="3816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200 vs. 500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 Comparison: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first observation of a TMD at low x</a:t>
            </a:r>
          </a:p>
          <a:p>
            <a:pPr>
              <a:buClr>
                <a:srgbClr val="0000FF"/>
              </a:buClr>
            </a:pP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    and high Q</a:t>
            </a:r>
            <a:r>
              <a:rPr lang="en-US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>Evolution: 200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>GeV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 500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GeV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</a:t>
            </a: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  factor 3 in Q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Comic Sans MS"/>
              <a:cs typeface="Comic Sans MS"/>
            </a:endParaRPr>
          </a:p>
          <a:p>
            <a:endParaRPr lang="en-US" sz="800" dirty="0" smtClean="0">
              <a:solidFill>
                <a:schemeClr val="tx1">
                  <a:lumMod val="95000"/>
                  <a:lumOff val="5000"/>
                </a:schemeClr>
              </a:solidFill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>Test of factorization &amp; Universality</a:t>
            </a: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  compare with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transversity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from IFF</a:t>
            </a:r>
          </a:p>
          <a:p>
            <a:pPr>
              <a:buClr>
                <a:srgbClr val="0000FF"/>
              </a:buClr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   compare with SIDIS and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e+e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-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Triggered a lot of theory work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  proof of factorization: 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Kang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et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al. arXiv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1705.08443</a:t>
            </a:r>
          </a:p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   </a:t>
            </a:r>
            <a:r>
              <a:rPr lang="en-US" dirty="0" smtClean="0">
                <a:solidFill>
                  <a:srgbClr val="322F31"/>
                </a:solidFill>
                <a:latin typeface="Comic Sans MS"/>
                <a:cs typeface="Comic Sans MS"/>
              </a:rPr>
              <a:t>asymmetry calculation: </a:t>
            </a:r>
          </a:p>
          <a:p>
            <a:r>
              <a:rPr lang="en-US" dirty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322F31"/>
                </a:solidFill>
                <a:latin typeface="Comic Sans MS"/>
                <a:cs typeface="Comic Sans MS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Kang et al.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arXiv: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1707.00913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 descr="fig11b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r="3443"/>
          <a:stretch/>
        </p:blipFill>
        <p:spPr>
          <a:xfrm>
            <a:off x="4265330" y="1132404"/>
            <a:ext cx="4865450" cy="470682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536576" y="723164"/>
            <a:ext cx="4486419" cy="6079771"/>
            <a:chOff x="3277144" y="739921"/>
            <a:chExt cx="4486419" cy="6079771"/>
          </a:xfrm>
        </p:grpSpPr>
        <p:pic>
          <p:nvPicPr>
            <p:cNvPr id="17" name="Picture 16" descr="STAR_200_comparison_500_zh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4" t="7159" r="5335" b="4274"/>
            <a:stretch/>
          </p:blipFill>
          <p:spPr>
            <a:xfrm rot="5400000">
              <a:off x="3887695" y="151454"/>
              <a:ext cx="3287402" cy="446433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Picture 17" descr="STAR_200_comparison_500_zh_NLL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4" t="7642" r="5116" b="3791"/>
            <a:stretch/>
          </p:blipFill>
          <p:spPr>
            <a:xfrm rot="5400000">
              <a:off x="3865629" y="2943842"/>
              <a:ext cx="3287365" cy="4464335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9" name="TextBox 18"/>
          <p:cNvSpPr txBox="1"/>
          <p:nvPr/>
        </p:nvSpPr>
        <p:spPr>
          <a:xfrm rot="20400000">
            <a:off x="408664" y="3081950"/>
            <a:ext cx="8225112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First Sign TMDs survive at low x and high Q</a:t>
            </a:r>
            <a:r>
              <a:rPr lang="en-US" sz="24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endParaRPr lang="en-US" sz="2400" baseline="30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3748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Collins like Asymmetry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>
              <a:latin typeface="Comic Sans MS"/>
              <a:cs typeface="Comic Sans MS"/>
            </a:endParaRPr>
          </a:p>
        </p:txBody>
      </p:sp>
      <p:pic>
        <p:nvPicPr>
          <p:cNvPr id="6" name="Picture 5" descr="asy_coll_like_z_xneg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4" t="36037" r="12528" b="5630"/>
          <a:stretch/>
        </p:blipFill>
        <p:spPr>
          <a:xfrm>
            <a:off x="1201492" y="2989225"/>
            <a:ext cx="2266479" cy="242837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7850" y="597827"/>
            <a:ext cx="2550900" cy="2467428"/>
            <a:chOff x="25400" y="2912313"/>
            <a:chExt cx="3859781" cy="3617234"/>
          </a:xfrm>
        </p:grpSpPr>
        <p:pic>
          <p:nvPicPr>
            <p:cNvPr id="8" name="Picture 7" descr="asy_coll_like_z_xpos.ep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01" t="36592" r="12222" b="5815"/>
            <a:stretch/>
          </p:blipFill>
          <p:spPr>
            <a:xfrm>
              <a:off x="25400" y="2912313"/>
              <a:ext cx="3454400" cy="361723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1957" y="4033065"/>
              <a:ext cx="3783224" cy="586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FF00FF"/>
                  </a:solidFill>
                </a:rPr>
                <a:t>Maximized contribution</a:t>
              </a:r>
            </a:p>
            <a:p>
              <a:pPr algn="ctr"/>
              <a:r>
                <a:rPr lang="en-US" sz="1000" b="1" dirty="0" smtClean="0">
                  <a:solidFill>
                    <a:srgbClr val="FF00FF"/>
                  </a:solidFill>
                </a:rPr>
                <a:t>for </a:t>
              </a:r>
              <a:r>
                <a:rPr lang="en-US" sz="1000" dirty="0" smtClean="0">
                  <a:solidFill>
                    <a:srgbClr val="FF00FF"/>
                  </a:solidFill>
                  <a:latin typeface="Times"/>
                  <a:cs typeface="Times"/>
                </a:rPr>
                <a:t>√</a:t>
              </a:r>
              <a:r>
                <a:rPr lang="en-US" sz="1000" i="1" dirty="0" smtClean="0">
                  <a:solidFill>
                    <a:srgbClr val="FF00FF"/>
                  </a:solidFill>
                  <a:latin typeface="Times"/>
                  <a:cs typeface="Times"/>
                </a:rPr>
                <a:t>s</a:t>
              </a:r>
              <a:r>
                <a:rPr lang="en-US" sz="1000" dirty="0" smtClean="0">
                  <a:solidFill>
                    <a:srgbClr val="FF00FF"/>
                  </a:solidFill>
                  <a:latin typeface="Times"/>
                  <a:cs typeface="Times"/>
                </a:rPr>
                <a:t> = 500 </a:t>
              </a:r>
              <a:r>
                <a:rPr lang="en-US" sz="1000" b="1" dirty="0" err="1" smtClean="0">
                  <a:solidFill>
                    <a:srgbClr val="FF00FF"/>
                  </a:solidFill>
                </a:rPr>
                <a:t>GeV</a:t>
              </a:r>
              <a:endParaRPr lang="en-US" sz="1000" b="1" dirty="0">
                <a:solidFill>
                  <a:srgbClr val="FF00FF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23523" y="3420864"/>
            <a:ext cx="13846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D’Alesio</a:t>
            </a:r>
            <a:r>
              <a:rPr lang="en-US" sz="1000" dirty="0" smtClean="0"/>
              <a:t> et al.</a:t>
            </a:r>
            <a:endParaRPr lang="en-US" sz="1000" dirty="0"/>
          </a:p>
        </p:txBody>
      </p:sp>
      <p:pic>
        <p:nvPicPr>
          <p:cNvPr id="2" name="Picture 1" descr="fig9b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" r="3742"/>
          <a:stretch/>
        </p:blipFill>
        <p:spPr>
          <a:xfrm>
            <a:off x="3735925" y="576659"/>
            <a:ext cx="5008936" cy="48840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2676" y="5353964"/>
            <a:ext cx="8476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22F31"/>
                </a:solidFill>
                <a:latin typeface="Comic Sans MS"/>
                <a:cs typeface="Comic Sans MS"/>
              </a:rPr>
              <a:t>Model predictions shown for “maximized” effect, </a:t>
            </a:r>
            <a:endParaRPr lang="en-US" i="1" dirty="0" smtClean="0">
              <a:solidFill>
                <a:srgbClr val="322F31"/>
              </a:solidFill>
              <a:latin typeface="Comic Sans MS"/>
              <a:cs typeface="Comic Sans MS"/>
            </a:endParaRPr>
          </a:p>
          <a:p>
            <a:pPr algn="ctr"/>
            <a:r>
              <a:rPr lang="en-US" i="1" dirty="0" smtClean="0">
                <a:solidFill>
                  <a:srgbClr val="322F31"/>
                </a:solidFill>
                <a:latin typeface="Comic Sans MS"/>
                <a:cs typeface="Comic Sans MS"/>
              </a:rPr>
              <a:t>saturated </a:t>
            </a:r>
            <a:r>
              <a:rPr lang="en-US" i="1" dirty="0">
                <a:solidFill>
                  <a:srgbClr val="322F31"/>
                </a:solidFill>
                <a:latin typeface="Comic Sans MS"/>
                <a:cs typeface="Comic Sans MS"/>
              </a:rPr>
              <a:t>to positivity bound</a:t>
            </a:r>
          </a:p>
          <a:p>
            <a:pPr algn="ctr"/>
            <a:r>
              <a:rPr lang="en-US" b="1" dirty="0" smtClean="0">
                <a:solidFill>
                  <a:srgbClr val="322F31"/>
                </a:solidFill>
                <a:latin typeface="Comic Sans MS"/>
                <a:cs typeface="Comic Sans MS"/>
              </a:rPr>
              <a:t>Until now, Collins-like asymmetries completely unconstrained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b="1" i="1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Sensitive to linearly polarized gluons</a:t>
            </a:r>
            <a:endParaRPr lang="en-US" b="1" i="1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4590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Collins like Asymmetry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5" name="Picture 4" descr="fig10a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" r="2016"/>
          <a:stretch/>
        </p:blipFill>
        <p:spPr>
          <a:xfrm>
            <a:off x="12619" y="537643"/>
            <a:ext cx="6032500" cy="3116302"/>
          </a:xfrm>
          <a:prstGeom prst="rect">
            <a:avLst/>
          </a:prstGeom>
        </p:spPr>
      </p:pic>
      <p:pic>
        <p:nvPicPr>
          <p:cNvPr id="6" name="Picture 5" descr="fig10b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 r="2381"/>
          <a:stretch/>
        </p:blipFill>
        <p:spPr>
          <a:xfrm>
            <a:off x="3307830" y="3823078"/>
            <a:ext cx="5822950" cy="30333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360326"/>
            <a:ext cx="33043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Shaded bands represent 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maximal predictions </a:t>
            </a:r>
            <a:r>
              <a:rPr lang="en-US" dirty="0">
                <a:latin typeface="Comic Sans MS"/>
                <a:cs typeface="Comic Sans MS"/>
              </a:rPr>
              <a:t>from 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U</a:t>
            </a:r>
            <a:r>
              <a:rPr lang="en-US" dirty="0">
                <a:latin typeface="Comic Sans MS"/>
                <a:cs typeface="Comic Sans MS"/>
              </a:rPr>
              <a:t>. </a:t>
            </a:r>
            <a:r>
              <a:rPr lang="en-US" dirty="0" err="1">
                <a:latin typeface="Comic Sans MS"/>
                <a:cs typeface="Comic Sans MS"/>
              </a:rPr>
              <a:t>D’Alesio</a:t>
            </a:r>
            <a:r>
              <a:rPr lang="en-US" dirty="0">
                <a:latin typeface="Comic Sans MS"/>
                <a:cs typeface="Comic Sans MS"/>
              </a:rPr>
              <a:t>, </a:t>
            </a:r>
            <a:r>
              <a:rPr lang="en-US" dirty="0" err="1" smtClean="0">
                <a:latin typeface="Comic Sans MS"/>
                <a:cs typeface="Comic Sans MS"/>
              </a:rPr>
              <a:t>F.Murgia</a:t>
            </a:r>
            <a:r>
              <a:rPr lang="en-US" dirty="0">
                <a:latin typeface="Comic Sans MS"/>
                <a:cs typeface="Comic Sans MS"/>
              </a:rPr>
              <a:t>, and 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C</a:t>
            </a:r>
            <a:r>
              <a:rPr lang="en-US" dirty="0">
                <a:latin typeface="Comic Sans MS"/>
                <a:cs typeface="Comic Sans MS"/>
              </a:rPr>
              <a:t>. Pisano</a:t>
            </a:r>
            <a:r>
              <a:rPr lang="en-US" dirty="0" smtClean="0">
                <a:latin typeface="Comic Sans MS"/>
                <a:cs typeface="Comic Sans MS"/>
              </a:rPr>
              <a:t>, arXiv</a:t>
            </a:r>
            <a:r>
              <a:rPr lang="en-US" dirty="0">
                <a:latin typeface="Comic Sans MS"/>
                <a:cs typeface="Comic Sans MS"/>
              </a:rPr>
              <a:t>:1707.00914 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utilizing </a:t>
            </a:r>
            <a:r>
              <a:rPr lang="en-US" dirty="0" err="1" smtClean="0">
                <a:latin typeface="Comic Sans MS"/>
                <a:cs typeface="Comic Sans MS"/>
              </a:rPr>
              <a:t>Kretzer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and </a:t>
            </a:r>
            <a:r>
              <a:rPr lang="en-US" dirty="0">
                <a:latin typeface="Comic Sans MS"/>
                <a:cs typeface="Comic Sans MS"/>
              </a:rPr>
              <a:t>DSS </a:t>
            </a:r>
            <a:r>
              <a:rPr lang="en-US" dirty="0" smtClean="0">
                <a:latin typeface="Comic Sans MS"/>
                <a:cs typeface="Comic Sans MS"/>
              </a:rPr>
              <a:t>FF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2951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Comic Sans MS"/>
                <a:cs typeface="Comic Sans MS"/>
              </a:rPr>
              <a:t>Interference Fragmentation Function (IFF</a:t>
            </a:r>
            <a:r>
              <a:rPr lang="en-US" sz="2400" dirty="0" smtClean="0">
                <a:latin typeface="Comic Sans MS"/>
                <a:cs typeface="Comic Sans MS"/>
              </a:rPr>
              <a:t>)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7" name="Picture 6" descr="angledif4.tiff"/>
          <p:cNvPicPr>
            <a:picLocks noChangeAspect="1"/>
          </p:cNvPicPr>
          <p:nvPr/>
        </p:nvPicPr>
        <p:blipFill rotWithShape="1">
          <a:blip r:embed="rId2"/>
          <a:srcRect l="5007" t="6228" r="6267" b="1"/>
          <a:stretch/>
        </p:blipFill>
        <p:spPr>
          <a:xfrm>
            <a:off x="11052" y="839308"/>
            <a:ext cx="3522870" cy="3159413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6" name="Group 5"/>
          <p:cNvGrpSpPr/>
          <p:nvPr/>
        </p:nvGrpSpPr>
        <p:grpSpPr>
          <a:xfrm>
            <a:off x="2120525" y="3231571"/>
            <a:ext cx="1515360" cy="688056"/>
            <a:chOff x="11206" y="1044957"/>
            <a:chExt cx="1515360" cy="688056"/>
          </a:xfrm>
        </p:grpSpPr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21" y="1044957"/>
              <a:ext cx="1501745" cy="182029"/>
            </a:xfrm>
            <a:prstGeom prst="rect">
              <a:avLst/>
            </a:prstGeom>
          </p:spPr>
        </p:pic>
        <p:pic>
          <p:nvPicPr>
            <p:cNvPr id="20" name="Picture 19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6" y="1272453"/>
              <a:ext cx="1425899" cy="197199"/>
            </a:xfrm>
            <a:prstGeom prst="rect">
              <a:avLst/>
            </a:prstGeom>
          </p:spPr>
        </p:pic>
        <p:pic>
          <p:nvPicPr>
            <p:cNvPr id="21" name="Picture 20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901" y="1505476"/>
              <a:ext cx="1425899" cy="227537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461066"/>
            <a:ext cx="5178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p↑+p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+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-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+X  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 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transversity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x IFF</a:t>
            </a:r>
          </a:p>
          <a:p>
            <a:r>
              <a:rPr lang="en-US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                      survives in collinear framework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000" y="1116013"/>
            <a:ext cx="4074596" cy="3559418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7660" y="572689"/>
            <a:ext cx="2924935" cy="4586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4060689" y="5029283"/>
            <a:ext cx="5081724" cy="14773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Significant di-hadron  asymmetries both at √s=200GeV </a:t>
            </a:r>
            <a:r>
              <a:rPr lang="en-US" dirty="0">
                <a:latin typeface="Comic Sans MS"/>
                <a:cs typeface="Comic Sans MS"/>
              </a:rPr>
              <a:t>and √s=500GeV </a:t>
            </a:r>
            <a:endParaRPr lang="en-US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Increasing with </a:t>
            </a:r>
            <a:r>
              <a:rPr lang="en-US" dirty="0" err="1" smtClean="0">
                <a:latin typeface="Comic Sans MS"/>
                <a:cs typeface="Comic Sans MS"/>
              </a:rPr>
              <a:t>p</a:t>
            </a:r>
            <a:r>
              <a:rPr lang="en-US" baseline="-25000" dirty="0" err="1" smtClean="0">
                <a:latin typeface="Comic Sans MS"/>
                <a:cs typeface="Comic Sans MS"/>
              </a:rPr>
              <a:t>T</a:t>
            </a:r>
            <a:endParaRPr lang="en-US" baseline="-250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Access to </a:t>
            </a:r>
            <a:r>
              <a:rPr lang="en-US" dirty="0" err="1" smtClean="0">
                <a:latin typeface="Comic Sans MS"/>
                <a:cs typeface="Comic Sans MS"/>
              </a:rPr>
              <a:t>transversity</a:t>
            </a:r>
            <a:r>
              <a:rPr lang="en-US" dirty="0" smtClean="0">
                <a:latin typeface="Comic Sans MS"/>
                <a:cs typeface="Comic Sans MS"/>
              </a:rPr>
              <a:t> with a collinear observable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r="4086"/>
          <a:stretch/>
        </p:blipFill>
        <p:spPr>
          <a:xfrm>
            <a:off x="3811546" y="1156371"/>
            <a:ext cx="5319234" cy="38964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l="4017" t="4513" r="4580" b="6000"/>
          <a:stretch/>
        </p:blipFill>
        <p:spPr>
          <a:xfrm>
            <a:off x="12619" y="4137042"/>
            <a:ext cx="3640667" cy="26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6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Comic Sans MS"/>
                <a:cs typeface="Comic Sans MS"/>
              </a:rPr>
              <a:t>“Twist-3 </a:t>
            </a:r>
            <a:r>
              <a:rPr lang="en-US" sz="2400" dirty="0" err="1" smtClean="0">
                <a:latin typeface="Comic Sans MS"/>
                <a:cs typeface="Comic Sans MS"/>
              </a:rPr>
              <a:t>Sivers</a:t>
            </a:r>
            <a:r>
              <a:rPr lang="en-US" sz="2400" dirty="0" smtClean="0">
                <a:latin typeface="Comic Sans MS"/>
                <a:cs typeface="Comic Sans MS"/>
              </a:rPr>
              <a:t>” Through Jets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2529" y="4718033"/>
            <a:ext cx="5229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No sign of sizable azimuthal asymmetry in jet production at √</a:t>
            </a:r>
            <a:r>
              <a:rPr lang="en-US" i="1" dirty="0" smtClean="0">
                <a:latin typeface="Comic Sans MS"/>
                <a:cs typeface="Comic Sans MS"/>
              </a:rPr>
              <a:t>s</a:t>
            </a:r>
            <a:r>
              <a:rPr lang="en-US" dirty="0" smtClean="0">
                <a:latin typeface="Comic Sans MS"/>
                <a:cs typeface="Comic Sans MS"/>
              </a:rPr>
              <a:t> = 500 </a:t>
            </a:r>
            <a:r>
              <a:rPr lang="en-US" dirty="0" err="1" smtClean="0">
                <a:latin typeface="Comic Sans MS"/>
                <a:cs typeface="Comic Sans MS"/>
              </a:rPr>
              <a:t>GeV</a:t>
            </a:r>
            <a:endParaRPr lang="en-US" dirty="0" smtClean="0">
              <a:latin typeface="Comic Sans MS"/>
              <a:cs typeface="Comic Sans MS"/>
            </a:endParaRPr>
          </a:p>
          <a:p>
            <a:pPr algn="ctr"/>
            <a:r>
              <a:rPr lang="en-US" i="1" dirty="0" smtClean="0">
                <a:latin typeface="Comic Sans MS"/>
                <a:cs typeface="Comic Sans MS"/>
              </a:rPr>
              <a:t>Consistent with expectation from inclusive jets, di-jets, and neutral </a:t>
            </a:r>
            <a:r>
              <a:rPr lang="en-US" i="1" dirty="0" err="1" smtClean="0">
                <a:latin typeface="Comic Sans MS"/>
                <a:cs typeface="Comic Sans MS"/>
              </a:rPr>
              <a:t>pions</a:t>
            </a:r>
            <a:r>
              <a:rPr lang="en-US" i="1" dirty="0" smtClean="0">
                <a:latin typeface="Comic Sans MS"/>
                <a:cs typeface="Comic Sans MS"/>
              </a:rPr>
              <a:t> at </a:t>
            </a:r>
            <a:r>
              <a:rPr lang="en-US" dirty="0" smtClean="0">
                <a:latin typeface="Comic Sans MS"/>
                <a:cs typeface="Comic Sans MS"/>
              </a:rPr>
              <a:t>√</a:t>
            </a:r>
            <a:r>
              <a:rPr lang="en-US" i="1" dirty="0" smtClean="0">
                <a:latin typeface="Comic Sans MS"/>
                <a:cs typeface="Comic Sans MS"/>
              </a:rPr>
              <a:t>s </a:t>
            </a:r>
            <a:r>
              <a:rPr lang="en-US" dirty="0" smtClean="0">
                <a:latin typeface="Comic Sans MS"/>
                <a:cs typeface="Comic Sans MS"/>
              </a:rPr>
              <a:t>= 200</a:t>
            </a:r>
            <a:r>
              <a:rPr lang="en-US" i="1" dirty="0" smtClean="0">
                <a:latin typeface="Comic Sans MS"/>
                <a:cs typeface="Comic Sans MS"/>
              </a:rPr>
              <a:t> </a:t>
            </a:r>
            <a:r>
              <a:rPr lang="en-US" i="1" dirty="0" err="1" smtClean="0">
                <a:latin typeface="Comic Sans MS"/>
                <a:cs typeface="Comic Sans MS"/>
              </a:rPr>
              <a:t>GeV</a:t>
            </a:r>
            <a:endParaRPr lang="en-US" i="1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85" y="645588"/>
            <a:ext cx="2813050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omic Sans MS"/>
                <a:cs typeface="Comic Sans MS"/>
              </a:rPr>
              <a:t>Asymmetries shown as function of particle-jet </a:t>
            </a:r>
            <a:r>
              <a:rPr lang="en-US" sz="1600" b="1" dirty="0" err="1" smtClean="0">
                <a:latin typeface="Comic Sans MS"/>
                <a:cs typeface="Comic Sans MS"/>
              </a:rPr>
              <a:t>p</a:t>
            </a:r>
            <a:r>
              <a:rPr lang="en-US" sz="1600" b="1" baseline="-25000" dirty="0" err="1" smtClean="0">
                <a:latin typeface="Comic Sans MS"/>
                <a:cs typeface="Comic Sans MS"/>
              </a:rPr>
              <a:t>T</a:t>
            </a:r>
            <a:endParaRPr lang="en-US" sz="1600" b="1" baseline="-25000" dirty="0" smtClean="0">
              <a:latin typeface="Comic Sans MS"/>
              <a:cs typeface="Comic Sans MS"/>
            </a:endParaRPr>
          </a:p>
          <a:p>
            <a:pPr algn="ctr"/>
            <a:r>
              <a:rPr lang="en-US" sz="1600" i="1" dirty="0" smtClean="0">
                <a:latin typeface="Comic Sans MS"/>
                <a:cs typeface="Comic Sans MS"/>
              </a:rPr>
              <a:t>Corresponding </a:t>
            </a:r>
            <a:r>
              <a:rPr lang="en-US" sz="1600" i="1" dirty="0" err="1" smtClean="0">
                <a:latin typeface="Comic Sans MS"/>
                <a:cs typeface="Comic Sans MS"/>
              </a:rPr>
              <a:t>parton</a:t>
            </a:r>
            <a:r>
              <a:rPr lang="en-US" sz="1600" i="1" dirty="0" smtClean="0">
                <a:latin typeface="Comic Sans MS"/>
                <a:cs typeface="Comic Sans MS"/>
              </a:rPr>
              <a:t>-jet </a:t>
            </a:r>
            <a:r>
              <a:rPr lang="en-US" sz="1600" i="1" dirty="0" err="1" smtClean="0">
                <a:latin typeface="Comic Sans MS"/>
                <a:cs typeface="Comic Sans MS"/>
              </a:rPr>
              <a:t>p</a:t>
            </a:r>
            <a:r>
              <a:rPr lang="en-US" sz="1600" i="1" baseline="-25000" dirty="0" err="1" smtClean="0">
                <a:latin typeface="Comic Sans MS"/>
                <a:cs typeface="Comic Sans MS"/>
              </a:rPr>
              <a:t>T</a:t>
            </a:r>
            <a:r>
              <a:rPr lang="en-US" sz="1600" i="1" dirty="0" smtClean="0">
                <a:latin typeface="Comic Sans MS"/>
                <a:cs typeface="Comic Sans MS"/>
              </a:rPr>
              <a:t> lower by 0.6-1.4 </a:t>
            </a:r>
            <a:r>
              <a:rPr lang="en-US" sz="1600" i="1" dirty="0" err="1" smtClean="0">
                <a:latin typeface="Comic Sans MS"/>
                <a:cs typeface="Comic Sans MS"/>
              </a:rPr>
              <a:t>GeV</a:t>
            </a:r>
            <a:endParaRPr lang="en-US" sz="1600" i="1" dirty="0" smtClean="0">
              <a:latin typeface="Comic Sans MS"/>
              <a:cs typeface="Comic Sans MS"/>
            </a:endParaRPr>
          </a:p>
          <a:p>
            <a:pPr algn="ctr"/>
            <a:endParaRPr lang="en-US" sz="1600" dirty="0" smtClean="0">
              <a:latin typeface="Comic Sans MS"/>
              <a:cs typeface="Comic Sans MS"/>
            </a:endParaRPr>
          </a:p>
          <a:p>
            <a:pPr algn="ctr"/>
            <a:r>
              <a:rPr lang="en-US" sz="1600" dirty="0" smtClean="0">
                <a:latin typeface="Comic Sans MS"/>
                <a:cs typeface="Comic Sans MS"/>
              </a:rPr>
              <a:t>Horizontal errors include uncertainties from statistics, calorimeter gains, efficiencies, track momentum, and tracking efficiency</a:t>
            </a:r>
            <a:endParaRPr lang="en-US" sz="1600" dirty="0">
              <a:latin typeface="Comic Sans MS"/>
              <a:cs typeface="Comic Sans MS"/>
            </a:endParaRPr>
          </a:p>
        </p:txBody>
      </p:sp>
      <p:pic>
        <p:nvPicPr>
          <p:cNvPr id="3" name="Picture 2" descr="fig8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2" r="8671"/>
          <a:stretch/>
        </p:blipFill>
        <p:spPr>
          <a:xfrm>
            <a:off x="3075454" y="677327"/>
            <a:ext cx="6055326" cy="385108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100" y="3958773"/>
            <a:ext cx="4356100" cy="2578975"/>
            <a:chOff x="139700" y="3958773"/>
            <a:chExt cx="4356100" cy="2578975"/>
          </a:xfrm>
        </p:grpSpPr>
        <p:grpSp>
          <p:nvGrpSpPr>
            <p:cNvPr id="12" name="Group 11"/>
            <p:cNvGrpSpPr/>
            <p:nvPr/>
          </p:nvGrpSpPr>
          <p:grpSpPr>
            <a:xfrm>
              <a:off x="139700" y="3958773"/>
              <a:ext cx="4356100" cy="2578975"/>
              <a:chOff x="148987" y="3647507"/>
              <a:chExt cx="4697389" cy="2946512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48987" y="3647507"/>
                <a:ext cx="4697389" cy="2946512"/>
                <a:chOff x="225187" y="3647507"/>
                <a:chExt cx="4697389" cy="2946512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225187" y="3647507"/>
                  <a:ext cx="3974280" cy="2721879"/>
                  <a:chOff x="225187" y="3711008"/>
                  <a:chExt cx="3974280" cy="2721879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225187" y="3711008"/>
                    <a:ext cx="3796480" cy="2721879"/>
                    <a:chOff x="191319" y="3694074"/>
                    <a:chExt cx="3796480" cy="2721879"/>
                  </a:xfrm>
                </p:grpSpPr>
                <p:pic>
                  <p:nvPicPr>
                    <p:cNvPr id="19" name="Picture 18"/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1281" t="11438" r="38889" b="7010"/>
                    <a:stretch/>
                  </p:blipFill>
                  <p:spPr>
                    <a:xfrm>
                      <a:off x="191319" y="3797923"/>
                      <a:ext cx="3796480" cy="26180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" name="Picture 19"/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40461" t="2316" b="89909"/>
                    <a:stretch/>
                  </p:blipFill>
                  <p:spPr>
                    <a:xfrm>
                      <a:off x="970571" y="3694074"/>
                      <a:ext cx="2948992" cy="19482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Picture 17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58710" t="85397" r="35686" b="7010"/>
                  <a:stretch/>
                </p:blipFill>
                <p:spPr>
                  <a:xfrm>
                    <a:off x="3843867" y="6189133"/>
                    <a:ext cx="355600" cy="24375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3392894" y="6242380"/>
                  <a:ext cx="1529682" cy="3516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err="1" smtClean="0">
                      <a:latin typeface="Arial"/>
                      <a:cs typeface="Arial"/>
                    </a:rPr>
                    <a:t>p</a:t>
                  </a:r>
                  <a:r>
                    <a:rPr lang="en-US" sz="1400" b="1" baseline="-25000" dirty="0" err="1" smtClean="0">
                      <a:latin typeface="Arial"/>
                      <a:cs typeface="Arial"/>
                    </a:rPr>
                    <a:t>T</a:t>
                  </a:r>
                  <a:r>
                    <a:rPr lang="en-US" sz="1400" b="1" dirty="0" smtClean="0">
                      <a:latin typeface="Arial"/>
                      <a:cs typeface="Arial"/>
                    </a:rPr>
                    <a:t> [</a:t>
                  </a:r>
                  <a:r>
                    <a:rPr lang="en-US" sz="1400" b="1" dirty="0" err="1" smtClean="0">
                      <a:latin typeface="Arial"/>
                      <a:cs typeface="Arial"/>
                    </a:rPr>
                    <a:t>GeV</a:t>
                  </a:r>
                  <a:r>
                    <a:rPr lang="en-US" sz="1400" b="1" dirty="0" smtClean="0">
                      <a:latin typeface="Arial"/>
                      <a:cs typeface="Arial"/>
                    </a:rPr>
                    <a:t>/c]</a:t>
                  </a:r>
                  <a:endParaRPr lang="en-US" sz="1400" b="1" dirty="0">
                    <a:latin typeface="Arial"/>
                    <a:cs typeface="Arial"/>
                  </a:endParaRPr>
                </a:p>
              </p:txBody>
            </p: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/>
              <a:srcRect l="62179" t="18408" r="31283" b="74207"/>
              <a:stretch/>
            </p:blipFill>
            <p:spPr>
              <a:xfrm>
                <a:off x="2455331" y="3974249"/>
                <a:ext cx="414867" cy="237068"/>
              </a:xfrm>
              <a:prstGeom prst="rect">
                <a:avLst/>
              </a:prstGeom>
            </p:spPr>
          </p:pic>
        </p:grpSp>
        <p:cxnSp>
          <p:nvCxnSpPr>
            <p:cNvPr id="5" name="Straight Connector 4"/>
            <p:cNvCxnSpPr/>
            <p:nvPr/>
          </p:nvCxnSpPr>
          <p:spPr>
            <a:xfrm flipH="1">
              <a:off x="1401218" y="4169833"/>
              <a:ext cx="2132" cy="1948494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07499" y="4180417"/>
              <a:ext cx="4268" cy="1925210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H="1">
            <a:off x="1409701" y="3333750"/>
            <a:ext cx="2432049" cy="125095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36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to Gluon “TMD</a:t>
            </a:r>
            <a:r>
              <a:rPr lang="en-US" cap="none" dirty="0"/>
              <a:t>s</a:t>
            </a:r>
            <a:r>
              <a:rPr lang="en-US" dirty="0"/>
              <a:t>”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smtClean="0"/>
              <a:t>INT-2017 The Flavor Structure of Nucleon Sea</a:t>
            </a:r>
            <a:endParaRPr lang="en-US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466176" y="2602183"/>
            <a:ext cx="4487324" cy="29858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  <a:defRPr sz="20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6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/>
              <a:buChar char="o"/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ü"/>
              <a:defRPr sz="12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FF"/>
              </a:buClr>
            </a:pPr>
            <a:r>
              <a:rPr lang="en-US" b="0" dirty="0" smtClean="0"/>
              <a:t> Heavy flavor asymmetries most sensitive to Twist-3 counterpart of Gluon </a:t>
            </a:r>
            <a:r>
              <a:rPr lang="en-US" b="0" dirty="0" err="1" smtClean="0"/>
              <a:t>Sivers</a:t>
            </a:r>
            <a:r>
              <a:rPr lang="en-US" b="0" dirty="0" smtClean="0"/>
              <a:t> and tri-gluon </a:t>
            </a:r>
            <a:r>
              <a:rPr lang="en-US" b="0" dirty="0" err="1" smtClean="0"/>
              <a:t>correlator</a:t>
            </a:r>
            <a:r>
              <a:rPr lang="en-US" b="0" dirty="0" smtClean="0"/>
              <a:t>, </a:t>
            </a:r>
          </a:p>
          <a:p>
            <a:pPr>
              <a:buClr>
                <a:srgbClr val="0000FF"/>
              </a:buClr>
            </a:pPr>
            <a:r>
              <a:rPr lang="en-US" b="0" dirty="0" smtClean="0"/>
              <a:t> no final state effects expected      due to heavy quark mass</a:t>
            </a:r>
          </a:p>
          <a:p>
            <a:pPr>
              <a:buClr>
                <a:srgbClr val="0000FF"/>
              </a:buClr>
            </a:pPr>
            <a:r>
              <a:rPr lang="en-US" b="0" dirty="0" smtClean="0"/>
              <a:t> Both contributions poorly known</a:t>
            </a:r>
            <a:endParaRPr lang="en-US" b="0" dirty="0"/>
          </a:p>
        </p:txBody>
      </p:sp>
      <p:pic>
        <p:nvPicPr>
          <p:cNvPr id="20" name="Content Placeholder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9" b="2748"/>
          <a:stretch/>
        </p:blipFill>
        <p:spPr>
          <a:xfrm>
            <a:off x="0" y="910162"/>
            <a:ext cx="4199359" cy="49741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774" y="5816508"/>
            <a:ext cx="443940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mic Sans MS"/>
                <a:cs typeface="Comic Sans MS"/>
              </a:rPr>
              <a:t>Model calculations from: Koike et.al</a:t>
            </a:r>
            <a:r>
              <a:rPr lang="en-US" sz="1600" dirty="0">
                <a:latin typeface="Comic Sans MS"/>
                <a:cs typeface="Comic Sans MS"/>
              </a:rPr>
              <a:t>. </a:t>
            </a:r>
            <a:r>
              <a:rPr lang="en-US" sz="1600" dirty="0">
                <a:latin typeface="Comic Sans MS"/>
                <a:cs typeface="Comic Sans MS"/>
                <a:hlinkClick r:id="rId3"/>
              </a:rPr>
              <a:t>Phys.Rev. D84 (2011) 014026</a:t>
            </a:r>
            <a:endParaRPr lang="en-US" sz="1600" dirty="0">
              <a:latin typeface="Comic Sans MS"/>
              <a:cs typeface="Comic Sans M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81" y="910038"/>
            <a:ext cx="1875469" cy="13026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334" y="585939"/>
            <a:ext cx="3255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en-US" dirty="0">
                <a:solidFill>
                  <a:srgbClr val="000000"/>
                </a:solidFill>
                <a:latin typeface="Comic Sans MS"/>
                <a:cs typeface="Comic Sans MS"/>
                <a:hlinkClick r:id="rId5"/>
              </a:rPr>
              <a:t>Phys.Rev. D95 (2017) 112001 </a:t>
            </a:r>
            <a:endParaRPr lang="en-US" altLang="en-US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endParaRPr lang="en-US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6233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to Gluon “TMD</a:t>
            </a:r>
            <a:r>
              <a:rPr lang="en-US" cap="none" dirty="0"/>
              <a:t>s</a:t>
            </a:r>
            <a:r>
              <a:rPr lang="en-US" dirty="0"/>
              <a:t>”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3" t="5924" r="5558" b="49693"/>
          <a:stretch/>
        </p:blipFill>
        <p:spPr bwMode="auto">
          <a:xfrm>
            <a:off x="12619" y="814918"/>
            <a:ext cx="4811175" cy="233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8018" r="6654" b="21634"/>
          <a:stretch/>
        </p:blipFill>
        <p:spPr bwMode="auto">
          <a:xfrm>
            <a:off x="830870" y="3450988"/>
            <a:ext cx="3439584" cy="271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11"/>
          <p:cNvSpPr txBox="1">
            <a:spLocks/>
          </p:cNvSpPr>
          <p:nvPr/>
        </p:nvSpPr>
        <p:spPr>
          <a:xfrm>
            <a:off x="4730750" y="1042434"/>
            <a:ext cx="4038600" cy="44185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  <a:defRPr sz="20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6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/>
              <a:buChar char="o"/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ü"/>
              <a:defRPr sz="12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400" indent="-23040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</a:pPr>
            <a:r>
              <a:rPr lang="en-US" b="0" dirty="0" smtClean="0"/>
              <a:t> Surprising nonzero J/Psi A</a:t>
            </a:r>
            <a:r>
              <a:rPr lang="en-US" b="0" baseline="-25000" dirty="0" smtClean="0"/>
              <a:t>N</a:t>
            </a:r>
            <a:r>
              <a:rPr lang="en-US" b="0" dirty="0" smtClean="0"/>
              <a:t>s seen in </a:t>
            </a:r>
            <a:r>
              <a:rPr lang="en-US" b="0" dirty="0" err="1" smtClean="0"/>
              <a:t>pAu</a:t>
            </a:r>
            <a:r>
              <a:rPr lang="en-US" b="0" dirty="0" smtClean="0"/>
              <a:t> collisions while </a:t>
            </a:r>
            <a:r>
              <a:rPr lang="en-US" b="0" dirty="0" err="1" smtClean="0"/>
              <a:t>pp</a:t>
            </a:r>
            <a:r>
              <a:rPr lang="en-US" b="0" dirty="0" smtClean="0"/>
              <a:t> Asymmetries are mostly consistent with zero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None/>
            </a:pPr>
            <a:endParaRPr lang="en-US" b="0" dirty="0" smtClean="0"/>
          </a:p>
          <a:p>
            <a:pPr marL="230400" indent="-23040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</a:pPr>
            <a:r>
              <a:rPr lang="en-US" b="0" dirty="0" smtClean="0"/>
              <a:t> Nonzero effect only visible at the lowest available </a:t>
            </a:r>
            <a:r>
              <a:rPr lang="en-US" b="0" dirty="0" err="1" smtClean="0"/>
              <a:t>P</a:t>
            </a:r>
            <a:r>
              <a:rPr lang="en-US" b="0" baseline="-25000" dirty="0" err="1" smtClean="0"/>
              <a:t>t</a:t>
            </a:r>
            <a:endParaRPr lang="en-US" b="0" baseline="-25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None/>
            </a:pPr>
            <a:endParaRPr lang="en-US" b="0" baseline="-25000" dirty="0" smtClean="0"/>
          </a:p>
          <a:p>
            <a:pPr marL="230400" indent="-23040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</a:pPr>
            <a:r>
              <a:rPr lang="en-US" b="0" dirty="0" smtClean="0"/>
              <a:t> Diffractive effects  as  cause not very likely due to coincidence with hard collision trigger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None/>
            </a:pPr>
            <a:endParaRPr lang="en-US" b="0" dirty="0" smtClean="0"/>
          </a:p>
          <a:p>
            <a:pPr marL="230400" indent="-23040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</a:pPr>
            <a:r>
              <a:rPr lang="en-US" b="0" dirty="0" smtClean="0"/>
              <a:t> </a:t>
            </a:r>
            <a:r>
              <a:rPr lang="en-US" b="0" dirty="0" err="1" smtClean="0"/>
              <a:t>pAl</a:t>
            </a:r>
            <a:r>
              <a:rPr lang="en-US" b="0" dirty="0" smtClean="0"/>
              <a:t> data is being analyzed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31759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to Gluon “TMD</a:t>
            </a:r>
            <a:r>
              <a:rPr lang="en-US" cap="none" dirty="0"/>
              <a:t>s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91987"/>
            <a:ext cx="4680585" cy="2187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90851"/>
            <a:ext cx="4680585" cy="2187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3" y="4655166"/>
            <a:ext cx="4680585" cy="21875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31478" y="1016000"/>
            <a:ext cx="43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pp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40313" y="3001618"/>
            <a:ext cx="54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pAl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1329" y="890113"/>
            <a:ext cx="4403770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pp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 smtClean="0">
                <a:latin typeface="Comic Sans MS"/>
                <a:cs typeface="Comic Sans MS"/>
              </a:rPr>
              <a:t>Improved results </a:t>
            </a:r>
            <a:r>
              <a:rPr lang="en-US" b="0" dirty="0">
                <a:latin typeface="Comic Sans MS"/>
                <a:cs typeface="Comic Sans MS"/>
              </a:rPr>
              <a:t>from </a:t>
            </a:r>
            <a:r>
              <a:rPr lang="en-US" b="0" dirty="0" smtClean="0">
                <a:latin typeface="Comic Sans MS"/>
                <a:cs typeface="Comic Sans MS"/>
              </a:rPr>
              <a:t>2015!</a:t>
            </a:r>
            <a:endParaRPr lang="en-US" b="0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Comic Sans MS"/>
                <a:cs typeface="Comic Sans MS"/>
              </a:rPr>
              <a:t>Consistent with 0</a:t>
            </a:r>
          </a:p>
          <a:p>
            <a:pPr>
              <a:buClr>
                <a:srgbClr val="0000FF"/>
              </a:buClr>
            </a:pPr>
            <a:r>
              <a:rPr lang="en-US" b="0" dirty="0" smtClean="0">
                <a:latin typeface="Comic Sans MS"/>
                <a:cs typeface="Comic Sans MS"/>
              </a:rPr>
              <a:t>    to 3~</a:t>
            </a:r>
            <a:r>
              <a:rPr lang="en-US" b="0" dirty="0">
                <a:latin typeface="Comic Sans MS"/>
                <a:cs typeface="Comic Sans MS"/>
              </a:rPr>
              <a:t>10</a:t>
            </a:r>
            <a:r>
              <a:rPr lang="en-US" b="0" baseline="30000" dirty="0">
                <a:latin typeface="Comic Sans MS"/>
                <a:cs typeface="Comic Sans MS"/>
              </a:rPr>
              <a:t>-4</a:t>
            </a:r>
            <a:r>
              <a:rPr lang="en-US" b="0" dirty="0">
                <a:latin typeface="Comic Sans MS"/>
                <a:cs typeface="Comic Sans MS"/>
              </a:rPr>
              <a:t> precision level at low </a:t>
            </a:r>
            <a:r>
              <a:rPr lang="en-US" b="0" dirty="0" err="1" smtClean="0">
                <a:latin typeface="Comic Sans MS"/>
                <a:cs typeface="Comic Sans MS"/>
              </a:rPr>
              <a:t>p</a:t>
            </a:r>
            <a:r>
              <a:rPr lang="en-US" b="0" baseline="-25000" dirty="0" err="1" smtClean="0">
                <a:latin typeface="Comic Sans MS"/>
                <a:cs typeface="Comic Sans MS"/>
              </a:rPr>
              <a:t>T</a:t>
            </a:r>
            <a:endParaRPr lang="en-US" b="0" baseline="-25000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200" b="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 smtClean="0">
                <a:latin typeface="Comic Sans MS"/>
                <a:cs typeface="Comic Sans MS"/>
              </a:rPr>
              <a:t>constrain of gluon </a:t>
            </a:r>
            <a:r>
              <a:rPr lang="en-US" b="0" dirty="0" err="1">
                <a:latin typeface="Comic Sans MS"/>
                <a:cs typeface="Comic Sans MS"/>
              </a:rPr>
              <a:t>Sivers</a:t>
            </a:r>
            <a:r>
              <a:rPr lang="en-US" b="0" dirty="0">
                <a:latin typeface="Comic Sans MS"/>
                <a:cs typeface="Comic Sans MS"/>
              </a:rPr>
              <a:t> </a:t>
            </a:r>
            <a:r>
              <a:rPr lang="en-US" b="0" dirty="0" smtClean="0">
                <a:latin typeface="Comic Sans MS"/>
                <a:cs typeface="Comic Sans MS"/>
              </a:rPr>
              <a:t>effect</a:t>
            </a:r>
            <a:endParaRPr lang="en-US" b="0" dirty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s-ES_tradnl" b="0" dirty="0" smtClean="0">
                <a:latin typeface="Comic Sans MS"/>
                <a:cs typeface="Comic Sans MS"/>
              </a:rPr>
              <a:t>    </a:t>
            </a:r>
            <a:r>
              <a:rPr lang="es-ES_tradnl" sz="1600" b="0" dirty="0" err="1" smtClean="0">
                <a:latin typeface="Comic Sans MS"/>
                <a:cs typeface="Comic Sans MS"/>
              </a:rPr>
              <a:t>Anselmino</a:t>
            </a:r>
            <a:r>
              <a:rPr lang="es-ES_tradnl" sz="1600" b="0" dirty="0" smtClean="0">
                <a:latin typeface="Comic Sans MS"/>
                <a:cs typeface="Comic Sans MS"/>
              </a:rPr>
              <a:t> </a:t>
            </a:r>
            <a:r>
              <a:rPr lang="es-ES_tradnl" sz="1600" b="0" dirty="0">
                <a:latin typeface="Comic Sans MS"/>
                <a:cs typeface="Comic Sans MS"/>
              </a:rPr>
              <a:t>et al, PRD 74 (2006), 094011</a:t>
            </a:r>
          </a:p>
          <a:p>
            <a:pPr>
              <a:buClr>
                <a:srgbClr val="0000FF"/>
              </a:buClr>
            </a:pPr>
            <a:r>
              <a:rPr lang="fr-FR" sz="1600" b="0" dirty="0" smtClean="0">
                <a:latin typeface="Comic Sans MS"/>
                <a:cs typeface="Comic Sans MS"/>
              </a:rPr>
              <a:t>     D’</a:t>
            </a:r>
            <a:r>
              <a:rPr lang="fr-FR" sz="1600" b="0" dirty="0" err="1" smtClean="0">
                <a:latin typeface="Comic Sans MS"/>
                <a:cs typeface="Comic Sans MS"/>
              </a:rPr>
              <a:t>Alesio</a:t>
            </a:r>
            <a:r>
              <a:rPr lang="fr-FR" sz="1600" b="0" dirty="0" smtClean="0">
                <a:latin typeface="Comic Sans MS"/>
                <a:cs typeface="Comic Sans MS"/>
              </a:rPr>
              <a:t> </a:t>
            </a:r>
            <a:r>
              <a:rPr lang="fr-FR" sz="1600" b="0" dirty="0">
                <a:latin typeface="Comic Sans MS"/>
                <a:cs typeface="Comic Sans MS"/>
              </a:rPr>
              <a:t>et al, JHEP 1509 (2015), </a:t>
            </a:r>
            <a:r>
              <a:rPr lang="fr-FR" sz="1600" b="0" dirty="0" smtClean="0">
                <a:latin typeface="Comic Sans MS"/>
                <a:cs typeface="Comic Sans MS"/>
              </a:rPr>
              <a:t>119</a:t>
            </a:r>
          </a:p>
          <a:p>
            <a:pPr>
              <a:buClr>
                <a:srgbClr val="0000FF"/>
              </a:buClr>
            </a:pPr>
            <a:endParaRPr lang="fr-FR" sz="1600" b="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fr-FR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</a:t>
            </a:r>
            <a:r>
              <a:rPr lang="fr-FR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</a:p>
          <a:p>
            <a:pPr>
              <a:buClr>
                <a:srgbClr val="0000FF"/>
              </a:buClr>
            </a:pPr>
            <a:r>
              <a:rPr lang="fr-FR" b="0" dirty="0" smtClean="0">
                <a:latin typeface="Comic Sans MS"/>
                <a:cs typeface="Comic Sans MS"/>
              </a:rPr>
              <a:t>hi</a:t>
            </a:r>
            <a:r>
              <a:rPr lang="en-US" b="0" dirty="0" err="1" smtClean="0">
                <a:latin typeface="Comic Sans MS"/>
                <a:cs typeface="Comic Sans MS"/>
              </a:rPr>
              <a:t>gh</a:t>
            </a:r>
            <a:r>
              <a:rPr lang="en-US" b="0" dirty="0" smtClean="0">
                <a:latin typeface="Comic Sans MS"/>
                <a:cs typeface="Comic Sans MS"/>
              </a:rPr>
              <a:t> precision test of nuclear effects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16017" y="5163931"/>
            <a:ext cx="59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pAu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6" name="Picture 15" descr="pi0frac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7677" r="6511"/>
          <a:stretch/>
        </p:blipFill>
        <p:spPr>
          <a:xfrm>
            <a:off x="5455478" y="4141305"/>
            <a:ext cx="3230524" cy="243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Correlations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8" t="3409" r="2412" b="39185"/>
          <a:stretch/>
        </p:blipFill>
        <p:spPr>
          <a:xfrm>
            <a:off x="742" y="1038097"/>
            <a:ext cx="4147930" cy="2492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9" t="3526" r="2412" b="32989"/>
          <a:stretch/>
        </p:blipFill>
        <p:spPr>
          <a:xfrm>
            <a:off x="14424" y="3497053"/>
            <a:ext cx="4127622" cy="2756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7725" y="676171"/>
            <a:ext cx="3458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  <a:hlinkClick r:id="rId4"/>
              </a:rPr>
              <a:t>Phys.Rev. D95 (2017) </a:t>
            </a:r>
            <a:r>
              <a:rPr lang="en-US" dirty="0" smtClean="0">
                <a:latin typeface="Comic Sans MS"/>
                <a:cs typeface="Comic Sans MS"/>
                <a:hlinkClick r:id="rId4"/>
              </a:rPr>
              <a:t>072002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89446" y="1308683"/>
            <a:ext cx="4038600" cy="42581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  <a:defRPr sz="20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6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/>
              <a:buChar char="o"/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ü"/>
              <a:defRPr sz="12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0000FF"/>
              </a:buClr>
              <a:buNone/>
            </a:pPr>
            <a:r>
              <a:rPr lang="en-US" sz="1800" dirty="0">
                <a:solidFill>
                  <a:srgbClr val="0000FF"/>
                </a:solidFill>
              </a:rPr>
              <a:t>Di-hadron and h-</a:t>
            </a:r>
            <a:r>
              <a:rPr lang="en-US" sz="1800" dirty="0">
                <a:solidFill>
                  <a:srgbClr val="0000FF"/>
                </a:solidFill>
                <a:latin typeface="Symbol" panose="05050102010706020507" pitchFamily="18" charset="2"/>
              </a:rPr>
              <a:t>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correlations</a:t>
            </a:r>
          </a:p>
          <a:p>
            <a:pPr indent="-230400">
              <a:lnSpc>
                <a:spcPct val="100000"/>
              </a:lnSpc>
              <a:buClr>
                <a:srgbClr val="0000FF"/>
              </a:buClr>
            </a:pPr>
            <a:r>
              <a:rPr lang="en-US" sz="1800" b="0" dirty="0" smtClean="0"/>
              <a:t>Look at angular correlation between nearly back-to-back particles</a:t>
            </a:r>
          </a:p>
          <a:p>
            <a:pPr>
              <a:buClr>
                <a:srgbClr val="0000FF"/>
              </a:buClr>
            </a:pPr>
            <a:r>
              <a:rPr lang="en-US" sz="1800" b="0" dirty="0" smtClean="0"/>
              <a:t>Widths of Gaussian components seem to be decreasing with trigger particle momentum while increase is expected</a:t>
            </a:r>
          </a:p>
          <a:p>
            <a:pPr>
              <a:buClr>
                <a:srgbClr val="0000FF"/>
              </a:buClr>
            </a:pPr>
            <a:r>
              <a:rPr lang="en-US" sz="1800" b="0" dirty="0" err="1" smtClean="0"/>
              <a:t>Pythia</a:t>
            </a:r>
            <a:r>
              <a:rPr lang="en-US" sz="1800" b="0" dirty="0" smtClean="0"/>
              <a:t> qualitatively describes this effect</a:t>
            </a:r>
          </a:p>
          <a:p>
            <a:pPr>
              <a:buClr>
                <a:srgbClr val="0000FF"/>
              </a:buClr>
            </a:pPr>
            <a:r>
              <a:rPr lang="en-US" sz="1800" b="0" dirty="0" smtClean="0"/>
              <a:t>NLO contributions move </a:t>
            </a:r>
            <a:r>
              <a:rPr lang="en-US" sz="1800" b="0" dirty="0" err="1" smtClean="0"/>
              <a:t>k</a:t>
            </a:r>
            <a:r>
              <a:rPr lang="en-US" sz="1800" b="0" baseline="-25000" dirty="0" err="1" smtClean="0"/>
              <a:t>T</a:t>
            </a:r>
            <a:r>
              <a:rPr lang="en-US" sz="1800" b="0" dirty="0" smtClean="0"/>
              <a:t> into exponential </a:t>
            </a:r>
            <a:r>
              <a:rPr lang="en-US" sz="1800" b="0" dirty="0" err="1" smtClean="0"/>
              <a:t>p</a:t>
            </a:r>
            <a:r>
              <a:rPr lang="en-US" sz="1800" b="0" baseline="-25000" dirty="0" err="1" smtClean="0"/>
              <a:t>T</a:t>
            </a:r>
            <a:r>
              <a:rPr lang="en-US" sz="1800" b="0" dirty="0" smtClean="0"/>
              <a:t> tails</a:t>
            </a:r>
          </a:p>
          <a:p>
            <a:pPr lvl="1">
              <a:buClr>
                <a:srgbClr val="0000FF"/>
              </a:buClr>
            </a:pPr>
            <a:r>
              <a:rPr lang="en-US" sz="1600" b="0" dirty="0" smtClean="0"/>
              <a:t>extra kicks less back to back</a:t>
            </a:r>
          </a:p>
          <a:p>
            <a:pPr>
              <a:buClr>
                <a:srgbClr val="0000FF"/>
              </a:buClr>
            </a:pPr>
            <a:r>
              <a:rPr lang="en-US" b="0" dirty="0" smtClean="0"/>
              <a:t>not exactly clear what is expected by a NLO TMD calculation</a:t>
            </a:r>
          </a:p>
          <a:p>
            <a:pPr>
              <a:buClr>
                <a:srgbClr val="0000FF"/>
              </a:buClr>
            </a:pPr>
            <a:endParaRPr lang="en-US" sz="1800" b="0" dirty="0" smtClean="0"/>
          </a:p>
          <a:p>
            <a:pPr>
              <a:buClr>
                <a:srgbClr val="0000FF"/>
              </a:buClr>
            </a:pP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58271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434" y="3134793"/>
            <a:ext cx="4639733" cy="18751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Visualize Color interactions in QCD</a:t>
            </a:r>
            <a:endParaRPr lang="en-US" sz="2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smtClean="0">
                <a:latin typeface="Comic Sans MS"/>
                <a:cs typeface="Comic Sans MS"/>
              </a:rPr>
              <a:t>INT-2017 The Flavor Structure of Nucleon Sea</a:t>
            </a:r>
            <a:endParaRPr lang="en-US">
              <a:latin typeface="Comic Sans MS"/>
              <a:cs typeface="Comic Sans MS"/>
            </a:endParaRP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2327842" y="2224415"/>
            <a:ext cx="1829347" cy="92333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DIS: </a:t>
            </a:r>
            <a:endParaRPr lang="en-US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q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-scattering</a:t>
            </a:r>
            <a:endParaRPr lang="en-US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attractive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FSI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4898825" y="2222472"/>
            <a:ext cx="1996047" cy="92333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pp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</a:p>
          <a:p>
            <a:pPr algn="ctr" eaLnBrk="0" hangingPunct="0"/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qqbar-anhilation</a:t>
            </a:r>
            <a:endParaRPr lang="en-US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repulsive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ISI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757747" y="2453291"/>
            <a:ext cx="1000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CD1416"/>
                </a:solidFill>
                <a:latin typeface="Comic Sans MS"/>
                <a:cs typeface="Comic Sans MS"/>
              </a:rPr>
              <a:t>Q</a:t>
            </a:r>
            <a:r>
              <a:rPr lang="en-US" sz="2400" b="1" dirty="0" smtClean="0">
                <a:solidFill>
                  <a:srgbClr val="0B9E08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 smtClean="0">
                <a:solidFill>
                  <a:srgbClr val="2130C9"/>
                </a:solidFill>
                <a:latin typeface="Comic Sans MS"/>
                <a:cs typeface="Comic Sans MS"/>
              </a:rPr>
              <a:t>D</a:t>
            </a:r>
            <a:r>
              <a:rPr lang="en-US" sz="2400" b="1" dirty="0">
                <a:solidFill>
                  <a:srgbClr val="CD1416"/>
                </a:solidFill>
                <a:latin typeface="Comic Sans MS"/>
                <a:cs typeface="Comic Sans MS"/>
              </a:rPr>
              <a:t>:</a:t>
            </a:r>
            <a:endParaRPr lang="en-US" sz="2400" b="1" dirty="0">
              <a:solidFill>
                <a:srgbClr val="E63F29"/>
              </a:solidFill>
              <a:latin typeface="Comic Sans MS"/>
              <a:cs typeface="Comic Sans M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64670" y="5053733"/>
            <a:ext cx="5550042" cy="58477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DIS</a:t>
            </a:r>
            <a:r>
              <a:rPr lang="en-US" b="1" dirty="0" smtClean="0">
                <a:latin typeface="Comic Sans MS"/>
                <a:cs typeface="Comic Sans MS"/>
              </a:rPr>
              <a:t> = </a:t>
            </a:r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(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DY</a:t>
            </a:r>
            <a:r>
              <a:rPr lang="en-US" b="1" baseline="-25000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or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W</a:t>
            </a:r>
            <a:r>
              <a:rPr lang="en-US" b="1" baseline="-25000" dirty="0" smtClean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or </a:t>
            </a:r>
            <a:r>
              <a:rPr lang="en-US" dirty="0" smtClean="0">
                <a:latin typeface="Comic Sans MS"/>
                <a:cs typeface="Comic Sans MS"/>
              </a:rPr>
              <a:t>Sivers</a:t>
            </a:r>
            <a:r>
              <a:rPr lang="en-US" baseline="-25000" dirty="0" smtClean="0">
                <a:latin typeface="Comic Sans MS"/>
                <a:cs typeface="Comic Sans MS"/>
              </a:rPr>
              <a:t>Z0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r>
              <a:rPr lang="en-US" baseline="-25000" dirty="0" smtClean="0">
                <a:latin typeface="Comic Sans MS"/>
                <a:cs typeface="Comic Sans MS"/>
              </a:rPr>
              <a:t> </a:t>
            </a:r>
            <a:endParaRPr lang="en-US" b="1" baseline="-25000" dirty="0">
              <a:latin typeface="Comic Sans MS"/>
              <a:cs typeface="Comic Sans M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1854" y="1676404"/>
            <a:ext cx="8322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easure non-universality of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sivers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-function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725078" y="354429"/>
            <a:ext cx="7021513" cy="1397000"/>
            <a:chOff x="1295401" y="3111500"/>
            <a:chExt cx="7021513" cy="1397000"/>
          </a:xfrm>
        </p:grpSpPr>
        <p:grpSp>
          <p:nvGrpSpPr>
            <p:cNvPr id="19" name="Group 17"/>
            <p:cNvGrpSpPr>
              <a:grpSpLocks/>
            </p:cNvGrpSpPr>
            <p:nvPr/>
          </p:nvGrpSpPr>
          <p:grpSpPr bwMode="auto">
            <a:xfrm>
              <a:off x="1295401" y="3111500"/>
              <a:ext cx="7021513" cy="1397000"/>
              <a:chOff x="632" y="0"/>
              <a:chExt cx="4423" cy="880"/>
            </a:xfrm>
          </p:grpSpPr>
          <p:sp>
            <p:nvSpPr>
              <p:cNvPr id="21" name="AutoShape 11"/>
              <p:cNvSpPr>
                <a:spLocks/>
              </p:cNvSpPr>
              <p:nvPr/>
            </p:nvSpPr>
            <p:spPr bwMode="auto">
              <a:xfrm>
                <a:off x="632" y="72"/>
                <a:ext cx="4423" cy="775"/>
              </a:xfrm>
              <a:prstGeom prst="roundRect">
                <a:avLst>
                  <a:gd name="adj" fmla="val 15954"/>
                </a:avLst>
              </a:prstGeom>
              <a:solidFill>
                <a:schemeClr val="bg1">
                  <a:lumMod val="85000"/>
                </a:schemeClr>
              </a:solidFill>
              <a:ln w="1905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txBody>
              <a:bodyPr lIns="0" tIns="0" rIns="0" bIns="0"/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pic>
            <p:nvPicPr>
              <p:cNvPr id="22" name="Picture 1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2" y="0"/>
                <a:ext cx="650" cy="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ctangle 14"/>
              <p:cNvSpPr>
                <a:spLocks/>
              </p:cNvSpPr>
              <p:nvPr/>
            </p:nvSpPr>
            <p:spPr bwMode="auto">
              <a:xfrm>
                <a:off x="663" y="128"/>
                <a:ext cx="1200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ts val="300"/>
                  </a:spcBef>
                </a:pPr>
                <a:r>
                  <a:rPr lang="en-US" sz="1800" dirty="0" smtClean="0">
                    <a:solidFill>
                      <a:srgbClr val="0000FF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 </a:t>
                </a:r>
                <a:r>
                  <a:rPr lang="en-US" sz="1800" dirty="0" err="1" smtClean="0">
                    <a:solidFill>
                      <a:srgbClr val="0000FF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Sivers</a:t>
                </a:r>
                <a:r>
                  <a:rPr lang="en-US" sz="1800" dirty="0" smtClean="0">
                    <a:solidFill>
                      <a:srgbClr val="0000FF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 </a:t>
                </a:r>
                <a:r>
                  <a:rPr lang="en-US" sz="1800" dirty="0">
                    <a:solidFill>
                      <a:srgbClr val="0000FF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function</a:t>
                </a:r>
              </a:p>
            </p:txBody>
          </p:sp>
          <p:sp>
            <p:nvSpPr>
              <p:cNvPr id="24" name="Rectangle 15"/>
              <p:cNvSpPr>
                <a:spLocks/>
              </p:cNvSpPr>
              <p:nvPr/>
            </p:nvSpPr>
            <p:spPr bwMode="auto">
              <a:xfrm>
                <a:off x="2165" y="87"/>
                <a:ext cx="2811" cy="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600" dirty="0">
                    <a:solidFill>
                      <a:schemeClr val="tx1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correlation of nucleon</a:t>
                </a:r>
                <a:r>
                  <a:rPr lang="ja-JP" altLang="en-US" sz="1600" dirty="0">
                    <a:solidFill>
                      <a:schemeClr val="tx1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’</a:t>
                </a:r>
                <a:r>
                  <a:rPr lang="en-US" sz="1600" dirty="0">
                    <a:solidFill>
                      <a:schemeClr val="tx1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s transverse spin 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600" dirty="0">
                    <a:solidFill>
                      <a:schemeClr val="tx1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with the </a:t>
                </a:r>
                <a:r>
                  <a:rPr lang="en-US" sz="1600" dirty="0" err="1">
                    <a:solidFill>
                      <a:schemeClr val="tx1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k</a:t>
                </a:r>
                <a:r>
                  <a:rPr lang="en-US" sz="1600" baseline="-6000" dirty="0" err="1">
                    <a:solidFill>
                      <a:schemeClr val="tx1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T</a:t>
                </a:r>
                <a:r>
                  <a:rPr lang="en-US" sz="1600" baseline="-6000" dirty="0">
                    <a:solidFill>
                      <a:schemeClr val="tx1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 </a:t>
                </a:r>
                <a:r>
                  <a:rPr lang="en-US" sz="1600" dirty="0">
                    <a:solidFill>
                      <a:schemeClr val="tx1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of an </a:t>
                </a:r>
                <a:r>
                  <a:rPr lang="en-US" sz="1600" dirty="0" err="1">
                    <a:solidFill>
                      <a:schemeClr val="tx1"/>
                    </a:solidFill>
                    <a:latin typeface="Comic Sans MS"/>
                    <a:ea typeface="Corbel Bold Italic" charset="0"/>
                    <a:cs typeface="Comic Sans MS"/>
                    <a:sym typeface="Corbel Bold Italic" charset="0"/>
                  </a:rPr>
                  <a:t>unpolarized</a:t>
                </a:r>
                <a:r>
                  <a:rPr lang="en-US" sz="1600" dirty="0">
                    <a:solidFill>
                      <a:schemeClr val="tx1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Comic Sans MS"/>
                    <a:ea typeface="Corbel Bold" charset="0"/>
                    <a:cs typeface="Comic Sans MS"/>
                    <a:sym typeface="Corbel Bold" charset="0"/>
                  </a:rPr>
                  <a:t>quark</a:t>
                </a:r>
              </a:p>
              <a:p>
                <a:pPr>
                  <a:spcBef>
                    <a:spcPts val="0"/>
                  </a:spcBef>
                </a:pPr>
                <a:endParaRPr lang="en-US" sz="800" dirty="0" smtClean="0">
                  <a:solidFill>
                    <a:schemeClr val="tx1"/>
                  </a:solidFill>
                  <a:latin typeface="Comic Sans MS"/>
                  <a:ea typeface="Corbel Bold" charset="0"/>
                  <a:cs typeface="Comic Sans MS"/>
                  <a:sym typeface="Corbel Bold" charset="0"/>
                </a:endParaRPr>
              </a:p>
              <a:p>
                <a:pPr>
                  <a:buClr>
                    <a:srgbClr val="0000FF"/>
                  </a:buClr>
                  <a:buSzPct val="125000"/>
                  <a:buFont typeface="Corbel" charset="0"/>
                  <a:buChar char="•"/>
                </a:pPr>
                <a:r>
                  <a:rPr lang="en-US" sz="1200" dirty="0" smtClean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 measures </a:t>
                </a:r>
                <a:r>
                  <a:rPr lang="en-US" sz="12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spin-orbit correlations</a:t>
                </a:r>
              </a:p>
              <a:p>
                <a:pPr>
                  <a:buClr>
                    <a:srgbClr val="0000FF"/>
                  </a:buClr>
                  <a:buSzPct val="125000"/>
                  <a:buFont typeface="Corbel" charset="0"/>
                  <a:buChar char="•"/>
                </a:pPr>
                <a:r>
                  <a:rPr lang="en-US" sz="12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 link to </a:t>
                </a:r>
                <a:r>
                  <a:rPr lang="en-US" sz="1200" dirty="0" err="1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parton</a:t>
                </a:r>
                <a:r>
                  <a:rPr lang="en-US" sz="12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 orbital motion (through models)</a:t>
                </a:r>
              </a:p>
              <a:p>
                <a:pPr>
                  <a:buClr>
                    <a:srgbClr val="0000FF"/>
                  </a:buClr>
                  <a:buSzPct val="125000"/>
                  <a:buFont typeface="Corbel" charset="0"/>
                  <a:buChar char="•"/>
                </a:pPr>
                <a:r>
                  <a:rPr lang="en-US" sz="12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 reveals non-trivial aspects of QCD color </a:t>
                </a:r>
                <a:r>
                  <a:rPr lang="en-US" sz="1200" dirty="0" smtClean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gauge invariance</a:t>
                </a:r>
                <a:endParaRPr lang="en-US" sz="1200" dirty="0">
                  <a:latin typeface="Comic Sans MS"/>
                  <a:ea typeface="ＭＳ Ｐゴシック" charset="0"/>
                  <a:cs typeface="Comic Sans MS"/>
                  <a:sym typeface="Corbel" charset="0"/>
                </a:endParaRPr>
              </a:p>
            </p:txBody>
          </p:sp>
          <p:sp>
            <p:nvSpPr>
              <p:cNvPr id="25" name="Rectangle 16"/>
              <p:cNvSpPr>
                <a:spLocks/>
              </p:cNvSpPr>
              <p:nvPr/>
            </p:nvSpPr>
            <p:spPr bwMode="auto">
              <a:xfrm>
                <a:off x="848" y="568"/>
                <a:ext cx="570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modulation</a:t>
                </a:r>
              </a:p>
            </p:txBody>
          </p:sp>
        </p:grp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4589334"/>
                </p:ext>
              </p:extLst>
            </p:nvPr>
          </p:nvGraphicFramePr>
          <p:xfrm>
            <a:off x="1649360" y="3747872"/>
            <a:ext cx="901700" cy="266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84" name="Equation" r:id="rId5" imgW="901700" imgH="266700" progId="Equation.DSMT4">
                    <p:embed/>
                  </p:oleObj>
                </mc:Choice>
                <mc:Fallback>
                  <p:oleObj name="Equation" r:id="rId5" imgW="901700" imgH="2667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649360" y="3747872"/>
                          <a:ext cx="901700" cy="266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TextBox 3"/>
          <p:cNvSpPr txBox="1"/>
          <p:nvPr/>
        </p:nvSpPr>
        <p:spPr>
          <a:xfrm>
            <a:off x="61388" y="651933"/>
            <a:ext cx="1506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poster child</a:t>
            </a:r>
          </a:p>
          <a:p>
            <a:pPr algn="ctr"/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TMD:</a:t>
            </a:r>
            <a:endParaRPr lang="en-US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6" name="AutoShape 49"/>
          <p:cNvSpPr>
            <a:spLocks noChangeArrowheads="1"/>
          </p:cNvSpPr>
          <p:nvPr/>
        </p:nvSpPr>
        <p:spPr bwMode="auto">
          <a:xfrm>
            <a:off x="1193210" y="6214545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1093" y="6033370"/>
            <a:ext cx="5044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ll three observables can be approached</a:t>
            </a:r>
          </a:p>
          <a:p>
            <a:pPr algn="ctr"/>
            <a:r>
              <a:rPr lang="en-US" sz="2000" dirty="0" smtClean="0">
                <a:solidFill>
                  <a:srgbClr val="FF00FF"/>
                </a:solidFill>
                <a:latin typeface="Comic Sans MS"/>
                <a:cs typeface="Comic Sans MS"/>
              </a:rPr>
              <a:t>at 500 </a:t>
            </a:r>
            <a:r>
              <a:rPr lang="en-US" sz="2000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GeV</a:t>
            </a:r>
            <a:r>
              <a:rPr lang="en-US" sz="2000" dirty="0" smtClean="0">
                <a:solidFill>
                  <a:srgbClr val="FF00FF"/>
                </a:solidFill>
                <a:latin typeface="Comic Sans MS"/>
                <a:cs typeface="Comic Sans MS"/>
              </a:rPr>
              <a:t> at STAR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6138" y="5714833"/>
            <a:ext cx="7653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solidFill>
                  <a:srgbClr val="FF00FF"/>
                </a:solidFill>
                <a:latin typeface="Comic Sans MS"/>
                <a:cs typeface="Comic Sans MS"/>
              </a:rPr>
              <a:t>N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(direct photon) measures the sign change in the Twist-3 formalism</a:t>
            </a: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 rot="20520000">
            <a:off x="460899" y="2754092"/>
            <a:ext cx="8531225" cy="1474474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65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9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400" u="sng" dirty="0" smtClean="0">
                <a:solidFill>
                  <a:srgbClr val="0000FF"/>
                </a:solidFill>
                <a:latin typeface="Comic Sans MS"/>
                <a:cs typeface="Comic Sans MS"/>
              </a:rPr>
              <a:t>Critical test of factorization in QCD</a:t>
            </a:r>
          </a:p>
          <a:p>
            <a:pPr marL="0" indent="0" algn="ctr">
              <a:buFont typeface="Wingdings" charset="2"/>
              <a:buNone/>
            </a:pPr>
            <a:r>
              <a:rPr lang="en-US" sz="2400" dirty="0" smtClean="0">
                <a:latin typeface="Comic Sans MS"/>
                <a:cs typeface="Comic Sans MS"/>
              </a:rPr>
              <a:t>no sign change </a:t>
            </a:r>
          </a:p>
          <a:p>
            <a:pPr marL="0" indent="0" algn="ctr">
              <a:buFont typeface="Wingdings" charset="2"/>
              <a:buNone/>
            </a:pPr>
            <a:r>
              <a:rPr lang="en-US" sz="2400" dirty="0" smtClean="0">
                <a:latin typeface="Comic Sans MS"/>
                <a:cs typeface="Comic Sans MS"/>
                <a:sym typeface="Wingdings"/>
              </a:rPr>
              <a:t> need to rethink QCD factorization 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0" indent="0" algn="ctr">
              <a:buFont typeface="Wingdings" charset="2"/>
              <a:buNone/>
            </a:pPr>
            <a:endParaRPr lang="en-US" sz="2400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7813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37" grpId="0" animBg="1"/>
      <p:bldP spid="42" grpId="0"/>
      <p:bldP spid="26" grpId="0" animBg="1"/>
      <p:bldP spid="27" grpId="0"/>
      <p:bldP spid="28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7" name="Rectangle 6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RHIC@BNL Today</a:t>
            </a:r>
            <a:endParaRPr lang="en-US" dirty="0"/>
          </a:p>
        </p:txBody>
      </p:sp>
      <p:sp>
        <p:nvSpPr>
          <p:cNvPr id="78" name="Date Placeholder 77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INT-2017 The Flavor Structure of Nucleon Sea</a:t>
            </a:r>
            <a:endParaRPr lang="en-US" altLang="ja-JP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852488"/>
            <a:ext cx="9144000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914400" y="1182688"/>
            <a:ext cx="7924800" cy="1676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914400" y="1214438"/>
            <a:ext cx="7924800" cy="16764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3200400" y="3087688"/>
            <a:ext cx="304800" cy="457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3200400" y="3544888"/>
            <a:ext cx="76200" cy="533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Arc 7"/>
          <p:cNvSpPr>
            <a:spLocks/>
          </p:cNvSpPr>
          <p:nvPr/>
        </p:nvSpPr>
        <p:spPr bwMode="auto">
          <a:xfrm>
            <a:off x="3200400" y="2782888"/>
            <a:ext cx="304800" cy="304800"/>
          </a:xfrm>
          <a:custGeom>
            <a:avLst/>
            <a:gdLst>
              <a:gd name="T0" fmla="*/ 0 w 21600"/>
              <a:gd name="T1" fmla="*/ 0 h 25397"/>
              <a:gd name="T2" fmla="*/ 2147483647 w 21600"/>
              <a:gd name="T3" fmla="*/ 2147483647 h 25397"/>
              <a:gd name="T4" fmla="*/ 0 w 21600"/>
              <a:gd name="T5" fmla="*/ 2147483647 h 25397"/>
              <a:gd name="T6" fmla="*/ 0 60000 65536"/>
              <a:gd name="T7" fmla="*/ 0 60000 65536"/>
              <a:gd name="T8" fmla="*/ 0 60000 65536"/>
              <a:gd name="T9" fmla="*/ 0 w 21600"/>
              <a:gd name="T10" fmla="*/ 0 h 25397"/>
              <a:gd name="T11" fmla="*/ 21600 w 21600"/>
              <a:gd name="T12" fmla="*/ 25397 h 25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397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</a:path>
              <a:path w="21600" h="25397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92" name="Freeform 8"/>
          <p:cNvSpPr>
            <a:spLocks/>
          </p:cNvSpPr>
          <p:nvPr/>
        </p:nvSpPr>
        <p:spPr bwMode="auto">
          <a:xfrm>
            <a:off x="3505200" y="2870200"/>
            <a:ext cx="539750" cy="228600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24" y="108"/>
                  <a:pt x="48" y="72"/>
                  <a:pt x="96" y="48"/>
                </a:cubicBezTo>
                <a:cubicBezTo>
                  <a:pt x="144" y="24"/>
                  <a:pt x="256" y="8"/>
                  <a:pt x="288" y="0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rot="20365824" flipH="1">
            <a:off x="1274763" y="3884613"/>
            <a:ext cx="233362" cy="1333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277813" y="3529013"/>
            <a:ext cx="733425" cy="323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rot="855002" flipV="1">
            <a:off x="1016000" y="3776663"/>
            <a:ext cx="26988" cy="793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1066800" y="37734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rot="855002" flipV="1">
            <a:off x="149225" y="3489325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rot="855002" flipV="1">
            <a:off x="44450" y="3436938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rot="-741322">
            <a:off x="44450" y="3527425"/>
            <a:ext cx="92075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rot="-369779">
            <a:off x="200025" y="3444875"/>
            <a:ext cx="109538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1041400" y="4168775"/>
            <a:ext cx="101600" cy="13811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>
            <a:off x="2514600" y="5221288"/>
            <a:ext cx="32004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flipH="1">
            <a:off x="5638800" y="5373688"/>
            <a:ext cx="76200" cy="109537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 rot="183840">
            <a:off x="4572000" y="5373688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 rot="183840">
            <a:off x="5105400" y="5410200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 rot="216884" flipH="1">
            <a:off x="5410200" y="5465763"/>
            <a:ext cx="25558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0" name="Line 26"/>
          <p:cNvSpPr>
            <a:spLocks noChangeShapeType="1"/>
          </p:cNvSpPr>
          <p:nvPr/>
        </p:nvSpPr>
        <p:spPr bwMode="auto">
          <a:xfrm rot="216884" flipH="1">
            <a:off x="4876800" y="5419725"/>
            <a:ext cx="152400" cy="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1" name="Line 27"/>
          <p:cNvSpPr>
            <a:spLocks noChangeShapeType="1"/>
          </p:cNvSpPr>
          <p:nvPr/>
        </p:nvSpPr>
        <p:spPr bwMode="auto">
          <a:xfrm rot="216884" flipH="1">
            <a:off x="5030788" y="53705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2" name="Line 28"/>
          <p:cNvSpPr>
            <a:spLocks noChangeShapeType="1"/>
          </p:cNvSpPr>
          <p:nvPr/>
        </p:nvSpPr>
        <p:spPr bwMode="auto">
          <a:xfrm rot="274163" flipH="1">
            <a:off x="5105400" y="5378450"/>
            <a:ext cx="381000" cy="9525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3" name="Line 29"/>
          <p:cNvSpPr>
            <a:spLocks noChangeShapeType="1"/>
          </p:cNvSpPr>
          <p:nvPr/>
        </p:nvSpPr>
        <p:spPr bwMode="auto">
          <a:xfrm rot="216884" flipH="1" flipV="1">
            <a:off x="5480050" y="53832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 rot="-318485" flipH="1" flipV="1">
            <a:off x="2819400" y="3697288"/>
            <a:ext cx="381000" cy="2286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 flipH="1">
            <a:off x="2514600" y="3719513"/>
            <a:ext cx="3048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 flipH="1" flipV="1">
            <a:off x="2362200" y="3646488"/>
            <a:ext cx="152400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7" name="Oval 33"/>
          <p:cNvSpPr>
            <a:spLocks noChangeArrowheads="1"/>
          </p:cNvSpPr>
          <p:nvPr/>
        </p:nvSpPr>
        <p:spPr bwMode="auto">
          <a:xfrm>
            <a:off x="2286000" y="3573463"/>
            <a:ext cx="152400" cy="762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 flipH="1">
            <a:off x="3200400" y="4154488"/>
            <a:ext cx="228600" cy="1238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9" name="Line 35"/>
          <p:cNvSpPr>
            <a:spLocks noChangeShapeType="1"/>
          </p:cNvSpPr>
          <p:nvPr/>
        </p:nvSpPr>
        <p:spPr bwMode="auto">
          <a:xfrm flipH="1">
            <a:off x="3276600" y="3849688"/>
            <a:ext cx="304800" cy="3810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0" name="Line 36"/>
          <p:cNvSpPr>
            <a:spLocks noChangeShapeType="1"/>
          </p:cNvSpPr>
          <p:nvPr/>
        </p:nvSpPr>
        <p:spPr bwMode="auto">
          <a:xfrm flipH="1">
            <a:off x="3429000" y="4002088"/>
            <a:ext cx="1524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1" name="Line 37"/>
          <p:cNvSpPr>
            <a:spLocks noChangeShapeType="1"/>
          </p:cNvSpPr>
          <p:nvPr/>
        </p:nvSpPr>
        <p:spPr bwMode="auto">
          <a:xfrm flipH="1">
            <a:off x="3429000" y="4002088"/>
            <a:ext cx="3810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2" name="Line 38"/>
          <p:cNvSpPr>
            <a:spLocks noChangeShapeType="1"/>
          </p:cNvSpPr>
          <p:nvPr/>
        </p:nvSpPr>
        <p:spPr bwMode="auto">
          <a:xfrm rot="20674670" flipH="1">
            <a:off x="3733800" y="3925888"/>
            <a:ext cx="152400" cy="76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3" name="Line 39"/>
          <p:cNvSpPr>
            <a:spLocks noChangeShapeType="1"/>
          </p:cNvSpPr>
          <p:nvPr/>
        </p:nvSpPr>
        <p:spPr bwMode="auto">
          <a:xfrm rot="21278497" flipH="1">
            <a:off x="3808413" y="3829050"/>
            <a:ext cx="3937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4" name="Line 40"/>
          <p:cNvSpPr>
            <a:spLocks noChangeShapeType="1"/>
          </p:cNvSpPr>
          <p:nvPr/>
        </p:nvSpPr>
        <p:spPr bwMode="auto">
          <a:xfrm rot="1243533" flipH="1" flipV="1">
            <a:off x="3189288" y="3921125"/>
            <a:ext cx="92075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5" name="Line 41"/>
          <p:cNvSpPr>
            <a:spLocks noChangeShapeType="1"/>
          </p:cNvSpPr>
          <p:nvPr/>
        </p:nvSpPr>
        <p:spPr bwMode="auto">
          <a:xfrm flipH="1" flipV="1">
            <a:off x="3124200" y="3316288"/>
            <a:ext cx="76200" cy="22860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6" name="Line 42"/>
          <p:cNvSpPr>
            <a:spLocks noChangeShapeType="1"/>
          </p:cNvSpPr>
          <p:nvPr/>
        </p:nvSpPr>
        <p:spPr bwMode="auto">
          <a:xfrm rot="13263285" flipV="1">
            <a:off x="1322388" y="3652838"/>
            <a:ext cx="215900" cy="160337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7" name="Rectangle 43"/>
          <p:cNvSpPr>
            <a:spLocks noChangeArrowheads="1"/>
          </p:cNvSpPr>
          <p:nvPr/>
        </p:nvSpPr>
        <p:spPr bwMode="auto">
          <a:xfrm rot="4257526">
            <a:off x="1873250" y="3584575"/>
            <a:ext cx="76200" cy="152400"/>
          </a:xfrm>
          <a:prstGeom prst="rect">
            <a:avLst/>
          </a:prstGeom>
          <a:solidFill>
            <a:srgbClr val="80008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28" name="Line 44"/>
          <p:cNvSpPr>
            <a:spLocks noChangeShapeType="1"/>
          </p:cNvSpPr>
          <p:nvPr/>
        </p:nvSpPr>
        <p:spPr bwMode="auto">
          <a:xfrm rot="21414741" flipH="1">
            <a:off x="1555750" y="3692525"/>
            <a:ext cx="284163" cy="49213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9" name="Text Box 45"/>
          <p:cNvSpPr txBox="1">
            <a:spLocks noChangeArrowheads="1"/>
          </p:cNvSpPr>
          <p:nvPr/>
        </p:nvSpPr>
        <p:spPr bwMode="auto">
          <a:xfrm>
            <a:off x="4015581" y="1628775"/>
            <a:ext cx="1112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chemeClr val="bg1"/>
                </a:solidFill>
                <a:latin typeface="Comic Sans MS"/>
                <a:cs typeface="Comic Sans MS"/>
              </a:rPr>
              <a:t>RHIC</a:t>
            </a:r>
          </a:p>
        </p:txBody>
      </p:sp>
      <p:sp>
        <p:nvSpPr>
          <p:cNvPr id="16430" name="Text Box 46"/>
          <p:cNvSpPr txBox="1">
            <a:spLocks noChangeArrowheads="1"/>
          </p:cNvSpPr>
          <p:nvPr/>
        </p:nvSpPr>
        <p:spPr bwMode="auto">
          <a:xfrm>
            <a:off x="1608932" y="3386142"/>
            <a:ext cx="56515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100" b="1" dirty="0">
                <a:solidFill>
                  <a:srgbClr val="FFFFFF"/>
                </a:solidFill>
                <a:latin typeface="Comic Sans MS"/>
                <a:cs typeface="Comic Sans MS"/>
              </a:rPr>
              <a:t>NSRL</a:t>
            </a:r>
          </a:p>
        </p:txBody>
      </p:sp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-55082" y="3175000"/>
            <a:ext cx="7642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rgbClr val="FFFFFF"/>
                </a:solidFill>
                <a:latin typeface="Comic Sans MS"/>
                <a:cs typeface="Comic Sans MS"/>
              </a:rPr>
              <a:t>LINAC</a:t>
            </a:r>
          </a:p>
        </p:txBody>
      </p:sp>
      <p:sp>
        <p:nvSpPr>
          <p:cNvPr id="16432" name="Text Box 48"/>
          <p:cNvSpPr txBox="1">
            <a:spLocks noChangeArrowheads="1"/>
          </p:cNvSpPr>
          <p:nvPr/>
        </p:nvSpPr>
        <p:spPr bwMode="auto">
          <a:xfrm>
            <a:off x="934082" y="3476625"/>
            <a:ext cx="8432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Booster</a:t>
            </a:r>
          </a:p>
        </p:txBody>
      </p:sp>
      <p:sp>
        <p:nvSpPr>
          <p:cNvPr id="16433" name="Text Box 49"/>
          <p:cNvSpPr txBox="1">
            <a:spLocks noChangeArrowheads="1"/>
          </p:cNvSpPr>
          <p:nvPr/>
        </p:nvSpPr>
        <p:spPr bwMode="auto">
          <a:xfrm>
            <a:off x="1928549" y="3886200"/>
            <a:ext cx="670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FFFFFF"/>
                </a:solidFill>
                <a:latin typeface="Comic Sans MS"/>
                <a:cs typeface="Comic Sans MS"/>
              </a:rPr>
              <a:t>AGS</a:t>
            </a:r>
          </a:p>
        </p:txBody>
      </p:sp>
      <p:sp>
        <p:nvSpPr>
          <p:cNvPr id="16434" name="Text Box 50"/>
          <p:cNvSpPr txBox="1">
            <a:spLocks noChangeArrowheads="1"/>
          </p:cNvSpPr>
          <p:nvPr/>
        </p:nvSpPr>
        <p:spPr bwMode="auto">
          <a:xfrm>
            <a:off x="4470695" y="5029200"/>
            <a:ext cx="9360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Tandems</a:t>
            </a:r>
          </a:p>
        </p:txBody>
      </p:sp>
      <p:sp>
        <p:nvSpPr>
          <p:cNvPr id="16435" name="Rectangle 51"/>
          <p:cNvSpPr>
            <a:spLocks noChangeArrowheads="1"/>
          </p:cNvSpPr>
          <p:nvPr/>
        </p:nvSpPr>
        <p:spPr bwMode="auto">
          <a:xfrm rot="219660">
            <a:off x="3581400" y="278288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6" name="Rectangle 52"/>
          <p:cNvSpPr>
            <a:spLocks noChangeArrowheads="1"/>
          </p:cNvSpPr>
          <p:nvPr/>
        </p:nvSpPr>
        <p:spPr bwMode="auto">
          <a:xfrm rot="3112852">
            <a:off x="900113" y="2151062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7" name="Rectangle 53"/>
          <p:cNvSpPr>
            <a:spLocks noChangeArrowheads="1"/>
          </p:cNvSpPr>
          <p:nvPr/>
        </p:nvSpPr>
        <p:spPr bwMode="auto">
          <a:xfrm rot="-771096">
            <a:off x="7829550" y="25257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8" name="Rectangle 54"/>
          <p:cNvSpPr>
            <a:spLocks noChangeArrowheads="1"/>
          </p:cNvSpPr>
          <p:nvPr/>
        </p:nvSpPr>
        <p:spPr bwMode="auto">
          <a:xfrm rot="1180436">
            <a:off x="8226425" y="157003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9" name="Rectangle 55"/>
          <p:cNvSpPr>
            <a:spLocks noChangeArrowheads="1"/>
          </p:cNvSpPr>
          <p:nvPr/>
        </p:nvSpPr>
        <p:spPr bwMode="auto">
          <a:xfrm rot="181585">
            <a:off x="5627688" y="11668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40" name="Rectangle 56"/>
          <p:cNvSpPr>
            <a:spLocks noChangeArrowheads="1"/>
          </p:cNvSpPr>
          <p:nvPr/>
        </p:nvSpPr>
        <p:spPr bwMode="auto">
          <a:xfrm rot="-581619">
            <a:off x="2498725" y="130333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41" name="Text Box 57"/>
          <p:cNvSpPr txBox="1">
            <a:spLocks noChangeArrowheads="1"/>
          </p:cNvSpPr>
          <p:nvPr/>
        </p:nvSpPr>
        <p:spPr bwMode="auto">
          <a:xfrm>
            <a:off x="4017328" y="3019954"/>
            <a:ext cx="11966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STAR</a:t>
            </a:r>
          </a:p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Comic Sans MS"/>
                <a:cs typeface="Comic Sans MS"/>
              </a:rPr>
              <a:t>large rapidity </a:t>
            </a:r>
          </a:p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Comic Sans MS"/>
                <a:cs typeface="Comic Sans MS"/>
              </a:rPr>
              <a:t>-1 &lt; </a:t>
            </a:r>
            <a:r>
              <a:rPr lang="en-US" sz="12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h</a:t>
            </a:r>
            <a:r>
              <a:rPr lang="en-US" sz="1200" dirty="0" smtClean="0">
                <a:solidFill>
                  <a:srgbClr val="FFFFFF"/>
                </a:solidFill>
                <a:latin typeface="Comic Sans MS"/>
                <a:cs typeface="Comic Sans MS"/>
              </a:rPr>
              <a:t> &lt; 4</a:t>
            </a:r>
          </a:p>
          <a:p>
            <a:pPr algn="ctr" eaLnBrk="0" hangingPunct="0"/>
            <a:r>
              <a:rPr lang="en-US" sz="12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multipurpose</a:t>
            </a:r>
            <a:endParaRPr lang="en-US" sz="12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16442" name="Text Box 58"/>
          <p:cNvSpPr txBox="1">
            <a:spLocks noChangeArrowheads="1"/>
          </p:cNvSpPr>
          <p:nvPr/>
        </p:nvSpPr>
        <p:spPr bwMode="auto">
          <a:xfrm>
            <a:off x="594418" y="2425169"/>
            <a:ext cx="152314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PHENIX</a:t>
            </a:r>
          </a:p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Comic Sans MS"/>
                <a:cs typeface="Comic Sans MS"/>
              </a:rPr>
              <a:t>small mid-</a:t>
            </a:r>
            <a:r>
              <a:rPr lang="en-US" sz="12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rapitity</a:t>
            </a:r>
            <a:endParaRPr lang="en-US" sz="1200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Comic Sans MS"/>
                <a:cs typeface="Comic Sans MS"/>
              </a:rPr>
              <a:t>-0.35 </a:t>
            </a:r>
            <a:r>
              <a:rPr lang="en-US" sz="1200" dirty="0">
                <a:solidFill>
                  <a:srgbClr val="FFFFFF"/>
                </a:solidFill>
                <a:latin typeface="Comic Sans MS"/>
                <a:cs typeface="Comic Sans MS"/>
              </a:rPr>
              <a:t>&lt; </a:t>
            </a:r>
            <a:r>
              <a:rPr lang="en-US" sz="1200" dirty="0">
                <a:solidFill>
                  <a:srgbClr val="FFFFFF"/>
                </a:solidFill>
                <a:latin typeface="Symbol" charset="2"/>
                <a:cs typeface="Symbol" charset="2"/>
              </a:rPr>
              <a:t>h</a:t>
            </a:r>
            <a:r>
              <a:rPr lang="en-US" sz="1200" dirty="0">
                <a:solidFill>
                  <a:srgbClr val="FFFFFF"/>
                </a:solidFill>
                <a:latin typeface="Comic Sans MS"/>
                <a:cs typeface="Comic Sans MS"/>
              </a:rPr>
              <a:t> &lt; </a:t>
            </a:r>
            <a:r>
              <a:rPr lang="en-US" sz="1200" dirty="0" smtClean="0">
                <a:solidFill>
                  <a:srgbClr val="FFFFFF"/>
                </a:solidFill>
                <a:latin typeface="Comic Sans MS"/>
                <a:cs typeface="Comic Sans MS"/>
              </a:rPr>
              <a:t>0.35</a:t>
            </a:r>
            <a:endParaRPr lang="en-US" sz="1200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Comic Sans MS"/>
                <a:cs typeface="Comic Sans MS"/>
              </a:rPr>
              <a:t>forward </a:t>
            </a:r>
            <a:r>
              <a:rPr lang="en-US" sz="12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sz="1200" dirty="0" smtClean="0">
                <a:solidFill>
                  <a:srgbClr val="FFFFFF"/>
                </a:solidFill>
                <a:latin typeface="Comic Sans MS"/>
                <a:cs typeface="Comic Sans MS"/>
              </a:rPr>
              <a:t>-arms</a:t>
            </a:r>
            <a:endParaRPr lang="en-US" sz="12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16444" name="Text Box 60"/>
          <p:cNvSpPr txBox="1">
            <a:spLocks noChangeArrowheads="1"/>
          </p:cNvSpPr>
          <p:nvPr/>
        </p:nvSpPr>
        <p:spPr bwMode="auto">
          <a:xfrm>
            <a:off x="4902901" y="1258888"/>
            <a:ext cx="21210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Jet/C-</a:t>
            </a:r>
            <a:r>
              <a:rPr lang="en-US" sz="1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Polarimeters</a:t>
            </a:r>
            <a:endParaRPr lang="en-US" sz="16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16445" name="Text Box 61"/>
          <p:cNvSpPr txBox="1">
            <a:spLocks noChangeArrowheads="1"/>
          </p:cNvSpPr>
          <p:nvPr/>
        </p:nvSpPr>
        <p:spPr bwMode="auto">
          <a:xfrm>
            <a:off x="7845021" y="2565400"/>
            <a:ext cx="4405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RF</a:t>
            </a:r>
            <a:endParaRPr lang="en-US" sz="16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16450" name="Line 66"/>
          <p:cNvSpPr>
            <a:spLocks noChangeShapeType="1"/>
          </p:cNvSpPr>
          <p:nvPr/>
        </p:nvSpPr>
        <p:spPr bwMode="auto">
          <a:xfrm>
            <a:off x="836613" y="3741738"/>
            <a:ext cx="220662" cy="1000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1" name="Oval 67"/>
          <p:cNvSpPr>
            <a:spLocks noChangeArrowheads="1"/>
          </p:cNvSpPr>
          <p:nvPr/>
        </p:nvSpPr>
        <p:spPr bwMode="auto">
          <a:xfrm>
            <a:off x="1044575" y="3722688"/>
            <a:ext cx="473075" cy="166687"/>
          </a:xfrm>
          <a:prstGeom prst="ellips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2" name="Oval 68"/>
          <p:cNvSpPr>
            <a:spLocks noChangeArrowheads="1"/>
          </p:cNvSpPr>
          <p:nvPr/>
        </p:nvSpPr>
        <p:spPr bwMode="auto">
          <a:xfrm>
            <a:off x="1295400" y="3746500"/>
            <a:ext cx="1981200" cy="7588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3" name="Freeform 69"/>
          <p:cNvSpPr>
            <a:spLocks/>
          </p:cNvSpPr>
          <p:nvPr/>
        </p:nvSpPr>
        <p:spPr bwMode="auto">
          <a:xfrm>
            <a:off x="706438" y="3656013"/>
            <a:ext cx="246062" cy="107950"/>
          </a:xfrm>
          <a:custGeom>
            <a:avLst/>
            <a:gdLst>
              <a:gd name="T0" fmla="*/ 0 w 126"/>
              <a:gd name="T1" fmla="*/ 2147483647 h 67"/>
              <a:gd name="T2" fmla="*/ 2147483647 w 126"/>
              <a:gd name="T3" fmla="*/ 2147483647 h 67"/>
              <a:gd name="T4" fmla="*/ 2147483647 w 126"/>
              <a:gd name="T5" fmla="*/ 2147483647 h 67"/>
              <a:gd name="T6" fmla="*/ 2147483647 w 126"/>
              <a:gd name="T7" fmla="*/ 0 h 67"/>
              <a:gd name="T8" fmla="*/ 0 w 126"/>
              <a:gd name="T9" fmla="*/ 2147483647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67"/>
              <a:gd name="T17" fmla="*/ 126 w 12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67">
                <a:moveTo>
                  <a:pt x="0" y="24"/>
                </a:moveTo>
                <a:lnTo>
                  <a:pt x="93" y="67"/>
                </a:lnTo>
                <a:lnTo>
                  <a:pt x="126" y="45"/>
                </a:lnTo>
                <a:lnTo>
                  <a:pt x="33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4" name="Text Box 70"/>
          <p:cNvSpPr txBox="1">
            <a:spLocks noChangeArrowheads="1"/>
          </p:cNvSpPr>
          <p:nvPr/>
        </p:nvSpPr>
        <p:spPr bwMode="auto">
          <a:xfrm>
            <a:off x="531454" y="3352800"/>
            <a:ext cx="6325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EBIS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070100"/>
            <a:ext cx="1460500" cy="137160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1" y="1403351"/>
            <a:ext cx="1704975" cy="1114425"/>
          </a:xfrm>
          <a:prstGeom prst="rect">
            <a:avLst/>
          </a:prstGeom>
        </p:spPr>
      </p:pic>
      <p:sp>
        <p:nvSpPr>
          <p:cNvPr id="83" name="Text Box 61"/>
          <p:cNvSpPr txBox="1">
            <a:spLocks noChangeArrowheads="1"/>
          </p:cNvSpPr>
          <p:nvPr/>
        </p:nvSpPr>
        <p:spPr bwMode="auto">
          <a:xfrm>
            <a:off x="8161662" y="1278466"/>
            <a:ext cx="556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CeC</a:t>
            </a:r>
            <a:endParaRPr lang="en-US" sz="16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84" name="Text Box 61"/>
          <p:cNvSpPr txBox="1">
            <a:spLocks noChangeArrowheads="1"/>
          </p:cNvSpPr>
          <p:nvPr/>
        </p:nvSpPr>
        <p:spPr bwMode="auto">
          <a:xfrm>
            <a:off x="2223545" y="1039284"/>
            <a:ext cx="7360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eLens</a:t>
            </a:r>
            <a:endParaRPr lang="en-US" sz="16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5274733" y="4064000"/>
            <a:ext cx="4100512" cy="2794000"/>
            <a:chOff x="1676400" y="2057400"/>
            <a:chExt cx="4100512" cy="2794000"/>
          </a:xfrm>
        </p:grpSpPr>
        <p:sp>
          <p:nvSpPr>
            <p:cNvPr id="97" name="Rectangle 96"/>
            <p:cNvSpPr/>
            <p:nvPr/>
          </p:nvSpPr>
          <p:spPr bwMode="auto">
            <a:xfrm>
              <a:off x="1676400" y="2057400"/>
              <a:ext cx="3886200" cy="279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bg1">
                  <a:lumMod val="85000"/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/>
                  <a:ea typeface="ＭＳ Ｐゴシック" pitchFamily="-112" charset="-128"/>
                  <a:cs typeface="Comic Sans MS"/>
                </a:rPr>
                <a:t>What </a:t>
              </a:r>
              <a:r>
                <a:rPr lang="en-US" sz="1800" b="1" u="sng" dirty="0" smtClean="0">
                  <a:latin typeface="Comic Sans MS"/>
                  <a:ea typeface="ＭＳ Ｐゴシック" pitchFamily="-112" charset="-128"/>
                  <a:cs typeface="Comic Sans MS"/>
                </a:rPr>
                <a:t>do we collide ?</a:t>
              </a:r>
              <a:endParaRPr kumimoji="0" lang="en-US" sz="1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/>
                <a:ea typeface="ＭＳ Ｐゴシック" pitchFamily="-112" charset="-128"/>
                <a:cs typeface="Comic Sans MS"/>
              </a:endParaRPr>
            </a:p>
          </p:txBody>
        </p:sp>
        <p:grpSp>
          <p:nvGrpSpPr>
            <p:cNvPr id="98" name="Group 6"/>
            <p:cNvGrpSpPr>
              <a:grpSpLocks/>
            </p:cNvGrpSpPr>
            <p:nvPr/>
          </p:nvGrpSpPr>
          <p:grpSpPr bwMode="auto">
            <a:xfrm>
              <a:off x="1941512" y="2898775"/>
              <a:ext cx="990600" cy="1752600"/>
              <a:chOff x="3264" y="1536"/>
              <a:chExt cx="624" cy="1104"/>
            </a:xfrm>
          </p:grpSpPr>
          <p:sp>
            <p:nvSpPr>
              <p:cNvPr id="104" name="Oval 7"/>
              <p:cNvSpPr>
                <a:spLocks noChangeAspect="1" noChangeArrowheads="1"/>
              </p:cNvSpPr>
              <p:nvPr/>
            </p:nvSpPr>
            <p:spPr bwMode="auto">
              <a:xfrm>
                <a:off x="3456" y="1536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800" dirty="0" err="1">
                    <a:solidFill>
                      <a:schemeClr val="bg1"/>
                    </a:solidFill>
                    <a:latin typeface="Comic Sans MS"/>
                    <a:cs typeface="Comic Sans MS"/>
                  </a:rPr>
                  <a:t>p</a:t>
                </a:r>
                <a:endParaRPr lang="en-US" sz="1800" dirty="0">
                  <a:solidFill>
                    <a:schemeClr val="bg1"/>
                  </a:solidFill>
                  <a:latin typeface="Comic Sans MS"/>
                  <a:cs typeface="Comic Sans MS"/>
                </a:endParaRPr>
              </a:p>
            </p:txBody>
          </p:sp>
          <p:grpSp>
            <p:nvGrpSpPr>
              <p:cNvPr id="105" name="Group 8"/>
              <p:cNvGrpSpPr>
                <a:grpSpLocks/>
              </p:cNvGrpSpPr>
              <p:nvPr/>
            </p:nvGrpSpPr>
            <p:grpSpPr bwMode="auto">
              <a:xfrm>
                <a:off x="3264" y="2064"/>
                <a:ext cx="624" cy="576"/>
                <a:chOff x="3264" y="2064"/>
                <a:chExt cx="624" cy="576"/>
              </a:xfrm>
            </p:grpSpPr>
            <p:sp>
              <p:nvSpPr>
                <p:cNvPr id="110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3360" y="2064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11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3648" y="2400"/>
                  <a:ext cx="240" cy="240"/>
                </a:xfrm>
                <a:prstGeom prst="ellipse">
                  <a:avLst/>
                </a:prstGeom>
                <a:solidFill>
                  <a:srgbClr val="B6063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12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3648" y="2112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13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400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14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3360" y="2400"/>
                  <a:ext cx="240" cy="240"/>
                </a:xfrm>
                <a:prstGeom prst="ellipse">
                  <a:avLst/>
                </a:prstGeom>
                <a:solidFill>
                  <a:srgbClr val="B6063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15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3264" y="2304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16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3264" y="2160"/>
                  <a:ext cx="240" cy="240"/>
                </a:xfrm>
                <a:prstGeom prst="ellipse">
                  <a:avLst/>
                </a:prstGeom>
                <a:solidFill>
                  <a:srgbClr val="B6063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17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3552" y="2064"/>
                  <a:ext cx="240" cy="240"/>
                </a:xfrm>
                <a:prstGeom prst="ellipse">
                  <a:avLst/>
                </a:prstGeom>
                <a:solidFill>
                  <a:srgbClr val="B6063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18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3648" y="2256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19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3456" y="2208"/>
                  <a:ext cx="240" cy="240"/>
                </a:xfrm>
                <a:prstGeom prst="ellipse">
                  <a:avLst/>
                </a:prstGeom>
                <a:solidFill>
                  <a:srgbClr val="B6063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100" name="Text Box 25"/>
            <p:cNvSpPr txBox="1">
              <a:spLocks noChangeArrowheads="1"/>
            </p:cNvSpPr>
            <p:nvPr/>
          </p:nvSpPr>
          <p:spPr bwMode="auto">
            <a:xfrm>
              <a:off x="2998787" y="3775075"/>
              <a:ext cx="2778125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 smtClean="0">
                  <a:latin typeface="Comic Sans MS"/>
                  <a:cs typeface="Comic Sans MS"/>
                </a:rPr>
                <a:t>Light ions (</a:t>
              </a:r>
              <a:r>
                <a:rPr lang="en-US" sz="1800" dirty="0" err="1" smtClean="0">
                  <a:latin typeface="Comic Sans MS"/>
                  <a:cs typeface="Comic Sans MS"/>
                </a:rPr>
                <a:t>d,Si,Cu</a:t>
              </a:r>
              <a:r>
                <a:rPr lang="en-US" sz="1800" dirty="0" smtClean="0">
                  <a:latin typeface="Comic Sans MS"/>
                  <a:cs typeface="Comic Sans MS"/>
                </a:rPr>
                <a:t>)</a:t>
              </a:r>
            </a:p>
            <a:p>
              <a:pPr eaLnBrk="0" hangingPunct="0"/>
              <a:r>
                <a:rPr lang="en-US" sz="18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Heavy </a:t>
              </a:r>
              <a:r>
                <a:rPr lang="en-US" sz="1800" dirty="0">
                  <a:solidFill>
                    <a:schemeClr val="tx1"/>
                  </a:solidFill>
                  <a:latin typeface="Comic Sans MS"/>
                  <a:cs typeface="Comic Sans MS"/>
                </a:rPr>
                <a:t>ions (</a:t>
              </a:r>
              <a:r>
                <a:rPr lang="en-US" sz="1800" dirty="0" err="1" smtClean="0">
                  <a:solidFill>
                    <a:schemeClr val="tx1"/>
                  </a:solidFill>
                  <a:latin typeface="Comic Sans MS"/>
                  <a:cs typeface="Comic Sans MS"/>
                </a:rPr>
                <a:t>Au,U</a:t>
              </a:r>
              <a:r>
                <a:rPr lang="en-US" sz="18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)</a:t>
              </a:r>
              <a:endParaRPr lang="en-US" sz="1800" dirty="0">
                <a:solidFill>
                  <a:schemeClr val="tx1"/>
                </a:solidFill>
                <a:latin typeface="Comic Sans MS"/>
                <a:cs typeface="Comic Sans MS"/>
              </a:endParaRPr>
            </a:p>
            <a:p>
              <a:pPr eaLnBrk="0" hangingPunct="0"/>
              <a:r>
                <a:rPr lang="en-US" sz="18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5-</a:t>
              </a:r>
              <a:r>
                <a:rPr lang="en-US" sz="1800" dirty="0" smtClean="0">
                  <a:latin typeface="Comic Sans MS"/>
                  <a:cs typeface="Comic Sans MS"/>
                </a:rPr>
                <a:t>100</a:t>
              </a:r>
              <a:r>
                <a:rPr lang="en-US" sz="18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GeV/u</a:t>
              </a:r>
              <a:endParaRPr lang="en-US" sz="1800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01" name="Text Box 26"/>
            <p:cNvSpPr txBox="1">
              <a:spLocks noChangeArrowheads="1"/>
            </p:cNvSpPr>
            <p:nvPr/>
          </p:nvSpPr>
          <p:spPr bwMode="auto">
            <a:xfrm>
              <a:off x="2895600" y="2819400"/>
              <a:ext cx="210413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>
                  <a:solidFill>
                    <a:schemeClr val="tx1"/>
                  </a:solidFill>
                  <a:latin typeface="Comic Sans MS"/>
                  <a:cs typeface="Comic Sans MS"/>
                </a:rPr>
                <a:t>Polarized protons</a:t>
              </a:r>
              <a:endParaRPr lang="en-US" sz="1800" dirty="0" smtClean="0">
                <a:solidFill>
                  <a:schemeClr val="tx1"/>
                </a:solidFill>
                <a:latin typeface="Comic Sans MS"/>
                <a:cs typeface="Comic Sans MS"/>
              </a:endParaRPr>
            </a:p>
            <a:p>
              <a:pPr eaLnBrk="0" hangingPunct="0"/>
              <a:r>
                <a:rPr lang="en-US" sz="1800" dirty="0" smtClean="0">
                  <a:latin typeface="Comic Sans MS"/>
                  <a:cs typeface="Comic Sans MS"/>
                </a:rPr>
                <a:t>24</a:t>
              </a:r>
              <a:r>
                <a:rPr lang="en-US" sz="18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-</a:t>
              </a:r>
              <a:r>
                <a:rPr lang="en-US" sz="1800" dirty="0" smtClean="0">
                  <a:latin typeface="Comic Sans MS"/>
                  <a:cs typeface="Comic Sans MS"/>
                </a:rPr>
                <a:t>255 </a:t>
              </a:r>
              <a:r>
                <a:rPr lang="en-US" sz="1800" dirty="0" err="1" smtClean="0">
                  <a:solidFill>
                    <a:schemeClr val="tx1"/>
                  </a:solidFill>
                  <a:latin typeface="Comic Sans MS"/>
                  <a:cs typeface="Comic Sans MS"/>
                </a:rPr>
                <a:t>GeV</a:t>
              </a:r>
              <a:endParaRPr lang="en-US" sz="1800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02" name="Line 33"/>
            <p:cNvSpPr>
              <a:spLocks noChangeShapeType="1"/>
            </p:cNvSpPr>
            <p:nvPr/>
          </p:nvSpPr>
          <p:spPr bwMode="auto">
            <a:xfrm flipV="1">
              <a:off x="2743200" y="2895600"/>
              <a:ext cx="0" cy="304800"/>
            </a:xfrm>
            <a:prstGeom prst="line">
              <a:avLst/>
            </a:prstGeom>
            <a:noFill/>
            <a:ln w="28575">
              <a:solidFill>
                <a:srgbClr val="F7360F"/>
              </a:solidFill>
              <a:round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" y="834474"/>
            <a:ext cx="5193792" cy="5193792"/>
          </a:xfrm>
          <a:prstGeom prst="rect">
            <a:avLst/>
          </a:prstGeom>
        </p:spPr>
      </p:pic>
      <p:grpSp>
        <p:nvGrpSpPr>
          <p:cNvPr id="96" name="Group 40"/>
          <p:cNvGrpSpPr>
            <a:grpSpLocks/>
          </p:cNvGrpSpPr>
          <p:nvPr/>
        </p:nvGrpSpPr>
        <p:grpSpPr bwMode="auto">
          <a:xfrm>
            <a:off x="3928007" y="3195636"/>
            <a:ext cx="4965700" cy="3662364"/>
            <a:chOff x="1109" y="1414"/>
            <a:chExt cx="3128" cy="2307"/>
          </a:xfrm>
        </p:grpSpPr>
        <p:pic>
          <p:nvPicPr>
            <p:cNvPr id="120" name="Picture 41" descr="star_detector"/>
            <p:cNvPicPr>
              <a:picLocks noChangeAspect="1" noChangeArrowheads="1"/>
            </p:cNvPicPr>
            <p:nvPr/>
          </p:nvPicPr>
          <p:blipFill>
            <a:blip r:embed="rId7"/>
            <a:srcRect l="2126" t="7680"/>
            <a:stretch>
              <a:fillRect/>
            </a:stretch>
          </p:blipFill>
          <p:spPr bwMode="auto">
            <a:xfrm>
              <a:off x="1109" y="1493"/>
              <a:ext cx="3128" cy="2228"/>
            </a:xfrm>
            <a:prstGeom prst="rect">
              <a:avLst/>
            </a:prstGeom>
            <a:noFill/>
          </p:spPr>
        </p:pic>
        <p:grpSp>
          <p:nvGrpSpPr>
            <p:cNvPr id="121" name="Group 42"/>
            <p:cNvGrpSpPr>
              <a:grpSpLocks/>
            </p:cNvGrpSpPr>
            <p:nvPr/>
          </p:nvGrpSpPr>
          <p:grpSpPr bwMode="auto">
            <a:xfrm>
              <a:off x="1835" y="1414"/>
              <a:ext cx="663" cy="383"/>
              <a:chOff x="2812" y="5012"/>
              <a:chExt cx="791" cy="413"/>
            </a:xfrm>
          </p:grpSpPr>
          <p:sp>
            <p:nvSpPr>
              <p:cNvPr id="122" name="Text Box 44"/>
              <p:cNvSpPr txBox="1">
                <a:spLocks noChangeArrowheads="1"/>
              </p:cNvSpPr>
              <p:nvPr/>
            </p:nvSpPr>
            <p:spPr bwMode="auto">
              <a:xfrm>
                <a:off x="2974" y="5125"/>
                <a:ext cx="629" cy="25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charset="0"/>
                  </a:rPr>
                  <a:t>STAR</a:t>
                </a:r>
              </a:p>
            </p:txBody>
          </p:sp>
          <p:sp>
            <p:nvSpPr>
              <p:cNvPr id="123" name="AutoShape 43"/>
              <p:cNvSpPr>
                <a:spLocks noChangeArrowheads="1"/>
              </p:cNvSpPr>
              <p:nvPr/>
            </p:nvSpPr>
            <p:spPr bwMode="auto">
              <a:xfrm>
                <a:off x="2812" y="5012"/>
                <a:ext cx="386" cy="413"/>
              </a:xfrm>
              <a:prstGeom prst="star5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i="1"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24" name="Text Box 47"/>
          <p:cNvSpPr txBox="1">
            <a:spLocks noChangeArrowheads="1"/>
          </p:cNvSpPr>
          <p:nvPr/>
        </p:nvSpPr>
        <p:spPr bwMode="auto">
          <a:xfrm>
            <a:off x="3744753" y="2590800"/>
            <a:ext cx="5399247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Beams: √</a:t>
            </a:r>
            <a:r>
              <a:rPr lang="en-US" sz="1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s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=&lt;500 </a:t>
            </a:r>
            <a:r>
              <a:rPr lang="en-US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GeV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 pp; 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50-60% 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polarization</a:t>
            </a:r>
          </a:p>
          <a:p>
            <a:pPr>
              <a:defRPr/>
            </a:pPr>
            <a:r>
              <a:rPr lang="en-US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Lumi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: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 ~60 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pb</a:t>
            </a:r>
            <a:r>
              <a:rPr lang="en-US" sz="1800" b="1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-</a:t>
            </a:r>
            <a:r>
              <a:rPr lang="en-US" sz="18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1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/week</a:t>
            </a:r>
            <a:endParaRPr lang="en-GB" sz="1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/>
              <a:cs typeface="Comic Sans MS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0" y="834011"/>
            <a:ext cx="3769360" cy="4981258"/>
            <a:chOff x="-10132" y="1291210"/>
            <a:chExt cx="3769360" cy="4981258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0132" y="1291210"/>
              <a:ext cx="3769360" cy="4542790"/>
            </a:xfrm>
            <a:prstGeom prst="rect">
              <a:avLst/>
            </a:prstGeom>
          </p:spPr>
        </p:pic>
        <p:pic>
          <p:nvPicPr>
            <p:cNvPr id="127" name="Picture 39" descr="phenixgood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08" y="5762880"/>
              <a:ext cx="1563687" cy="50958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82266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1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41" grpId="0"/>
      <p:bldP spid="16442" grpId="0"/>
      <p:bldP spid="1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0" y="2588235"/>
            <a:ext cx="523716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FF"/>
                </a:solidFill>
                <a:latin typeface="Comic Sans MS"/>
                <a:cs typeface="Comic Sans MS"/>
              </a:rPr>
              <a:t>W Rapidity reconstruction:</a:t>
            </a:r>
            <a:endParaRPr lang="en-US" sz="1200" dirty="0" smtClean="0">
              <a:solidFill>
                <a:srgbClr val="FF00FF"/>
              </a:solidFill>
              <a:latin typeface="Comic Sans MS"/>
              <a:cs typeface="Comic Sans MS"/>
            </a:endParaRPr>
          </a:p>
          <a:p>
            <a:pPr marL="228600" indent="-228600">
              <a:spcAft>
                <a:spcPts val="600"/>
              </a:spcAft>
              <a:buFont typeface="Wingdings" charset="2"/>
              <a:buChar char="ü"/>
            </a:pPr>
            <a:r>
              <a:rPr lang="en-US" sz="1600" dirty="0">
                <a:latin typeface="Comic Sans MS"/>
                <a:cs typeface="Comic Sans MS"/>
              </a:rPr>
              <a:t>W longitudinal momentum (along z) can be calculated from the invariant </a:t>
            </a:r>
            <a:r>
              <a:rPr lang="en-US" sz="1600" dirty="0" smtClean="0">
                <a:latin typeface="Comic Sans MS"/>
                <a:cs typeface="Comic Sans MS"/>
              </a:rPr>
              <a:t>mass: </a:t>
            </a:r>
          </a:p>
          <a:p>
            <a:pPr marL="228600" indent="-228600">
              <a:spcAft>
                <a:spcPts val="600"/>
              </a:spcAft>
              <a:buFont typeface="Wingdings" charset="2"/>
              <a:buChar char="ü"/>
            </a:pPr>
            <a:r>
              <a:rPr lang="en-US" sz="1600" dirty="0">
                <a:latin typeface="Comic Sans MS"/>
                <a:cs typeface="Comic Sans MS"/>
              </a:rPr>
              <a:t>Neutrino longitudinal momentum component from quadratic equation</a:t>
            </a:r>
          </a:p>
          <a:p>
            <a:endParaRPr lang="en-US" sz="1600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STAR: A</a:t>
            </a:r>
            <a:r>
              <a:rPr lang="en-US" baseline="-25000" dirty="0" smtClean="0"/>
              <a:t>N</a:t>
            </a:r>
            <a:r>
              <a:rPr lang="en-US" baseline="30000" dirty="0" smtClean="0"/>
              <a:t>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00591"/>
            <a:ext cx="4286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Analysis Strategy to fully reconstruct </a:t>
            </a:r>
            <a:r>
              <a:rPr lang="en-US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Ws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  <a:endParaRPr lang="en-US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47142"/>
            <a:ext cx="45852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Follow the analysis steps of the A</a:t>
            </a:r>
            <a:r>
              <a:rPr lang="en-US" sz="1400" baseline="-25000" dirty="0" smtClean="0">
                <a:latin typeface="Comic Sans MS"/>
                <a:cs typeface="Comic Sans MS"/>
              </a:rPr>
              <a:t>L</a:t>
            </a:r>
            <a:r>
              <a:rPr lang="en-US" sz="1400" dirty="0" smtClean="0">
                <a:latin typeface="Comic Sans MS"/>
                <a:cs typeface="Comic Sans MS"/>
              </a:rPr>
              <a:t> </a:t>
            </a:r>
          </a:p>
          <a:p>
            <a:r>
              <a:rPr lang="en-US" sz="1400" dirty="0" smtClean="0">
                <a:latin typeface="Comic Sans MS"/>
                <a:cs typeface="Comic Sans MS"/>
                <a:sym typeface="Wingdings"/>
              </a:rPr>
              <a:t> </a:t>
            </a:r>
            <a:r>
              <a:rPr lang="en-US" sz="1400" dirty="0" smtClean="0">
                <a:latin typeface="Comic Sans MS"/>
                <a:cs typeface="Comic Sans MS"/>
              </a:rPr>
              <a:t>W candidate selection via high </a:t>
            </a:r>
            <a:r>
              <a:rPr lang="en-US" sz="1400" dirty="0" err="1" smtClean="0">
                <a:latin typeface="Comic Sans MS"/>
                <a:cs typeface="Comic Sans MS"/>
              </a:rPr>
              <a:t>p</a:t>
            </a:r>
            <a:r>
              <a:rPr lang="en-US" sz="1400" baseline="-25000" dirty="0" err="1" smtClean="0">
                <a:latin typeface="Comic Sans MS"/>
                <a:cs typeface="Comic Sans MS"/>
              </a:rPr>
              <a:t>t</a:t>
            </a:r>
            <a:r>
              <a:rPr lang="en-US" sz="1400" dirty="0" smtClean="0">
                <a:latin typeface="Comic Sans MS"/>
                <a:cs typeface="Comic Sans MS"/>
              </a:rPr>
              <a:t> lepton</a:t>
            </a:r>
          </a:p>
          <a:p>
            <a:r>
              <a:rPr lang="en-US" sz="1400" dirty="0" smtClean="0">
                <a:latin typeface="Comic Sans MS"/>
                <a:cs typeface="Comic Sans MS"/>
              </a:rPr>
              <a:t>Data set 2011 transverse 500 </a:t>
            </a:r>
            <a:r>
              <a:rPr lang="en-US" sz="1400" dirty="0" err="1" smtClean="0">
                <a:latin typeface="Comic Sans MS"/>
                <a:cs typeface="Comic Sans MS"/>
              </a:rPr>
              <a:t>GeV</a:t>
            </a:r>
            <a:r>
              <a:rPr lang="en-US" sz="1400" dirty="0" smtClean="0">
                <a:latin typeface="Comic Sans MS"/>
                <a:cs typeface="Comic Sans MS"/>
              </a:rPr>
              <a:t> data set (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25 pb</a:t>
            </a:r>
            <a:r>
              <a:rPr lang="en-US" sz="1400" baseline="30000" dirty="0">
                <a:solidFill>
                  <a:srgbClr val="0000FF"/>
                </a:solidFill>
                <a:latin typeface="Comic Sans MS"/>
                <a:cs typeface="Comic Sans MS"/>
              </a:rPr>
              <a:t>-</a:t>
            </a:r>
            <a:r>
              <a:rPr lang="en-US" sz="14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1400" dirty="0" smtClean="0">
                <a:latin typeface="Comic Sans MS"/>
                <a:cs typeface="Comic Sans MS"/>
              </a:rPr>
              <a:t>)</a:t>
            </a:r>
            <a:endParaRPr lang="en-US" sz="1400" baseline="30000" dirty="0">
              <a:solidFill>
                <a:srgbClr val="CC66FF"/>
              </a:solidFill>
              <a:latin typeface="Comic Sans MS"/>
              <a:cs typeface="Comic Sans M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1261084"/>
            <a:ext cx="5662080" cy="1569660"/>
            <a:chOff x="457200" y="4095750"/>
            <a:chExt cx="5662080" cy="1569660"/>
          </a:xfrm>
        </p:grpSpPr>
        <p:grpSp>
          <p:nvGrpSpPr>
            <p:cNvPr id="11" name="Group 10"/>
            <p:cNvGrpSpPr/>
            <p:nvPr/>
          </p:nvGrpSpPr>
          <p:grpSpPr>
            <a:xfrm>
              <a:off x="457200" y="4095750"/>
              <a:ext cx="5237163" cy="1569660"/>
              <a:chOff x="457200" y="4095750"/>
              <a:chExt cx="5576839" cy="1569660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457200" y="4095750"/>
                <a:ext cx="557683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15888" indent="-115888">
                  <a:buFont typeface="Wingdings" charset="2"/>
                  <a:buChar char="ü"/>
                </a:pPr>
                <a:r>
                  <a:rPr lang="en-US" sz="1600" dirty="0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In transverse plane:</a:t>
                </a:r>
              </a:p>
              <a:p>
                <a:pPr marL="115888" indent="-115888">
                  <a:buFont typeface="Wingdings" charset="2"/>
                  <a:buChar char="ü"/>
                </a:pPr>
                <a:endParaRPr lang="en-US" sz="1600" dirty="0" smtClean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  <a:p>
                <a:pPr marL="115888" indent="-115888">
                  <a:buFont typeface="Wingdings" charset="2"/>
                  <a:buChar char="ü"/>
                </a:pPr>
                <a:r>
                  <a:rPr lang="en-US" sz="1600" dirty="0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Recoil reconstructed using tracks and towers:</a:t>
                </a:r>
              </a:p>
              <a:p>
                <a:pPr marL="115888" indent="-115888">
                  <a:buFont typeface="Wingdings" charset="2"/>
                  <a:buChar char="ü"/>
                </a:pPr>
                <a:r>
                  <a:rPr lang="en-US" sz="1600" dirty="0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Part of the recoil not within STAR acceptance </a:t>
                </a:r>
              </a:p>
              <a:p>
                <a:r>
                  <a:rPr lang="en-US" sz="1600" dirty="0">
                    <a:solidFill>
                      <a:srgbClr val="0000FF"/>
                    </a:solidFill>
                    <a:latin typeface="Comic Sans MS"/>
                    <a:cs typeface="Comic Sans MS"/>
                    <a:sym typeface="Wingdings"/>
                  </a:rPr>
                  <a:t> </a:t>
                </a:r>
                <a:r>
                  <a:rPr lang="en-US" sz="1600" dirty="0" smtClean="0">
                    <a:solidFill>
                      <a:srgbClr val="0000FF"/>
                    </a:solidFill>
                    <a:latin typeface="Comic Sans MS"/>
                    <a:cs typeface="Comic Sans MS"/>
                    <a:sym typeface="Wingdings"/>
                  </a:rPr>
                  <a:t>  </a:t>
                </a:r>
                <a:r>
                  <a:rPr lang="en-US" sz="1600" dirty="0" smtClean="0">
                    <a:solidFill>
                      <a:srgbClr val="FF00FF"/>
                    </a:solidFill>
                    <a:latin typeface="Comic Sans MS"/>
                    <a:cs typeface="Comic Sans MS"/>
                    <a:sym typeface="Wingdings"/>
                  </a:rPr>
                  <a:t>correction through MC (</a:t>
                </a:r>
                <a:r>
                  <a:rPr lang="en-US" sz="1600" dirty="0" err="1" smtClean="0">
                    <a:solidFill>
                      <a:srgbClr val="FF00FF"/>
                    </a:solidFill>
                    <a:latin typeface="Comic Sans MS"/>
                    <a:cs typeface="Comic Sans MS"/>
                    <a:sym typeface="Wingdings"/>
                  </a:rPr>
                  <a:t>Pythia</a:t>
                </a:r>
                <a:r>
                  <a:rPr lang="en-US" sz="1600" dirty="0" smtClean="0">
                    <a:solidFill>
                      <a:srgbClr val="FF00FF"/>
                    </a:solidFill>
                    <a:latin typeface="Comic Sans MS"/>
                    <a:cs typeface="Comic Sans MS"/>
                    <a:sym typeface="Wingdings"/>
                  </a:rPr>
                  <a:t>) </a:t>
                </a:r>
                <a:r>
                  <a:rPr lang="en-US" sz="1600" dirty="0" smtClean="0">
                    <a:solidFill>
                      <a:srgbClr val="FF00FF"/>
                    </a:solidFill>
                    <a:latin typeface="Comic Sans MS"/>
                    <a:cs typeface="Comic Sans MS"/>
                  </a:rPr>
                  <a:t>  </a:t>
                </a:r>
              </a:p>
              <a:p>
                <a:endParaRPr lang="en-US" sz="1600" dirty="0">
                  <a:solidFill>
                    <a:srgbClr val="FF00FF"/>
                  </a:solidFill>
                  <a:latin typeface="Comic Sans MS"/>
                  <a:cs typeface="Comic Sans MS"/>
                </a:endParaRPr>
              </a:p>
            </p:txBody>
          </p:sp>
          <p:graphicFrame>
            <p:nvGraphicFramePr>
              <p:cNvPr id="14" name="Objec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33848731"/>
                  </p:ext>
                </p:extLst>
              </p:nvPr>
            </p:nvGraphicFramePr>
            <p:xfrm>
              <a:off x="2937699" y="4129565"/>
              <a:ext cx="2442280" cy="3686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19" name="Equation" r:id="rId3" imgW="1346200" imgH="203200" progId="Equation.3">
                      <p:embed/>
                    </p:oleObj>
                  </mc:Choice>
                  <mc:Fallback>
                    <p:oleObj name="Equation" r:id="rId3" imgW="1346200" imgH="203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37699" y="4129565"/>
                            <a:ext cx="2442280" cy="36864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00429930"/>
                </p:ext>
              </p:extLst>
            </p:nvPr>
          </p:nvGraphicFramePr>
          <p:xfrm>
            <a:off x="4962760" y="4581619"/>
            <a:ext cx="1156520" cy="3915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20" name="Equation" r:id="rId5" imgW="1054100" imgH="355600" progId="Equation.DSMT4">
                    <p:embed/>
                  </p:oleObj>
                </mc:Choice>
                <mc:Fallback>
                  <p:oleObj name="Equation" r:id="rId5" imgW="1054100" imgH="355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2760" y="4581619"/>
                          <a:ext cx="1156520" cy="391585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4" r="6699"/>
          <a:stretch/>
        </p:blipFill>
        <p:spPr>
          <a:xfrm>
            <a:off x="5941480" y="825500"/>
            <a:ext cx="3162743" cy="2955719"/>
          </a:xfrm>
          <a:prstGeom prst="rect">
            <a:avLst/>
          </a:prstGeom>
        </p:spPr>
      </p:pic>
      <p:pic>
        <p:nvPicPr>
          <p:cNvPr id="24" name="Picture 23" descr="plot_CorrectionVsRecoilPt.png"/>
          <p:cNvPicPr>
            <a:picLocks noChangeAspect="1"/>
          </p:cNvPicPr>
          <p:nvPr/>
        </p:nvPicPr>
        <p:blipFill>
          <a:blip r:embed="rId8"/>
          <a:srcRect l="6844" r="10162"/>
          <a:stretch>
            <a:fillRect/>
          </a:stretch>
        </p:blipFill>
        <p:spPr>
          <a:xfrm>
            <a:off x="5232400" y="3951427"/>
            <a:ext cx="3911600" cy="2792945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 bwMode="auto">
          <a:xfrm>
            <a:off x="3651250" y="2370667"/>
            <a:ext cx="2889250" cy="15769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8" name="Picture 27" descr="hWBosonPz_GoodRecoFraction_OtherSol.png"/>
          <p:cNvPicPr>
            <a:picLocks noChangeAspect="1"/>
          </p:cNvPicPr>
          <p:nvPr/>
        </p:nvPicPr>
        <p:blipFill rotWithShape="1">
          <a:blip r:embed="rId9"/>
          <a:srcRect r="23095" b="2572"/>
          <a:stretch/>
        </p:blipFill>
        <p:spPr>
          <a:xfrm>
            <a:off x="2317755" y="4266030"/>
            <a:ext cx="2215141" cy="2638000"/>
          </a:xfrm>
          <a:prstGeom prst="rect">
            <a:avLst/>
          </a:prstGeom>
        </p:spPr>
      </p:pic>
      <p:pic>
        <p:nvPicPr>
          <p:cNvPr id="29" name="Picture 28" descr="plot_DataMc_WpPt.eps"/>
          <p:cNvPicPr>
            <a:picLocks noChangeAspect="1"/>
          </p:cNvPicPr>
          <p:nvPr/>
        </p:nvPicPr>
        <p:blipFill rotWithShape="1">
          <a:blip r:embed="rId10"/>
          <a:srcRect r="22359" b="3322"/>
          <a:stretch/>
        </p:blipFill>
        <p:spPr>
          <a:xfrm>
            <a:off x="28943" y="4265172"/>
            <a:ext cx="2236340" cy="2617692"/>
          </a:xfrm>
          <a:prstGeom prst="rect">
            <a:avLst/>
          </a:prstGeom>
        </p:spPr>
      </p:pic>
      <p:sp>
        <p:nvSpPr>
          <p:cNvPr id="30" name="AutoShape 49"/>
          <p:cNvSpPr>
            <a:spLocks noChangeArrowheads="1"/>
          </p:cNvSpPr>
          <p:nvPr/>
        </p:nvSpPr>
        <p:spPr bwMode="auto">
          <a:xfrm flipH="1">
            <a:off x="4572000" y="5315374"/>
            <a:ext cx="690199" cy="325543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1666" y="4012967"/>
            <a:ext cx="4279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GOOD data/MC agreement after P</a:t>
            </a:r>
            <a:r>
              <a:rPr lang="en-US" sz="1400" b="1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correction</a:t>
            </a:r>
            <a:endParaRPr lang="en-US" sz="1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0673965"/>
              </p:ext>
            </p:extLst>
          </p:nvPr>
        </p:nvGraphicFramePr>
        <p:xfrm>
          <a:off x="3722688" y="3117850"/>
          <a:ext cx="18796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1" name="Equation" r:id="rId11" imgW="1879600" imgH="241300" progId="Equation.DSMT4">
                  <p:embed/>
                </p:oleObj>
              </mc:Choice>
              <mc:Fallback>
                <p:oleObj name="Equation" r:id="rId11" imgW="18796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22688" y="3117850"/>
                        <a:ext cx="18796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894578"/>
              </p:ext>
            </p:extLst>
          </p:nvPr>
        </p:nvGraphicFramePr>
        <p:xfrm>
          <a:off x="2145764" y="3640138"/>
          <a:ext cx="2832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2" name="Equation" r:id="rId13" imgW="2832100" imgH="381000" progId="Equation.DSMT4">
                  <p:embed/>
                </p:oleObj>
              </mc:Choice>
              <mc:Fallback>
                <p:oleObj name="Equation" r:id="rId13" imgW="2832100" imgH="38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145764" y="3640138"/>
                        <a:ext cx="28321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288564"/>
              </p:ext>
            </p:extLst>
          </p:nvPr>
        </p:nvGraphicFramePr>
        <p:xfrm>
          <a:off x="5010659" y="3617914"/>
          <a:ext cx="1092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3" name="Equation" r:id="rId15" imgW="1092200" imgH="393700" progId="Equation.DSMT4">
                  <p:embed/>
                </p:oleObj>
              </mc:Choice>
              <mc:Fallback>
                <p:oleObj name="Equation" r:id="rId15" imgW="10922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10659" y="3617914"/>
                        <a:ext cx="10922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540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 animBg="1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_PaperFig_AsymAmpSqrt_chi2Fi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7737" r="4198" b="3453"/>
          <a:stretch/>
        </p:blipFill>
        <p:spPr>
          <a:xfrm>
            <a:off x="914400" y="2048104"/>
            <a:ext cx="6766560" cy="3789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Results: </a:t>
            </a:r>
            <a:r>
              <a:rPr lang="en-US" dirty="0"/>
              <a:t>A</a:t>
            </a:r>
            <a:r>
              <a:rPr lang="en-US" baseline="-25000" dirty="0"/>
              <a:t>N</a:t>
            </a:r>
            <a:r>
              <a:rPr lang="en-US" baseline="30000" dirty="0"/>
              <a:t>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>
              <a:latin typeface="Comic Sans MS"/>
              <a:cs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6" name="AutoShape 49"/>
          <p:cNvSpPr>
            <a:spLocks noChangeArrowheads="1"/>
          </p:cNvSpPr>
          <p:nvPr/>
        </p:nvSpPr>
        <p:spPr bwMode="auto">
          <a:xfrm>
            <a:off x="1476182" y="5737673"/>
            <a:ext cx="949325" cy="52849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3336" y="5778485"/>
            <a:ext cx="469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Asymmetry favors </a:t>
            </a:r>
            <a:r>
              <a:rPr lang="en-US" dirty="0" err="1" smtClean="0">
                <a:latin typeface="Comic Sans MS"/>
                <a:cs typeface="Comic Sans MS"/>
              </a:rPr>
              <a:t>Sivers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fct</a:t>
            </a:r>
            <a:r>
              <a:rPr lang="en-US" dirty="0" smtClean="0">
                <a:latin typeface="Comic Sans MS"/>
                <a:cs typeface="Comic Sans MS"/>
              </a:rPr>
              <a:t>. sign change </a:t>
            </a:r>
          </a:p>
          <a:p>
            <a:r>
              <a:rPr lang="en-US" dirty="0" smtClean="0">
                <a:latin typeface="Comic Sans MS"/>
                <a:cs typeface="Comic Sans MS"/>
              </a:rPr>
              <a:t>and small TMD evolution for asymmetries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58800"/>
            <a:ext cx="84818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>
                <a:latin typeface="Comic Sans MS"/>
                <a:cs typeface="Comic Sans MS"/>
              </a:rPr>
              <a:t>Results based on 2011 25 pb</a:t>
            </a:r>
            <a:r>
              <a:rPr lang="en-US" sz="2000" baseline="30000" dirty="0" smtClean="0">
                <a:latin typeface="Comic Sans MS"/>
                <a:cs typeface="Comic Sans MS"/>
              </a:rPr>
              <a:t>-1 </a:t>
            </a:r>
            <a:r>
              <a:rPr lang="en-US" sz="2000" dirty="0" smtClean="0">
                <a:latin typeface="Comic Sans MS"/>
                <a:cs typeface="Comic Sans MS"/>
              </a:rPr>
              <a:t>transversely polarized 500 </a:t>
            </a:r>
            <a:r>
              <a:rPr lang="en-US" sz="2000" dirty="0" err="1" smtClean="0">
                <a:latin typeface="Comic Sans MS"/>
                <a:cs typeface="Comic Sans MS"/>
              </a:rPr>
              <a:t>GeV</a:t>
            </a:r>
            <a:r>
              <a:rPr lang="en-US" sz="2000" dirty="0" smtClean="0">
                <a:latin typeface="Comic Sans MS"/>
                <a:cs typeface="Comic Sans MS"/>
              </a:rPr>
              <a:t> data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  </a:t>
            </a:r>
            <a:r>
              <a:rPr lang="en-US" sz="2000" dirty="0" smtClean="0">
                <a:latin typeface="Comic Sans MS"/>
                <a:cs typeface="Comic Sans MS"/>
                <a:sym typeface="Wingdings"/>
              </a:rPr>
              <a:t> published in PRL </a:t>
            </a:r>
            <a:r>
              <a:rPr lang="en-US" sz="2000" dirty="0">
                <a:latin typeface="Comic Sans MS"/>
                <a:cs typeface="Comic Sans MS"/>
              </a:rPr>
              <a:t>116 (2016) </a:t>
            </a:r>
            <a:r>
              <a:rPr lang="en-US" sz="2000" dirty="0" smtClean="0">
                <a:latin typeface="Comic Sans MS"/>
                <a:cs typeface="Comic Sans MS"/>
              </a:rPr>
              <a:t>132301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>
                <a:latin typeface="Comic Sans MS"/>
                <a:cs typeface="Comic Sans MS"/>
              </a:rPr>
              <a:t>y and </a:t>
            </a:r>
            <a:r>
              <a:rPr lang="en-US" sz="2000" dirty="0" err="1" smtClean="0">
                <a:latin typeface="Comic Sans MS"/>
                <a:cs typeface="Comic Sans MS"/>
              </a:rPr>
              <a:t>p</a:t>
            </a:r>
            <a:r>
              <a:rPr lang="en-US" sz="2000" baseline="-25000" dirty="0" err="1" smtClean="0">
                <a:latin typeface="Comic Sans MS"/>
                <a:cs typeface="Comic Sans MS"/>
              </a:rPr>
              <a:t>t</a:t>
            </a:r>
            <a:r>
              <a:rPr lang="en-US" sz="2000" dirty="0" smtClean="0">
                <a:latin typeface="Comic Sans MS"/>
                <a:cs typeface="Comic Sans MS"/>
              </a:rPr>
              <a:t> for fully reconstructed </a:t>
            </a:r>
            <a:r>
              <a:rPr lang="en-US" sz="2000" dirty="0" err="1" smtClean="0">
                <a:latin typeface="Comic Sans MS"/>
                <a:cs typeface="Comic Sans MS"/>
              </a:rPr>
              <a:t>Ws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smtClean="0">
                <a:latin typeface="Comic Sans MS"/>
                <a:cs typeface="Comic Sans MS"/>
                <a:sym typeface="Wingdings"/>
              </a:rPr>
              <a:t> </a:t>
            </a:r>
            <a:r>
              <a:rPr lang="en-US" sz="2000" dirty="0" smtClean="0">
                <a:latin typeface="Comic Sans MS"/>
                <a:cs typeface="Comic Sans MS"/>
              </a:rPr>
              <a:t>recoil combined with MC</a:t>
            </a:r>
          </a:p>
          <a:p>
            <a:pPr>
              <a:buClr>
                <a:srgbClr val="0000FF"/>
              </a:buClr>
            </a:pP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smtClean="0">
                <a:latin typeface="Comic Sans MS"/>
                <a:cs typeface="Comic Sans MS"/>
              </a:rPr>
              <a:t>  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2000" dirty="0" smtClean="0">
                <a:latin typeface="Comic Sans MS"/>
                <a:cs typeface="Comic Sans MS"/>
                <a:sym typeface="Wingdings"/>
              </a:rPr>
              <a:t> method used at Fermi-Lab and LHC</a:t>
            </a:r>
            <a:endParaRPr lang="en-US" sz="2000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5325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7-Countdow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6534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Sivers</a:t>
            </a:r>
            <a:r>
              <a:rPr lang="en-US" dirty="0" smtClean="0"/>
              <a:t> TMD@STAR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876711"/>
              </p:ext>
            </p:extLst>
          </p:nvPr>
        </p:nvGraphicFramePr>
        <p:xfrm>
          <a:off x="243568" y="1295394"/>
          <a:ext cx="8811793" cy="3820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4" name="Document" r:id="rId3" imgW="6273800" imgH="2705100" progId="Word.Document.12">
                  <p:embed/>
                </p:oleObj>
              </mc:Choice>
              <mc:Fallback>
                <p:oleObj name="Document" r:id="rId3" imgW="6273800" imgH="2705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3568" y="1295394"/>
                        <a:ext cx="8811793" cy="3820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181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RUN-17: A goldmine for </a:t>
            </a:r>
            <a:r>
              <a:rPr lang="en-US" dirty="0" err="1" smtClean="0"/>
              <a:t>TMD</a:t>
            </a:r>
            <a:r>
              <a:rPr lang="en-US" cap="none" dirty="0" err="1" smtClean="0"/>
              <a:t>s</a:t>
            </a:r>
            <a:r>
              <a:rPr lang="en-US" dirty="0" err="1" smtClean="0"/>
              <a:t>@STAR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68851"/>
            <a:ext cx="7622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Collected: </a:t>
            </a:r>
          </a:p>
          <a:p>
            <a:r>
              <a:rPr lang="en-US" dirty="0" smtClean="0">
                <a:latin typeface="Comic Sans MS"/>
                <a:cs typeface="Comic Sans MS"/>
              </a:rPr>
              <a:t>350 </a:t>
            </a:r>
            <a:r>
              <a:rPr lang="en-US" dirty="0">
                <a:latin typeface="Comic Sans MS"/>
                <a:cs typeface="Comic Sans MS"/>
              </a:rPr>
              <a:t>pb</a:t>
            </a:r>
            <a:r>
              <a:rPr lang="en-US" baseline="30000" dirty="0">
                <a:latin typeface="Comic Sans MS"/>
                <a:cs typeface="Comic Sans MS"/>
              </a:rPr>
              <a:t>-</a:t>
            </a:r>
            <a:r>
              <a:rPr lang="en-US" baseline="30000" dirty="0" smtClean="0">
                <a:latin typeface="Comic Sans MS"/>
                <a:cs typeface="Comic Sans MS"/>
              </a:rPr>
              <a:t>1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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14 times Run-11 for -1 &lt;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h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&lt; 1.8  A</a:t>
            </a:r>
            <a:r>
              <a:rPr lang="en-US" baseline="-25000" dirty="0" smtClean="0">
                <a:latin typeface="Comic Sans MS"/>
                <a:cs typeface="Comic Sans MS"/>
                <a:sym typeface="Wingdings"/>
              </a:rPr>
              <a:t>N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W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+/-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&amp; Z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0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, Collins, ……</a:t>
            </a:r>
          </a:p>
        </p:txBody>
      </p:sp>
      <p:pic>
        <p:nvPicPr>
          <p:cNvPr id="8" name="Picture 7" descr="jodgncjodmpiphbi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7553" r="8977" b="4200"/>
          <a:stretch/>
        </p:blipFill>
        <p:spPr>
          <a:xfrm>
            <a:off x="3221921" y="1026132"/>
            <a:ext cx="3043027" cy="2909433"/>
          </a:xfrm>
          <a:prstGeom prst="rect">
            <a:avLst/>
          </a:prstGeom>
        </p:spPr>
      </p:pic>
      <p:pic>
        <p:nvPicPr>
          <p:cNvPr id="12" name="Picture 11" descr="dadcognnppgmmen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7517" r="8835" b="4053"/>
          <a:stretch/>
        </p:blipFill>
        <p:spPr>
          <a:xfrm>
            <a:off x="132057" y="1037178"/>
            <a:ext cx="3024838" cy="2915466"/>
          </a:xfrm>
          <a:prstGeom prst="rect">
            <a:avLst/>
          </a:prstGeom>
        </p:spPr>
      </p:pic>
      <p:pic>
        <p:nvPicPr>
          <p:cNvPr id="13" name="Picture 12" descr="dogfdaaplfbplegj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" t="8917" r="6873" b="2100"/>
          <a:stretch/>
        </p:blipFill>
        <p:spPr>
          <a:xfrm>
            <a:off x="243839" y="3935565"/>
            <a:ext cx="2962916" cy="28911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5306" y="4127501"/>
            <a:ext cx="501932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Comic Sans MS"/>
                <a:cs typeface="Comic Sans MS"/>
              </a:rPr>
              <a:t>Will provide data to constrain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dirty="0"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>
                <a:latin typeface="Comic Sans MS"/>
                <a:cs typeface="Comic Sans MS"/>
              </a:rPr>
              <a:t>TMD evolution,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latin typeface="Comic Sans MS"/>
                <a:cs typeface="Comic Sans MS"/>
              </a:rPr>
              <a:t>sea-quark </a:t>
            </a:r>
            <a:r>
              <a:rPr lang="en-US" dirty="0" err="1">
                <a:latin typeface="Comic Sans MS"/>
                <a:cs typeface="Comic Sans MS"/>
              </a:rPr>
              <a:t>Sivers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fct</a:t>
            </a:r>
            <a:endParaRPr lang="en-US" dirty="0" smtClean="0">
              <a:latin typeface="Comic Sans MS"/>
              <a:cs typeface="Comic Sans MS"/>
            </a:endParaRPr>
          </a:p>
          <a:p>
            <a:pPr marL="742950" lvl="1" indent="-285750"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</a:rPr>
              <a:t>through rapidity distribution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 neg.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h</a:t>
            </a:r>
            <a:endParaRPr lang="en-US" dirty="0">
              <a:latin typeface="Symbol" charset="2"/>
              <a:cs typeface="Symbol" charset="2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latin typeface="Comic Sans MS"/>
                <a:cs typeface="Comic Sans MS"/>
              </a:rPr>
              <a:t>test of </a:t>
            </a:r>
            <a:r>
              <a:rPr lang="en-US" dirty="0" err="1">
                <a:latin typeface="Comic Sans MS"/>
                <a:cs typeface="Comic Sans MS"/>
              </a:rPr>
              <a:t>Sivers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fct</a:t>
            </a:r>
            <a:r>
              <a:rPr lang="en-US" dirty="0">
                <a:latin typeface="Comic Sans MS"/>
                <a:cs typeface="Comic Sans MS"/>
              </a:rPr>
              <a:t>. non-</a:t>
            </a:r>
            <a:r>
              <a:rPr lang="en-US" dirty="0" smtClean="0">
                <a:latin typeface="Comic Sans MS"/>
                <a:cs typeface="Comic Sans MS"/>
              </a:rPr>
              <a:t>universality</a:t>
            </a:r>
          </a:p>
          <a:p>
            <a:endParaRPr lang="en-US" sz="1000" dirty="0" smtClean="0">
              <a:latin typeface="Comic Sans MS"/>
              <a:cs typeface="Comic Sans M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</a:rPr>
              <a:t>Z</a:t>
            </a:r>
            <a:r>
              <a:rPr lang="en-US" baseline="30000" dirty="0" smtClean="0">
                <a:latin typeface="Comic Sans MS"/>
                <a:cs typeface="Comic Sans MS"/>
              </a:rPr>
              <a:t>0</a:t>
            </a:r>
            <a:r>
              <a:rPr lang="en-US" dirty="0" smtClean="0">
                <a:latin typeface="Comic Sans MS"/>
                <a:cs typeface="Comic Sans MS"/>
              </a:rPr>
              <a:t> very clean channel no corrections</a:t>
            </a:r>
            <a:endParaRPr lang="en-US" dirty="0">
              <a:latin typeface="Comic Sans MS"/>
              <a:cs typeface="Comic Sans M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37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DY@STAR For 500 </a:t>
            </a:r>
            <a:r>
              <a:rPr lang="en-US" dirty="0" err="1" smtClean="0"/>
              <a:t>G</a:t>
            </a:r>
            <a:r>
              <a:rPr lang="en-US" cap="none" dirty="0" err="1" smtClean="0"/>
              <a:t>e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>
              <a:latin typeface="Comic Sans MS"/>
              <a:cs typeface="Comic Sans M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7467"/>
            <a:ext cx="3718963" cy="2719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23814" y="1634067"/>
            <a:ext cx="1417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2.5 </a:t>
            </a:r>
            <a:r>
              <a:rPr lang="en-US" sz="1400" dirty="0"/>
              <a:t>&lt; </a:t>
            </a:r>
            <a:r>
              <a:rPr lang="en-US" sz="1400" dirty="0">
                <a:latin typeface="Symbol" charset="2"/>
                <a:cs typeface="Symbol" charset="2"/>
              </a:rPr>
              <a:t>h</a:t>
            </a:r>
            <a:r>
              <a:rPr lang="en-US" sz="1400" dirty="0"/>
              <a:t> &lt; 4.0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79185" y="852592"/>
            <a:ext cx="5663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Add a </a:t>
            </a:r>
            <a:r>
              <a:rPr lang="en-US" dirty="0" err="1" smtClean="0">
                <a:latin typeface="Comic Sans MS"/>
                <a:cs typeface="Comic Sans MS"/>
              </a:rPr>
              <a:t>postshower</a:t>
            </a:r>
            <a:r>
              <a:rPr lang="en-US" dirty="0" smtClean="0">
                <a:latin typeface="Comic Sans MS"/>
                <a:cs typeface="Comic Sans MS"/>
              </a:rPr>
              <a:t> to the </a:t>
            </a:r>
            <a:r>
              <a:rPr lang="en-US" dirty="0" err="1" smtClean="0">
                <a:latin typeface="Comic Sans MS"/>
                <a:cs typeface="Comic Sans MS"/>
              </a:rPr>
              <a:t>preshower</a:t>
            </a:r>
            <a:r>
              <a:rPr lang="en-US" dirty="0" smtClean="0">
                <a:latin typeface="Comic Sans MS"/>
                <a:cs typeface="Comic Sans MS"/>
              </a:rPr>
              <a:t> &amp; the FMS </a:t>
            </a:r>
          </a:p>
          <a:p>
            <a:endParaRPr lang="en-US" sz="800" dirty="0" smtClean="0">
              <a:latin typeface="Comic Sans MS"/>
              <a:cs typeface="Comic Sans MS"/>
            </a:endParaRPr>
          </a:p>
          <a:p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      will be able to measure A</a:t>
            </a:r>
            <a:r>
              <a:rPr lang="en-US" baseline="-25000" dirty="0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 DY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5" name="AutoShape 49"/>
          <p:cNvSpPr>
            <a:spLocks noChangeArrowheads="1"/>
          </p:cNvSpPr>
          <p:nvPr/>
        </p:nvSpPr>
        <p:spPr bwMode="auto">
          <a:xfrm>
            <a:off x="3583413" y="1247881"/>
            <a:ext cx="677756" cy="2677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16" name="Picture 15" descr="C:\Users\Samuel\Desktop\DY_PICS\b2s_compar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10457" r="1600" b="848"/>
          <a:stretch/>
        </p:blipFill>
        <p:spPr bwMode="auto">
          <a:xfrm>
            <a:off x="0" y="3912394"/>
            <a:ext cx="3493360" cy="23846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3640643"/>
            <a:ext cx="3048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After analysis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2.5 &lt; 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&lt; 4.0 </a:t>
            </a:r>
          </a:p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" r="8251"/>
          <a:stretch/>
        </p:blipFill>
        <p:spPr bwMode="auto">
          <a:xfrm>
            <a:off x="3450100" y="3976089"/>
            <a:ext cx="2857565" cy="2373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" r="7349"/>
          <a:stretch/>
        </p:blipFill>
        <p:spPr bwMode="auto">
          <a:xfrm>
            <a:off x="6417653" y="4016712"/>
            <a:ext cx="2611755" cy="2301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032254" y="3767655"/>
            <a:ext cx="243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With TMD Evolution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56398" y="3718971"/>
            <a:ext cx="2201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No TMD Evolution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46605" y="6264584"/>
            <a:ext cx="2659702" cy="584776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omic Sans MS"/>
                <a:cs typeface="Comic Sans MS"/>
              </a:rPr>
              <a:t>Run-17 ∫</a:t>
            </a:r>
            <a:r>
              <a:rPr lang="en-US" sz="1600" dirty="0" err="1">
                <a:latin typeface="Comic Sans MS"/>
                <a:cs typeface="Comic Sans MS"/>
              </a:rPr>
              <a:t>L</a:t>
            </a:r>
            <a:r>
              <a:rPr lang="en-US" sz="1600" baseline="-25000" dirty="0" err="1">
                <a:latin typeface="Comic Sans MS"/>
                <a:cs typeface="Comic Sans MS"/>
              </a:rPr>
              <a:t>del</a:t>
            </a:r>
            <a:r>
              <a:rPr lang="en-US" sz="1600" dirty="0">
                <a:latin typeface="Comic Sans MS"/>
                <a:cs typeface="Comic Sans MS"/>
              </a:rPr>
              <a:t>=400 pb</a:t>
            </a:r>
            <a:r>
              <a:rPr lang="en-US" sz="1600" baseline="30000" dirty="0">
                <a:latin typeface="Comic Sans MS"/>
                <a:cs typeface="Comic Sans MS"/>
              </a:rPr>
              <a:t>-1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>
                <a:latin typeface="Comic Sans MS"/>
                <a:cs typeface="Comic Sans MS"/>
              </a:rPr>
              <a:t>A</a:t>
            </a:r>
            <a:r>
              <a:rPr lang="en-US" sz="1600" baseline="-25000" dirty="0" smtClean="0">
                <a:latin typeface="Comic Sans MS"/>
                <a:cs typeface="Comic Sans MS"/>
              </a:rPr>
              <a:t>N</a:t>
            </a:r>
            <a:r>
              <a:rPr lang="en-US" sz="1600" dirty="0" smtClean="0">
                <a:latin typeface="Comic Sans MS"/>
                <a:cs typeface="Comic Sans MS"/>
              </a:rPr>
              <a:t> for DY to +/- 0.008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64589"/>
            <a:ext cx="5811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Kinematics: </a:t>
            </a:r>
          </a:p>
          <a:p>
            <a:r>
              <a:rPr lang="en-US" dirty="0" smtClean="0">
                <a:latin typeface="Comic Sans MS"/>
                <a:cs typeface="Comic Sans MS"/>
              </a:rPr>
              <a:t>DY </a:t>
            </a:r>
            <a:r>
              <a:rPr lang="en-US" dirty="0" err="1" smtClean="0">
                <a:latin typeface="Comic Sans MS"/>
                <a:cs typeface="Comic Sans MS"/>
              </a:rPr>
              <a:t>e+e</a:t>
            </a:r>
            <a:r>
              <a:rPr lang="en-US" dirty="0" smtClean="0">
                <a:latin typeface="Comic Sans MS"/>
                <a:cs typeface="Comic Sans MS"/>
              </a:rPr>
              <a:t>- in 2.5 &lt;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>
                <a:latin typeface="Comic Sans MS"/>
                <a:cs typeface="Comic Sans MS"/>
              </a:rPr>
              <a:t> &lt; 4.0        4.0 </a:t>
            </a:r>
            <a:r>
              <a:rPr lang="en-US" dirty="0" err="1" smtClean="0">
                <a:latin typeface="Comic Sans MS"/>
                <a:cs typeface="Comic Sans MS"/>
              </a:rPr>
              <a:t>GeV</a:t>
            </a:r>
            <a:r>
              <a:rPr lang="en-US" dirty="0" smtClean="0">
                <a:latin typeface="Comic Sans MS"/>
                <a:cs typeface="Comic Sans MS"/>
              </a:rPr>
              <a:t> &lt; </a:t>
            </a:r>
            <a:r>
              <a:rPr lang="en-US" dirty="0" err="1" smtClean="0">
                <a:latin typeface="Comic Sans MS"/>
                <a:cs typeface="Comic Sans MS"/>
              </a:rPr>
              <a:t>M</a:t>
            </a:r>
            <a:r>
              <a:rPr lang="en-US" baseline="-25000" dirty="0" err="1" smtClean="0">
                <a:latin typeface="Comic Sans MS"/>
                <a:cs typeface="Comic Sans MS"/>
              </a:rPr>
              <a:t>e+e</a:t>
            </a:r>
            <a:r>
              <a:rPr lang="en-US" baseline="-25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 &lt; 9.0 </a:t>
            </a:r>
            <a:r>
              <a:rPr lang="en-US" dirty="0" err="1" smtClean="0">
                <a:latin typeface="Comic Sans MS"/>
                <a:cs typeface="Comic Sans MS"/>
              </a:rPr>
              <a:t>GeV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23" name="Picture 22" descr="Screen Shot 2016-07-21 at 3.31.3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67" y="1683198"/>
            <a:ext cx="2045263" cy="1864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1332" y="2107139"/>
            <a:ext cx="23077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Design follows successful </a:t>
            </a:r>
          </a:p>
          <a:p>
            <a:r>
              <a:rPr lang="en-US" sz="1400" dirty="0" err="1" smtClean="0">
                <a:latin typeface="Comic Sans MS"/>
                <a:cs typeface="Comic Sans MS"/>
              </a:rPr>
              <a:t>Preshower</a:t>
            </a:r>
            <a:r>
              <a:rPr lang="en-US" sz="1400" dirty="0" smtClean="0">
                <a:latin typeface="Comic Sans MS"/>
                <a:cs typeface="Comic Sans MS"/>
              </a:rPr>
              <a:t> design</a:t>
            </a:r>
          </a:p>
          <a:p>
            <a:r>
              <a:rPr lang="en-US" sz="1400" dirty="0" smtClean="0">
                <a:latin typeface="Comic Sans MS"/>
                <a:cs typeface="Comic Sans MS"/>
                <a:sym typeface="Wingdings"/>
              </a:rPr>
              <a:t> 3 layers of u, x, y with</a:t>
            </a:r>
          </a:p>
          <a:p>
            <a:r>
              <a:rPr lang="en-US" sz="14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400" dirty="0" smtClean="0">
                <a:latin typeface="Comic Sans MS"/>
                <a:cs typeface="Comic Sans MS"/>
                <a:sym typeface="Wingdings"/>
              </a:rPr>
              <a:t>    </a:t>
            </a:r>
            <a:r>
              <a:rPr lang="en-US" sz="1400" dirty="0" err="1" smtClean="0">
                <a:latin typeface="Comic Sans MS"/>
                <a:cs typeface="Comic Sans MS"/>
                <a:sym typeface="Wingdings"/>
              </a:rPr>
              <a:t>SiPM</a:t>
            </a:r>
            <a:r>
              <a:rPr lang="en-US" sz="1400" dirty="0" smtClean="0">
                <a:latin typeface="Comic Sans MS"/>
                <a:cs typeface="Comic Sans MS"/>
                <a:sym typeface="Wingdings"/>
              </a:rPr>
              <a:t> readout 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24" name="TextBox 23"/>
          <p:cNvSpPr txBox="1"/>
          <p:nvPr/>
        </p:nvSpPr>
        <p:spPr>
          <a:xfrm rot="20400000">
            <a:off x="317226" y="2624104"/>
            <a:ext cx="8700651" cy="67710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Combined with W &amp; Z</a:t>
            </a:r>
            <a:r>
              <a:rPr lang="en-US" sz="20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0</a:t>
            </a:r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an other test of</a:t>
            </a:r>
            <a:r>
              <a:rPr lang="en-US" baseline="30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TMD evolution</a:t>
            </a:r>
          </a:p>
          <a:p>
            <a:pPr algn="ctr"/>
            <a:r>
              <a:rPr lang="en-US" b="1" dirty="0" smtClean="0">
                <a:latin typeface="Comic Sans MS"/>
                <a:cs typeface="Comic Sans MS"/>
              </a:rPr>
              <a:t>Complementary to COMPASS </a:t>
            </a:r>
          </a:p>
        </p:txBody>
      </p:sp>
    </p:spTree>
    <p:extLst>
      <p:ext uri="{BB962C8B-B14F-4D97-AF65-F5344CB8AC3E}">
        <p14:creationId xmlns:p14="http://schemas.microsoft.com/office/powerpoint/2010/main" val="135109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Complementary Channel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4533" y="3412056"/>
            <a:ext cx="3710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 for direct photon production: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34432"/>
            <a:ext cx="2721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00FF"/>
                </a:solidFill>
                <a:latin typeface="Comic Sans MS"/>
                <a:cs typeface="Comic Sans MS"/>
              </a:rPr>
              <a:t>STAR FMS-</a:t>
            </a:r>
            <a:r>
              <a:rPr lang="en-US" u="sng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PreShower</a:t>
            </a:r>
            <a:r>
              <a:rPr lang="en-US" u="sng" dirty="0" smtClean="0">
                <a:solidFill>
                  <a:srgbClr val="FF00FF"/>
                </a:solidFill>
                <a:latin typeface="Comic Sans MS"/>
                <a:cs typeface="Comic Sans MS"/>
              </a:rPr>
              <a:t>:</a:t>
            </a:r>
            <a:endParaRPr lang="en-US" u="sng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5" t="12043" r="19972" b="8923"/>
          <a:stretch/>
        </p:blipFill>
        <p:spPr bwMode="auto">
          <a:xfrm>
            <a:off x="100330" y="703570"/>
            <a:ext cx="2363470" cy="2452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projection_200_new(1)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1"/>
          <a:stretch/>
        </p:blipFill>
        <p:spPr>
          <a:xfrm>
            <a:off x="2526968" y="1485889"/>
            <a:ext cx="1906959" cy="1899920"/>
          </a:xfrm>
          <a:prstGeom prst="rect">
            <a:avLst/>
          </a:prstGeom>
        </p:spPr>
      </p:pic>
      <p:pic>
        <p:nvPicPr>
          <p:cNvPr id="13" name="Picture 12" descr="projection_500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42"/>
          <a:stretch/>
        </p:blipFill>
        <p:spPr>
          <a:xfrm>
            <a:off x="4588098" y="1477413"/>
            <a:ext cx="1939268" cy="18999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87600" y="706944"/>
            <a:ext cx="52271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  <a:latin typeface="Comic Sans MS"/>
                <a:cs typeface="Comic Sans MS"/>
              </a:rPr>
              <a:t>3 layer </a:t>
            </a:r>
            <a:r>
              <a:rPr lang="en-US" dirty="0" err="1" smtClean="0">
                <a:effectLst/>
                <a:latin typeface="Comic Sans MS"/>
                <a:cs typeface="Comic Sans MS"/>
              </a:rPr>
              <a:t>preshower</a:t>
            </a:r>
            <a:r>
              <a:rPr lang="en-US" dirty="0" smtClean="0">
                <a:effectLst/>
                <a:latin typeface="Comic Sans MS"/>
                <a:cs typeface="Comic Sans MS"/>
              </a:rPr>
              <a:t> in </a:t>
            </a:r>
            <a:r>
              <a:rPr lang="en-US" dirty="0">
                <a:effectLst/>
                <a:latin typeface="Comic Sans MS"/>
                <a:cs typeface="Comic Sans MS"/>
              </a:rPr>
              <a:t>front of the FMS, </a:t>
            </a:r>
            <a:endParaRPr lang="en-US" dirty="0" smtClean="0">
              <a:effectLst/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effectLst/>
                <a:latin typeface="Comic Sans MS"/>
                <a:cs typeface="Comic Sans MS"/>
              </a:rPr>
              <a:t>distinguish </a:t>
            </a:r>
            <a:r>
              <a:rPr lang="en-US" dirty="0">
                <a:effectLst/>
                <a:latin typeface="Comic Sans MS"/>
                <a:cs typeface="Comic Sans MS"/>
              </a:rPr>
              <a:t>photons, electrons/positrons </a:t>
            </a:r>
            <a:endParaRPr lang="en-US" dirty="0" smtClean="0">
              <a:effectLst/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dirty="0">
                <a:effectLst/>
                <a:latin typeface="Comic Sans MS"/>
                <a:cs typeface="Comic Sans MS"/>
              </a:rPr>
              <a:t> </a:t>
            </a:r>
            <a:r>
              <a:rPr lang="en-US" dirty="0" smtClean="0">
                <a:effectLst/>
                <a:latin typeface="Comic Sans MS"/>
                <a:cs typeface="Comic Sans MS"/>
              </a:rPr>
              <a:t>  and charged hadrons</a:t>
            </a:r>
            <a:r>
              <a:rPr lang="en-US" dirty="0">
                <a:effectLst/>
                <a:latin typeface="Comic Sans MS"/>
                <a:cs typeface="Comic Sans MS"/>
              </a:rPr>
              <a:t> </a:t>
            </a:r>
            <a:r>
              <a:rPr lang="en-US" dirty="0" smtClean="0">
                <a:effectLst/>
                <a:latin typeface="Comic Sans MS"/>
                <a:cs typeface="Comic Sans MS"/>
                <a:sym typeface="Wingdings"/>
              </a:rPr>
              <a:t> installed for RUN-15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4" name="AutoShape 49"/>
          <p:cNvSpPr>
            <a:spLocks noChangeArrowheads="1"/>
          </p:cNvSpPr>
          <p:nvPr/>
        </p:nvSpPr>
        <p:spPr bwMode="auto">
          <a:xfrm>
            <a:off x="150449" y="3391314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15" name="Picture 14" descr="direct_photon_200_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" y="449234"/>
            <a:ext cx="3977640" cy="2708910"/>
          </a:xfrm>
          <a:prstGeom prst="rect">
            <a:avLst/>
          </a:prstGeom>
        </p:spPr>
      </p:pic>
      <p:pic>
        <p:nvPicPr>
          <p:cNvPr id="16" name="Picture 15" descr="direct_photon_500_t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493" y="459804"/>
            <a:ext cx="3977640" cy="27089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5870" y="3877733"/>
            <a:ext cx="741741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sensitive to sign change, but in TWIST-3 formalism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not sensitive to TMD evolution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no sensitivity to sea-quarks; mainly </a:t>
            </a:r>
            <a:r>
              <a:rPr lang="en-US" dirty="0" err="1" smtClean="0">
                <a:latin typeface="Comic Sans MS"/>
                <a:cs typeface="Comic Sans MS"/>
              </a:rPr>
              <a:t>u</a:t>
            </a:r>
            <a:r>
              <a:rPr lang="en-US" baseline="-25000" dirty="0" err="1" smtClean="0">
                <a:latin typeface="Comic Sans MS"/>
                <a:cs typeface="Comic Sans MS"/>
              </a:rPr>
              <a:t>v</a:t>
            </a:r>
            <a:r>
              <a:rPr lang="en-US" dirty="0" smtClean="0">
                <a:latin typeface="Comic Sans MS"/>
                <a:cs typeface="Comic Sans MS"/>
              </a:rPr>
              <a:t> and d</a:t>
            </a:r>
            <a:r>
              <a:rPr lang="en-US" baseline="-25000" dirty="0" smtClean="0">
                <a:latin typeface="Comic Sans MS"/>
                <a:cs typeface="Comic Sans MS"/>
              </a:rPr>
              <a:t>v</a:t>
            </a:r>
            <a:r>
              <a:rPr lang="en-US" dirty="0" smtClean="0">
                <a:latin typeface="Comic Sans MS"/>
                <a:cs typeface="Comic Sans MS"/>
              </a:rPr>
              <a:t> at high x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collinear objects but more complicated evolutions than DGLAP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indirect constraint on </a:t>
            </a:r>
            <a:r>
              <a:rPr lang="en-US" dirty="0" err="1" smtClean="0">
                <a:latin typeface="Comic Sans MS"/>
                <a:cs typeface="Comic Sans MS"/>
              </a:rPr>
              <a:t>Sivers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fct</a:t>
            </a:r>
            <a:r>
              <a:rPr lang="en-US" dirty="0" smtClean="0">
                <a:latin typeface="Comic Sans MS"/>
                <a:cs typeface="Comic Sans MS"/>
              </a:rPr>
              <a:t>. </a:t>
            </a:r>
          </a:p>
          <a:p>
            <a:pPr>
              <a:buClr>
                <a:srgbClr val="0000FF"/>
              </a:buClr>
            </a:pPr>
            <a:endParaRPr lang="en-US" dirty="0">
              <a:latin typeface="Comic Sans MS"/>
              <a:cs typeface="Comic Sans MS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410697"/>
              </p:ext>
            </p:extLst>
          </p:nvPr>
        </p:nvGraphicFramePr>
        <p:xfrm>
          <a:off x="4242329" y="5010156"/>
          <a:ext cx="34671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Equation" r:id="rId8" imgW="3467100" imgH="660400" progId="Equation.DSMT4">
                  <p:embed/>
                </p:oleObj>
              </mc:Choice>
              <mc:Fallback>
                <p:oleObj name="Equation" r:id="rId8" imgW="3467100" imgH="660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42329" y="5010156"/>
                        <a:ext cx="34671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AutoShape 49"/>
          <p:cNvSpPr>
            <a:spLocks noChangeArrowheads="1"/>
          </p:cNvSpPr>
          <p:nvPr/>
        </p:nvSpPr>
        <p:spPr bwMode="auto">
          <a:xfrm>
            <a:off x="489116" y="5804314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42704" y="5689600"/>
            <a:ext cx="5913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Not a replacement for A</a:t>
            </a:r>
            <a:r>
              <a:rPr lang="en-US" baseline="-25000" dirty="0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(W</a:t>
            </a:r>
            <a:r>
              <a:rPr lang="en-US" baseline="30000" dirty="0" smtClean="0">
                <a:latin typeface="Comic Sans MS"/>
                <a:cs typeface="Comic Sans MS"/>
              </a:rPr>
              <a:t>+/-</a:t>
            </a:r>
            <a:r>
              <a:rPr lang="en-US" dirty="0" smtClean="0">
                <a:latin typeface="Comic Sans MS"/>
                <a:cs typeface="Comic Sans MS"/>
              </a:rPr>
              <a:t>, Z</a:t>
            </a:r>
            <a:r>
              <a:rPr lang="en-US" baseline="30000" dirty="0" smtClean="0">
                <a:latin typeface="Comic Sans MS"/>
                <a:cs typeface="Comic Sans MS"/>
              </a:rPr>
              <a:t>0</a:t>
            </a:r>
            <a:r>
              <a:rPr lang="en-US" dirty="0" smtClean="0">
                <a:latin typeface="Comic Sans MS"/>
                <a:cs typeface="Comic Sans MS"/>
              </a:rPr>
              <a:t>, DY) measurement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but an important complementary piece in the puzzle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81680" y="1036320"/>
            <a:ext cx="594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2015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9200" y="1036320"/>
            <a:ext cx="594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2017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22" name="Content Placeholder 5"/>
          <p:cNvSpPr txBox="1">
            <a:spLocks/>
          </p:cNvSpPr>
          <p:nvPr/>
        </p:nvSpPr>
        <p:spPr>
          <a:xfrm rot="20520000">
            <a:off x="42004" y="1062880"/>
            <a:ext cx="4703291" cy="1517106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65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1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12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3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3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3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3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400" u="sng" dirty="0" smtClean="0">
                <a:solidFill>
                  <a:srgbClr val="0000FF"/>
                </a:solidFill>
                <a:latin typeface="Comic Sans MS"/>
                <a:cs typeface="Comic Sans MS"/>
              </a:rPr>
              <a:t>2023:</a:t>
            </a:r>
          </a:p>
          <a:p>
            <a:pPr marL="0" indent="0" algn="ctr">
              <a:buFont typeface="Wingdings" charset="2"/>
              <a:buNone/>
            </a:pPr>
            <a:r>
              <a:rPr lang="en-US" sz="2000" dirty="0" smtClean="0">
                <a:latin typeface="Comic Sans MS"/>
                <a:cs typeface="Comic Sans MS"/>
              </a:rPr>
              <a:t>reduction of uncertainties by ~3</a:t>
            </a:r>
          </a:p>
          <a:p>
            <a:pPr marL="0" indent="0" algn="ctr">
              <a:buFont typeface="Wingdings" charset="2"/>
              <a:buNone/>
            </a:pPr>
            <a:r>
              <a:rPr lang="en-US" sz="2000" dirty="0" smtClean="0">
                <a:latin typeface="Comic Sans MS"/>
                <a:cs typeface="Comic Sans MS"/>
              </a:rPr>
              <a:t>critical to pin down Twist-3 evolution</a:t>
            </a:r>
          </a:p>
          <a:p>
            <a:pPr marL="0" indent="0" algn="ctr">
              <a:buFont typeface="Wingdings" charset="2"/>
              <a:buNone/>
            </a:pPr>
            <a:endParaRPr lang="en-US" sz="2400" dirty="0" smtClean="0">
              <a:solidFill>
                <a:schemeClr val="bg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089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7" grpId="0"/>
      <p:bldP spid="19" grpId="0" animBg="1"/>
      <p:bldP spid="20" grpId="0"/>
      <p:bldP spid="4" grpId="0"/>
      <p:bldP spid="23" grpId="0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Mid-</a:t>
            </a:r>
            <a:r>
              <a:rPr lang="en-US" dirty="0" err="1" smtClean="0"/>
              <a:t>rapidIty</a:t>
            </a:r>
            <a:r>
              <a:rPr lang="en-US" dirty="0" smtClean="0"/>
              <a:t> observables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760" y="474557"/>
            <a:ext cx="2375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Comic Sans MS"/>
                <a:cs typeface="Comic Sans MS"/>
              </a:rPr>
              <a:t>At 500 </a:t>
            </a:r>
            <a:r>
              <a:rPr lang="en-US" u="sng" dirty="0" err="1" smtClean="0">
                <a:latin typeface="Comic Sans MS"/>
                <a:cs typeface="Comic Sans MS"/>
              </a:rPr>
              <a:t>GeV</a:t>
            </a:r>
            <a:r>
              <a:rPr lang="en-US" u="sng" dirty="0" smtClean="0">
                <a:latin typeface="Comic Sans MS"/>
                <a:cs typeface="Comic Sans MS"/>
              </a:rPr>
              <a:t> in 2017</a:t>
            </a:r>
            <a:r>
              <a:rPr lang="en-US" u="sng" dirty="0" smtClean="0">
                <a:latin typeface="Comic Sans MS"/>
                <a:cs typeface="Comic Sans MS"/>
                <a:sym typeface="Wingdings"/>
              </a:rPr>
              <a:t>:</a:t>
            </a:r>
            <a:endParaRPr lang="en-US" u="sng" dirty="0">
              <a:latin typeface="Comic Sans MS"/>
              <a:cs typeface="Comic Sans MS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524" y="1026478"/>
            <a:ext cx="2794635" cy="2787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227" y="4503518"/>
            <a:ext cx="3280199" cy="209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" r="7806"/>
          <a:stretch/>
        </p:blipFill>
        <p:spPr bwMode="auto">
          <a:xfrm>
            <a:off x="3843548" y="1549611"/>
            <a:ext cx="5088255" cy="32473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9842" y="785282"/>
            <a:ext cx="2608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mic Sans MS"/>
                <a:cs typeface="Comic Sans MS"/>
              </a:rPr>
              <a:t>Transversity</a:t>
            </a:r>
            <a:r>
              <a:rPr lang="en-US" dirty="0" smtClean="0">
                <a:latin typeface="Comic Sans MS"/>
                <a:cs typeface="Comic Sans MS"/>
              </a:rPr>
              <a:t> x Collins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010" y="3702477"/>
            <a:ext cx="3390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linearly </a:t>
            </a:r>
            <a:r>
              <a:rPr lang="en-US" dirty="0" err="1" smtClean="0">
                <a:latin typeface="Comic Sans MS"/>
                <a:cs typeface="Comic Sans MS"/>
              </a:rPr>
              <a:t>polarised</a:t>
            </a:r>
            <a:r>
              <a:rPr lang="en-US" dirty="0" smtClean="0">
                <a:latin typeface="Comic Sans MS"/>
                <a:cs typeface="Comic Sans MS"/>
              </a:rPr>
              <a:t> gluons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could be an explanation for </a:t>
            </a:r>
          </a:p>
          <a:p>
            <a:r>
              <a:rPr lang="en-US" dirty="0" smtClean="0">
                <a:latin typeface="Comic Sans MS"/>
                <a:cs typeface="Comic Sans MS"/>
                <a:sym typeface="Wingdings"/>
              </a:rPr>
              <a:t>    the ridge seen in 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pp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and 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pA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61503" y="1236557"/>
            <a:ext cx="3967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mic Sans MS"/>
                <a:cs typeface="Comic Sans MS"/>
              </a:rPr>
              <a:t>Sivers</a:t>
            </a:r>
            <a:r>
              <a:rPr lang="en-US" dirty="0" smtClean="0">
                <a:latin typeface="Comic Sans MS"/>
                <a:cs typeface="Comic Sans MS"/>
              </a:rPr>
              <a:t> function through TWIST-3: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4" name="AutoShape 49"/>
          <p:cNvSpPr>
            <a:spLocks noChangeArrowheads="1"/>
          </p:cNvSpPr>
          <p:nvPr/>
        </p:nvSpPr>
        <p:spPr bwMode="auto">
          <a:xfrm>
            <a:off x="3732848" y="5072370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2173" y="4887806"/>
            <a:ext cx="37635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To have high precision data at </a:t>
            </a:r>
          </a:p>
          <a:p>
            <a:r>
              <a:rPr lang="en-US" dirty="0" smtClean="0">
                <a:latin typeface="Comic Sans MS"/>
                <a:cs typeface="Comic Sans MS"/>
              </a:rPr>
              <a:t>different √s </a:t>
            </a:r>
          </a:p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constrain TMD evolution</a:t>
            </a:r>
          </a:p>
          <a:p>
            <a:r>
              <a:rPr lang="en-US" dirty="0" smtClean="0">
                <a:latin typeface="Comic Sans MS"/>
                <a:cs typeface="Comic Sans MS"/>
                <a:sym typeface="Wingdings"/>
              </a:rPr>
              <a:t> fixed x and Q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2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 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p</a:t>
            </a:r>
            <a:r>
              <a:rPr lang="en-US" baseline="-25000" dirty="0" err="1" smtClean="0">
                <a:latin typeface="Comic Sans MS"/>
                <a:cs typeface="Comic Sans MS"/>
                <a:sym typeface="Wingdings"/>
              </a:rPr>
              <a:t>T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different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7076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400" dirty="0" smtClean="0"/>
              <a:t>The Missing Piece: orbital angular momentum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7175505" y="6402919"/>
            <a:ext cx="16764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01981" y="6489700"/>
            <a:ext cx="609600" cy="368300"/>
          </a:xfrm>
          <a:prstGeom prst="rect">
            <a:avLst/>
          </a:prstGeom>
        </p:spPr>
        <p:txBody>
          <a:bodyPr/>
          <a:lstStyle/>
          <a:p>
            <a:fld id="{E7C2DFF1-6A7E-5841-980E-96BA788216E4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39440" y="1359696"/>
            <a:ext cx="6309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new theoretical concept: Generalized Parton Distributions</a:t>
            </a:r>
          </a:p>
        </p:txBody>
      </p:sp>
      <p:grpSp>
        <p:nvGrpSpPr>
          <p:cNvPr id="7" name="Group 27"/>
          <p:cNvGrpSpPr/>
          <p:nvPr/>
        </p:nvGrpSpPr>
        <p:grpSpPr>
          <a:xfrm>
            <a:off x="282446" y="1313974"/>
            <a:ext cx="2514600" cy="3703638"/>
            <a:chOff x="3292475" y="1524000"/>
            <a:chExt cx="2514600" cy="3703638"/>
          </a:xfrm>
        </p:grpSpPr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3292475" y="1524000"/>
              <a:ext cx="2514600" cy="3703638"/>
            </a:xfrm>
            <a:prstGeom prst="rect">
              <a:avLst/>
            </a:prstGeom>
            <a:solidFill>
              <a:srgbClr val="F2FC24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0" i="0">
                <a:solidFill>
                  <a:schemeClr val="tx1"/>
                </a:solidFill>
                <a:effectLst/>
              </a:endParaRPr>
            </a:p>
          </p:txBody>
        </p:sp>
        <p:pic>
          <p:nvPicPr>
            <p:cNvPr id="9" name="Picture 15" descr="fig02-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19475" y="1743075"/>
              <a:ext cx="2252663" cy="326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300116" y="555784"/>
            <a:ext cx="267941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GPDs</a:t>
            </a:r>
            <a:r>
              <a:rPr lang="en-US" sz="1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: PDFs that</a:t>
            </a:r>
          </a:p>
          <a:p>
            <a:pPr algn="ctr"/>
            <a:r>
              <a:rPr lang="en-US" sz="14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c</a:t>
            </a:r>
            <a:r>
              <a:rPr lang="en-US" sz="1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orrelated </a:t>
            </a:r>
            <a:r>
              <a:rPr lang="en-US" sz="1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parton</a:t>
            </a:r>
            <a:r>
              <a:rPr lang="en-US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momentum 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and </a:t>
            </a:r>
            <a:r>
              <a:rPr lang="en-US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their distributions </a:t>
            </a:r>
            <a:r>
              <a: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in </a:t>
            </a:r>
          </a:p>
          <a:p>
            <a:pPr algn="ctr"/>
            <a:r>
              <a:rPr lang="en-US" sz="1400" b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transverse </a:t>
            </a:r>
            <a:r>
              <a:rPr lang="en-US" sz="1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space</a:t>
            </a:r>
            <a:endParaRPr lang="en-US" sz="14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894271" y="1798809"/>
            <a:ext cx="3786689" cy="1747031"/>
            <a:chOff x="1800225" y="3491443"/>
            <a:chExt cx="3786689" cy="1747031"/>
          </a:xfrm>
        </p:grpSpPr>
        <p:grpSp>
          <p:nvGrpSpPr>
            <p:cNvPr id="21" name="Group 25"/>
            <p:cNvGrpSpPr/>
            <p:nvPr/>
          </p:nvGrpSpPr>
          <p:grpSpPr>
            <a:xfrm>
              <a:off x="1800225" y="3491443"/>
              <a:ext cx="3786689" cy="1747031"/>
              <a:chOff x="178858" y="4405843"/>
              <a:chExt cx="3786689" cy="1747031"/>
            </a:xfrm>
          </p:grpSpPr>
          <p:sp>
            <p:nvSpPr>
              <p:cNvPr id="25" name="Rectangle 10"/>
              <p:cNvSpPr>
                <a:spLocks noChangeArrowheads="1"/>
              </p:cNvSpPr>
              <p:nvPr/>
            </p:nvSpPr>
            <p:spPr bwMode="auto">
              <a:xfrm>
                <a:off x="178858" y="4405843"/>
                <a:ext cx="3786689" cy="174703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glow rad="101600">
                  <a:schemeClr val="tx1">
                    <a:lumMod val="85000"/>
                    <a:alpha val="75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  <a:bevelB w="114300" prst="artDeco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aphicFrame>
            <p:nvGraphicFramePr>
              <p:cNvPr id="26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16480162"/>
                  </p:ext>
                </p:extLst>
              </p:nvPr>
            </p:nvGraphicFramePr>
            <p:xfrm>
              <a:off x="324490" y="5420491"/>
              <a:ext cx="3610577" cy="662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827" name="Equation" r:id="rId4" imgW="4292600" imgH="787400" progId="Equation.DSMT4">
                      <p:embed/>
                    </p:oleObj>
                  </mc:Choice>
                  <mc:Fallback>
                    <p:oleObj name="Equation" r:id="rId4" imgW="4292600" imgH="7874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4490" y="5420491"/>
                            <a:ext cx="3610577" cy="662295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23336246"/>
                  </p:ext>
                </p:extLst>
              </p:nvPr>
            </p:nvGraphicFramePr>
            <p:xfrm>
              <a:off x="285433" y="4706359"/>
              <a:ext cx="3418298" cy="726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828" name="Equation" r:id="rId6" imgW="4064000" imgH="863600" progId="Equation.DSMT4">
                      <p:embed/>
                    </p:oleObj>
                  </mc:Choice>
                  <mc:Fallback>
                    <p:oleObj name="Equation" r:id="rId6" imgW="4064000" imgH="8636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5433" y="4706359"/>
                            <a:ext cx="3418298" cy="726388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2" name="TextBox 21"/>
            <p:cNvSpPr txBox="1"/>
            <p:nvPr/>
          </p:nvSpPr>
          <p:spPr>
            <a:xfrm>
              <a:off x="1821252" y="3532526"/>
              <a:ext cx="2751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Spin-Sum-Rule in PRF:</a:t>
              </a:r>
              <a:endParaRPr lang="en-US" dirty="0"/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3346797" y="656167"/>
            <a:ext cx="5655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exclusive reactions the vehicle to access </a:t>
            </a:r>
            <a:r>
              <a:rPr lang="en-US" i="1" dirty="0" err="1"/>
              <a:t>L</a:t>
            </a:r>
            <a:r>
              <a:rPr lang="en-US" i="1" baseline="-25000" dirty="0" err="1"/>
              <a:t>q</a:t>
            </a:r>
            <a:r>
              <a:rPr lang="en-US" dirty="0"/>
              <a:t> &amp; </a:t>
            </a:r>
            <a:r>
              <a:rPr lang="en-US" i="1" dirty="0" err="1"/>
              <a:t>L</a:t>
            </a:r>
            <a:r>
              <a:rPr lang="en-US" i="1" baseline="-25000" dirty="0" err="1"/>
              <a:t>g</a:t>
            </a:r>
            <a:endParaRPr lang="en-US" i="1" baseline="-25000" dirty="0"/>
          </a:p>
          <a:p>
            <a:pPr algn="ctr"/>
            <a:r>
              <a:rPr lang="en-US" dirty="0" smtClean="0"/>
              <a:t>golden channel: </a:t>
            </a:r>
            <a:r>
              <a:rPr lang="en-US" dirty="0" smtClean="0">
                <a:solidFill>
                  <a:srgbClr val="FF00FF"/>
                </a:solidFill>
              </a:rPr>
              <a:t>J/</a:t>
            </a:r>
            <a:r>
              <a:rPr lang="en-US" dirty="0" err="1" smtClean="0">
                <a:solidFill>
                  <a:srgbClr val="FF00FF"/>
                </a:solidFill>
              </a:rPr>
              <a:t>Ψ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6599027" y="2912328"/>
            <a:ext cx="584094" cy="484605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82" name="Straight Arrow Connector 81"/>
          <p:cNvCxnSpPr/>
          <p:nvPr/>
        </p:nvCxnSpPr>
        <p:spPr bwMode="auto">
          <a:xfrm flipH="1">
            <a:off x="6776720" y="3427413"/>
            <a:ext cx="176265" cy="4435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5" name="TextBox 84"/>
          <p:cNvSpPr txBox="1"/>
          <p:nvPr/>
        </p:nvSpPr>
        <p:spPr>
          <a:xfrm>
            <a:off x="3288665" y="3692738"/>
            <a:ext cx="482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responsible for orbital angular momentum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93440" y="4124960"/>
            <a:ext cx="5378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J/</a:t>
            </a:r>
            <a:r>
              <a:rPr lang="en-US" dirty="0" err="1" smtClean="0"/>
              <a:t>Ψ</a:t>
            </a:r>
            <a:r>
              <a:rPr lang="en-US" dirty="0" smtClean="0"/>
              <a:t> production in </a:t>
            </a:r>
            <a:r>
              <a:rPr lang="en-US" dirty="0" err="1" smtClean="0"/>
              <a:t>p↑Au</a:t>
            </a:r>
            <a:r>
              <a:rPr lang="en-US" dirty="0" smtClean="0"/>
              <a:t> UPC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world wide only access to GPD E for gluons</a:t>
            </a:r>
            <a:endParaRPr lang="en-US" dirty="0"/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4706427"/>
              </p:ext>
            </p:extLst>
          </p:nvPr>
        </p:nvGraphicFramePr>
        <p:xfrm>
          <a:off x="3811588" y="4852988"/>
          <a:ext cx="45720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9" name="Equation" r:id="rId8" imgW="4572000" imgH="774700" progId="Equation.DSMT4">
                  <p:embed/>
                </p:oleObj>
              </mc:Choice>
              <mc:Fallback>
                <p:oleObj name="Equation" r:id="rId8" imgW="4572000" imgH="774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11588" y="4852988"/>
                        <a:ext cx="4572000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343712" y="6483346"/>
            <a:ext cx="4470389" cy="3683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RBRC Workshop,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0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Run-15&amp;17: </a:t>
            </a:r>
            <a:r>
              <a:rPr lang="en-US" dirty="0" smtClean="0">
                <a:effectLst/>
              </a:rPr>
              <a:t>J</a:t>
            </a:r>
            <a:r>
              <a:rPr lang="en-US" dirty="0">
                <a:effectLst/>
              </a:rPr>
              <a:t>/</a:t>
            </a:r>
            <a:r>
              <a:rPr lang="en-US" dirty="0" smtClean="0">
                <a:effectLst/>
                <a:sym typeface="Symbol"/>
              </a:rPr>
              <a:t> in </a:t>
            </a:r>
            <a:r>
              <a:rPr lang="en-US" cap="none" dirty="0" err="1" smtClean="0">
                <a:effectLst/>
                <a:sym typeface="Symbol"/>
              </a:rPr>
              <a:t>pp</a:t>
            </a:r>
            <a:r>
              <a:rPr lang="en-US" cap="none" dirty="0" smtClean="0">
                <a:effectLst/>
                <a:sym typeface="Symbol"/>
              </a:rPr>
              <a:t>/</a:t>
            </a:r>
            <a:r>
              <a:rPr lang="en-US" cap="none" dirty="0" err="1" smtClean="0">
                <a:effectLst/>
                <a:sym typeface="Symbol"/>
              </a:rPr>
              <a:t>pA</a:t>
            </a:r>
            <a:r>
              <a:rPr lang="en-US" dirty="0" smtClean="0">
                <a:effectLst/>
                <a:sym typeface="Symbol"/>
              </a:rPr>
              <a:t> UPC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7013543" y="6487583"/>
            <a:ext cx="16764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343712" y="6483346"/>
            <a:ext cx="4470389" cy="3683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RBRC Workshop,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01981" y="6489700"/>
            <a:ext cx="609600" cy="368300"/>
          </a:xfrm>
          <a:prstGeom prst="rect">
            <a:avLst/>
          </a:prstGeom>
        </p:spPr>
        <p:txBody>
          <a:bodyPr/>
          <a:lstStyle/>
          <a:p>
            <a:fld id="{E7C2DFF1-6A7E-5841-980E-96BA788216E4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5"/>
          <a:stretch/>
        </p:blipFill>
        <p:spPr bwMode="auto">
          <a:xfrm>
            <a:off x="176696" y="2311838"/>
            <a:ext cx="3081842" cy="2251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2120841"/>
            <a:ext cx="4316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RP acceptance for scattered proton: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9" r="8987"/>
          <a:stretch/>
        </p:blipFill>
        <p:spPr bwMode="auto">
          <a:xfrm>
            <a:off x="3351944" y="2887424"/>
            <a:ext cx="2815687" cy="1923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501900" y="2538272"/>
            <a:ext cx="3890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</a:t>
            </a:r>
            <a:r>
              <a:rPr lang="en-US" dirty="0" err="1" smtClean="0"/>
              <a:t>dist</a:t>
            </a:r>
            <a:r>
              <a:rPr lang="en-US" dirty="0" smtClean="0"/>
              <a:t> for protons (</a:t>
            </a:r>
            <a:r>
              <a:rPr lang="en-US" dirty="0" err="1" smtClean="0"/>
              <a:t>tgt</a:t>
            </a:r>
            <a:r>
              <a:rPr lang="en-US" dirty="0" smtClean="0"/>
              <a:t> &amp;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</a:t>
            </a:r>
            <a:r>
              <a:rPr lang="en-US" dirty="0" err="1" smtClean="0"/>
              <a:t>src</a:t>
            </a:r>
            <a:r>
              <a:rPr lang="en-US" dirty="0" smtClean="0"/>
              <a:t>):</a:t>
            </a:r>
            <a:endParaRPr lang="en-US" dirty="0"/>
          </a:p>
        </p:txBody>
      </p:sp>
      <p:sp>
        <p:nvSpPr>
          <p:cNvPr id="20" name="AutoShape 49"/>
          <p:cNvSpPr>
            <a:spLocks noChangeArrowheads="1"/>
          </p:cNvSpPr>
          <p:nvPr/>
        </p:nvSpPr>
        <p:spPr bwMode="auto">
          <a:xfrm>
            <a:off x="3380639" y="5157712"/>
            <a:ext cx="462489" cy="274495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04469" y="5178208"/>
            <a:ext cx="30811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Required:</a:t>
            </a:r>
          </a:p>
          <a:p>
            <a:r>
              <a:rPr lang="en-US" sz="1600" dirty="0" smtClean="0"/>
              <a:t>2017 p↑+p </a:t>
            </a:r>
            <a:r>
              <a:rPr lang="en-US" sz="1600" dirty="0"/>
              <a:t>4</a:t>
            </a:r>
            <a:r>
              <a:rPr lang="en-US" sz="1600" dirty="0" smtClean="0"/>
              <a:t>00 nb-1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>
                <a:sym typeface="Wingdings"/>
              </a:rPr>
              <a:t>1k J/</a:t>
            </a:r>
            <a:r>
              <a:rPr lang="en-US" sz="1600" dirty="0" err="1" smtClean="0">
                <a:sym typeface="Wingdings"/>
              </a:rPr>
              <a:t>Ψs</a:t>
            </a:r>
            <a:endParaRPr lang="en-US" sz="1600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sz="1600" dirty="0" err="1" smtClean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1600" dirty="0" err="1" smtClean="0">
                <a:sym typeface="Wingdings"/>
              </a:rPr>
              <a:t>A</a:t>
            </a:r>
            <a:r>
              <a:rPr lang="en-US" sz="1600" baseline="-25000" dirty="0" err="1" smtClean="0">
                <a:sym typeface="Wingdings"/>
              </a:rPr>
              <a:t>UT</a:t>
            </a:r>
            <a:r>
              <a:rPr lang="en-US" sz="1600" baseline="-25000" dirty="0" smtClean="0">
                <a:sym typeface="Wingdings"/>
              </a:rPr>
              <a:t>: </a:t>
            </a:r>
            <a:r>
              <a:rPr lang="en-US" sz="1600" dirty="0" smtClean="0">
                <a:sym typeface="Wingdings"/>
              </a:rPr>
              <a:t>+/-0.2 in 3 t-bins</a:t>
            </a:r>
            <a:endParaRPr lang="en-US" sz="1600" dirty="0" smtClean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9" r="7249"/>
          <a:stretch/>
        </p:blipFill>
        <p:spPr bwMode="auto">
          <a:xfrm>
            <a:off x="6317306" y="3357697"/>
            <a:ext cx="2828177" cy="19214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626087" y="302639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J/</a:t>
            </a:r>
            <a:r>
              <a:rPr lang="en-US" dirty="0" err="1" smtClean="0">
                <a:sym typeface="Wingdings"/>
              </a:rPr>
              <a:t>Ψ</a:t>
            </a:r>
            <a:r>
              <a:rPr lang="en-US" dirty="0" smtClean="0">
                <a:sym typeface="Wingdings"/>
              </a:rPr>
              <a:t>-rapidity </a:t>
            </a:r>
            <a:endParaRPr lang="en-US" dirty="0"/>
          </a:p>
        </p:txBody>
      </p:sp>
      <p:pic>
        <p:nvPicPr>
          <p:cNvPr id="24" name="Picture 23" descr="xq2V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8"/>
          <a:stretch/>
        </p:blipFill>
        <p:spPr>
          <a:xfrm>
            <a:off x="41969" y="4660348"/>
            <a:ext cx="3169639" cy="197567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856188" y="657749"/>
            <a:ext cx="2252843" cy="1513840"/>
            <a:chOff x="1005840" y="5262880"/>
            <a:chExt cx="2252843" cy="1513840"/>
          </a:xfrm>
        </p:grpSpPr>
        <p:grpSp>
          <p:nvGrpSpPr>
            <p:cNvPr id="25" name="Group 24"/>
            <p:cNvGrpSpPr/>
            <p:nvPr/>
          </p:nvGrpSpPr>
          <p:grpSpPr>
            <a:xfrm>
              <a:off x="1005840" y="5273040"/>
              <a:ext cx="2170135" cy="1503680"/>
              <a:chOff x="88901" y="3276600"/>
              <a:chExt cx="2919857" cy="2234692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901" y="3276600"/>
                <a:ext cx="2919857" cy="2234692"/>
              </a:xfrm>
              <a:prstGeom prst="rect">
                <a:avLst/>
              </a:prstGeom>
            </p:spPr>
          </p:pic>
          <p:cxnSp>
            <p:nvCxnSpPr>
              <p:cNvPr id="31" name="Straight Arrow Connector 30"/>
              <p:cNvCxnSpPr/>
              <p:nvPr/>
            </p:nvCxnSpPr>
            <p:spPr>
              <a:xfrm flipV="1">
                <a:off x="1737360" y="3921760"/>
                <a:ext cx="416560" cy="14224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>
                <a:glow rad="63500">
                  <a:srgbClr val="3366FF">
                    <a:alpha val="45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2153920" y="3737094"/>
                <a:ext cx="4386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Z</a:t>
                </a:r>
                <a:r>
                  <a:rPr lang="en-US" b="1" baseline="30000" dirty="0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2</a:t>
                </a:r>
                <a:endParaRPr lang="en-US" b="1" baseline="300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069013" y="5262880"/>
              <a:ext cx="715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p/Au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91413" y="5273040"/>
              <a:ext cx="767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p/Au’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58240" y="6045200"/>
              <a:ext cx="538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p↑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80640" y="6177280"/>
              <a:ext cx="591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p’↑</a:t>
              </a:r>
              <a:endParaRPr lang="en-US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719885" y="6253701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Run-15</a:t>
            </a:r>
            <a:r>
              <a:rPr lang="en-US" smtClean="0"/>
              <a:t>: ~300 </a:t>
            </a:r>
            <a:r>
              <a:rPr lang="en-US" dirty="0"/>
              <a:t>J/</a:t>
            </a:r>
            <a:r>
              <a:rPr lang="en-US" dirty="0" err="1"/>
              <a:t>Ψ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prel_dsigdpT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4" r="8146"/>
          <a:stretch/>
        </p:blipFill>
        <p:spPr>
          <a:xfrm>
            <a:off x="4790656" y="560633"/>
            <a:ext cx="2840383" cy="1912004"/>
          </a:xfrm>
          <a:prstGeom prst="rect">
            <a:avLst/>
          </a:prstGeom>
        </p:spPr>
      </p:pic>
      <p:pic>
        <p:nvPicPr>
          <p:cNvPr id="7" name="Picture 6" descr="figurer_upcdrawin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5" y="331304"/>
            <a:ext cx="1361084" cy="149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4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 animBg="1"/>
      <p:bldP spid="21" grpId="0"/>
      <p:bldP spid="23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can transverse polarized </a:t>
            </a:r>
            <a:r>
              <a:rPr lang="en-US" cap="none" dirty="0" err="1" smtClean="0"/>
              <a:t>pp</a:t>
            </a:r>
            <a:r>
              <a:rPr lang="en-US" cap="none" dirty="0" smtClean="0"/>
              <a:t>/</a:t>
            </a:r>
            <a:r>
              <a:rPr lang="en-US" cap="none" dirty="0" err="1" smtClean="0"/>
              <a:t>pA</a:t>
            </a:r>
            <a:r>
              <a:rPr lang="en-US" dirty="0" smtClean="0"/>
              <a:t> tell us</a:t>
            </a:r>
            <a:endParaRPr lang="en-US" cap="non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7045" y="1022026"/>
            <a:ext cx="4770816" cy="316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4214179"/>
            <a:ext cx="91181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Objectives: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Establish transverse momentum dependent PDFs survive at low x and/or high Q</a:t>
            </a:r>
            <a:r>
              <a:rPr lang="en-US" baseline="30000" dirty="0" smtClean="0">
                <a:latin typeface="Comic Sans MS"/>
                <a:cs typeface="Comic Sans MS"/>
              </a:rPr>
              <a:t>2</a:t>
            </a:r>
          </a:p>
          <a:p>
            <a:pPr>
              <a:buClr>
                <a:srgbClr val="0000FF"/>
              </a:buClr>
            </a:pPr>
            <a:r>
              <a:rPr lang="en-US" baseline="30000" dirty="0">
                <a:latin typeface="Comic Sans MS"/>
                <a:cs typeface="Comic Sans MS"/>
              </a:rPr>
              <a:t> </a:t>
            </a:r>
            <a:r>
              <a:rPr lang="en-US" baseline="30000" dirty="0" smtClean="0">
                <a:latin typeface="Comic Sans MS"/>
                <a:cs typeface="Comic Sans MS"/>
              </a:rPr>
              <a:t>   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 critical input to make a TMD program at EIC successful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  high precision data to test factorization and universality of TMDs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    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pp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  DIS@EIC</a:t>
            </a:r>
            <a:endParaRPr lang="en-US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7838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5" name="Picture 4" descr="the-mystery-of-black-cats-1194867346672578-4-thumbnail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0506" y="1240534"/>
            <a:ext cx="3303746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A</a:t>
            </a:r>
            <a:r>
              <a:rPr lang="en-US" sz="3200" b="1" baseline="-25000" dirty="0" smtClean="0">
                <a:solidFill>
                  <a:schemeClr val="bg1"/>
                </a:solidFill>
                <a:latin typeface="Comic Sans MS"/>
                <a:cs typeface="Comic Sans MS"/>
              </a:rPr>
              <a:t>N</a:t>
            </a:r>
            <a:r>
              <a:rPr lang="en-US" sz="32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at forward </a:t>
            </a: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rapidities</a:t>
            </a:r>
            <a:endParaRPr lang="en-US" sz="3200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2429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Data for Inclusive A</a:t>
            </a:r>
            <a:r>
              <a:rPr lang="en-US" baseline="-25000" dirty="0" smtClean="0"/>
              <a:t>N</a:t>
            </a:r>
            <a:endParaRPr lang="en-US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smtClean="0">
                <a:latin typeface="Comic Sans MS"/>
                <a:cs typeface="Comic Sans MS"/>
              </a:rPr>
              <a:t>INT-2017 The Flavor Structure of Nucleon Sea</a:t>
            </a:r>
            <a:endParaRPr lang="en-US">
              <a:latin typeface="Comic Sans MS"/>
              <a:cs typeface="Comic Sans MS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8" y="612131"/>
            <a:ext cx="6217478" cy="2358569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 bwMode="auto">
          <a:xfrm>
            <a:off x="96547" y="-121453"/>
            <a:ext cx="1870419" cy="880182"/>
            <a:chOff x="1776" y="2619"/>
            <a:chExt cx="2318" cy="1026"/>
          </a:xfrm>
        </p:grpSpPr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1776" y="3024"/>
              <a:ext cx="1968" cy="528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2352" y="3072"/>
              <a:ext cx="288" cy="480"/>
              <a:chOff x="4320" y="1488"/>
              <a:chExt cx="288" cy="480"/>
            </a:xfrm>
          </p:grpSpPr>
          <p:sp>
            <p:nvSpPr>
              <p:cNvPr id="19" name="AutoShape 12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86" cy="480"/>
              </a:xfrm>
              <a:prstGeom prst="upArrow">
                <a:avLst>
                  <a:gd name="adj1" fmla="val 50000"/>
                  <a:gd name="adj2" fmla="val 139535"/>
                </a:avLst>
              </a:prstGeom>
              <a:gradFill rotWithShape="0">
                <a:gsLst>
                  <a:gs pos="0">
                    <a:srgbClr val="000000"/>
                  </a:gs>
                  <a:gs pos="50000">
                    <a:srgbClr val="B2B2B2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solidFill>
                  <a:srgbClr val="333399"/>
                </a:solidFill>
                <a:miter lim="800000"/>
                <a:headEnd/>
                <a:tailEnd/>
              </a:ln>
            </p:spPr>
            <p:txBody>
              <a:bodyPr vert="eaVert"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20" name="Oval 13"/>
              <p:cNvSpPr>
                <a:spLocks noChangeAspect="1" noChangeArrowheads="1"/>
              </p:cNvSpPr>
              <p:nvPr/>
            </p:nvSpPr>
            <p:spPr bwMode="auto">
              <a:xfrm>
                <a:off x="4320" y="1632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3300"/>
                  </a:gs>
                </a:gsLst>
                <a:lin ang="2700000" scaled="1"/>
              </a:gradFill>
              <a:ln w="9525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</p:grpSp>
        <p:sp>
          <p:nvSpPr>
            <p:cNvPr id="13" name="Oval 14"/>
            <p:cNvSpPr>
              <a:spLocks noChangeAspect="1" noChangeArrowheads="1"/>
            </p:cNvSpPr>
            <p:nvPr/>
          </p:nvSpPr>
          <p:spPr bwMode="auto">
            <a:xfrm>
              <a:off x="3120" y="3024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3300"/>
                </a:gs>
              </a:gsLst>
              <a:lin ang="2700000" scaled="1"/>
            </a:gra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4" name="AutoShape 15"/>
            <p:cNvSpPr>
              <a:spLocks noChangeAspect="1" noChangeArrowheads="1"/>
            </p:cNvSpPr>
            <p:nvPr/>
          </p:nvSpPr>
          <p:spPr bwMode="auto">
            <a:xfrm>
              <a:off x="2736" y="3120"/>
              <a:ext cx="288" cy="288"/>
            </a:xfrm>
            <a:prstGeom prst="irregularSeal1">
              <a:avLst/>
            </a:prstGeom>
            <a:solidFill>
              <a:srgbClr val="FF0000"/>
            </a:solidFill>
            <a:ln w="9525">
              <a:solidFill>
                <a:srgbClr val="3333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V="1">
              <a:off x="2880" y="2928"/>
              <a:ext cx="48" cy="192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2976" y="3360"/>
              <a:ext cx="240" cy="144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2844" y="2619"/>
              <a:ext cx="548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dirty="0">
                  <a:solidFill>
                    <a:srgbClr val="FF3399"/>
                  </a:solidFill>
                  <a:latin typeface="Calibri" charset="0"/>
                  <a:cs typeface="ＭＳ Ｐゴシック" charset="-128"/>
                </a:rPr>
                <a:t>left</a:t>
              </a: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143" y="3197"/>
              <a:ext cx="951" cy="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dirty="0">
                  <a:solidFill>
                    <a:srgbClr val="FF3399"/>
                  </a:solidFill>
                  <a:latin typeface="Calibri" charset="0"/>
                  <a:cs typeface="ＭＳ Ｐゴシック" charset="-128"/>
                </a:rPr>
                <a:t>right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96222" y="704362"/>
            <a:ext cx="3068638" cy="1805476"/>
            <a:chOff x="409270" y="4408487"/>
            <a:chExt cx="3068638" cy="1805476"/>
          </a:xfrm>
        </p:grpSpPr>
        <p:sp>
          <p:nvSpPr>
            <p:cNvPr id="21" name="Text Box 38"/>
            <p:cNvSpPr txBox="1">
              <a:spLocks noChangeArrowheads="1"/>
            </p:cNvSpPr>
            <p:nvPr/>
          </p:nvSpPr>
          <p:spPr bwMode="auto">
            <a:xfrm>
              <a:off x="437833" y="4408487"/>
              <a:ext cx="27868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>
                  <a:solidFill>
                    <a:srgbClr val="CC66FF"/>
                  </a:solidFill>
                  <a:latin typeface="Comic Sans MS Bold"/>
                  <a:cs typeface="Comic Sans MS Bold"/>
                </a:rPr>
                <a:t>Single-spin transverse </a:t>
              </a:r>
              <a:r>
                <a:rPr lang="en-US" sz="1400" b="1" dirty="0" err="1">
                  <a:solidFill>
                    <a:srgbClr val="CC66FF"/>
                  </a:solidFill>
                  <a:latin typeface="Comic Sans MS Bold"/>
                  <a:cs typeface="Comic Sans MS Bold"/>
                </a:rPr>
                <a:t>asym</a:t>
              </a:r>
              <a:r>
                <a:rPr lang="en-US" sz="1400" b="1" dirty="0">
                  <a:solidFill>
                    <a:srgbClr val="CC66FF"/>
                  </a:solidFill>
                  <a:latin typeface="Comic Sans MS Bold"/>
                  <a:cs typeface="Comic Sans MS Bold"/>
                </a:rPr>
                <a:t>.</a:t>
              </a:r>
            </a:p>
          </p:txBody>
        </p:sp>
        <p:sp>
          <p:nvSpPr>
            <p:cNvPr id="22" name="Text Box 39"/>
            <p:cNvSpPr txBox="1">
              <a:spLocks noChangeArrowheads="1"/>
            </p:cNvSpPr>
            <p:nvPr/>
          </p:nvSpPr>
          <p:spPr bwMode="auto">
            <a:xfrm>
              <a:off x="445082" y="5396188"/>
              <a:ext cx="292318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400" b="1" dirty="0">
                  <a:latin typeface="Comic Sans MS"/>
                  <a:cs typeface="Comic Sans MS"/>
                </a:rPr>
                <a:t>where </a:t>
              </a:r>
              <a:r>
                <a:rPr lang="en-US" sz="1400" b="1" dirty="0">
                  <a:latin typeface="Comic Sans MS"/>
                  <a:cs typeface="Comic Sans MS"/>
                  <a:sym typeface="Symbol" charset="2"/>
                </a:rPr>
                <a:t> () are defined with </a:t>
              </a:r>
              <a:endParaRPr lang="en-US" sz="1400" b="1" dirty="0" smtClean="0">
                <a:latin typeface="Comic Sans MS"/>
                <a:cs typeface="Comic Sans MS"/>
                <a:sym typeface="Symbol" charset="2"/>
              </a:endParaRPr>
            </a:p>
            <a:p>
              <a:pPr algn="ctr">
                <a:spcBef>
                  <a:spcPts val="0"/>
                </a:spcBef>
              </a:pPr>
              <a:r>
                <a:rPr lang="en-US" sz="1400" b="1" dirty="0" smtClean="0">
                  <a:latin typeface="Comic Sans MS"/>
                  <a:cs typeface="Comic Sans MS"/>
                  <a:sym typeface="Symbol" charset="2"/>
                </a:rPr>
                <a:t>respect </a:t>
              </a:r>
              <a:r>
                <a:rPr lang="en-US" sz="1400" b="1" dirty="0">
                  <a:latin typeface="Comic Sans MS"/>
                  <a:cs typeface="Comic Sans MS"/>
                  <a:sym typeface="Symbol" charset="2"/>
                </a:rPr>
                <a:t>to reaction </a:t>
              </a:r>
              <a:r>
                <a:rPr lang="en-US" sz="1400" b="1" dirty="0" smtClean="0">
                  <a:latin typeface="Comic Sans MS"/>
                  <a:cs typeface="Comic Sans MS"/>
                  <a:sym typeface="Symbol" charset="2"/>
                </a:rPr>
                <a:t>plane</a:t>
              </a:r>
              <a:endParaRPr lang="en-US" sz="1400" b="1" dirty="0">
                <a:latin typeface="Comic Sans MS"/>
                <a:cs typeface="Comic Sans MS"/>
                <a:sym typeface="Symbol" charset="2"/>
              </a:endParaRPr>
            </a:p>
          </p:txBody>
        </p:sp>
        <p:grpSp>
          <p:nvGrpSpPr>
            <p:cNvPr id="23" name="Group 40"/>
            <p:cNvGrpSpPr>
              <a:grpSpLocks/>
            </p:cNvGrpSpPr>
            <p:nvPr/>
          </p:nvGrpSpPr>
          <p:grpSpPr bwMode="auto">
            <a:xfrm>
              <a:off x="409270" y="4647100"/>
              <a:ext cx="3068638" cy="1566863"/>
              <a:chOff x="3389" y="2388"/>
              <a:chExt cx="1933" cy="987"/>
            </a:xfrm>
            <a:noFill/>
          </p:grpSpPr>
          <p:sp>
            <p:nvSpPr>
              <p:cNvPr id="24" name="Text Box 41"/>
              <p:cNvSpPr txBox="1">
                <a:spLocks noChangeArrowheads="1"/>
              </p:cNvSpPr>
              <p:nvPr/>
            </p:nvSpPr>
            <p:spPr bwMode="auto">
              <a:xfrm>
                <a:off x="4101" y="2388"/>
                <a:ext cx="1214" cy="19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 i="1" dirty="0">
                    <a:solidFill>
                      <a:srgbClr val="0000FF"/>
                    </a:solidFill>
                  </a:rPr>
                  <a:t>N</a:t>
                </a:r>
                <a:r>
                  <a:rPr lang="en-US" sz="1400" b="1" baseline="-25000" dirty="0">
                    <a:solidFill>
                      <a:srgbClr val="0000FF"/>
                    </a:solidFill>
                    <a:sym typeface="Symbol" charset="2"/>
                  </a:rPr>
                  <a:t></a:t>
                </a:r>
                <a:r>
                  <a:rPr lang="en-US" sz="1400" b="1" i="1" dirty="0">
                    <a:solidFill>
                      <a:srgbClr val="0000FF"/>
                    </a:solidFill>
                  </a:rPr>
                  <a:t>/</a:t>
                </a:r>
                <a:r>
                  <a:rPr lang="en-US" sz="1400" b="1" i="1" dirty="0">
                    <a:solidFill>
                      <a:srgbClr val="0000FF"/>
                    </a:solidFill>
                    <a:latin typeface="Script MT Bold" pitchFamily="66" charset="0"/>
                  </a:rPr>
                  <a:t>L</a:t>
                </a:r>
                <a:r>
                  <a:rPr lang="en-US" sz="1400" b="1" baseline="-25000" dirty="0">
                    <a:solidFill>
                      <a:srgbClr val="0000FF"/>
                    </a:solidFill>
                    <a:sym typeface="Symbol" charset="2"/>
                  </a:rPr>
                  <a:t></a:t>
                </a:r>
                <a:r>
                  <a:rPr lang="en-US" sz="1400" b="1" i="1" dirty="0">
                    <a:solidFill>
                      <a:srgbClr val="0000FF"/>
                    </a:solidFill>
                  </a:rPr>
                  <a:t> </a:t>
                </a:r>
                <a:r>
                  <a:rPr lang="en-US" sz="1400" b="1" i="1" dirty="0" err="1">
                    <a:solidFill>
                      <a:srgbClr val="0000FF"/>
                    </a:solidFill>
                    <a:sym typeface="Symbol" charset="2"/>
                  </a:rPr>
                  <a:t></a:t>
                </a:r>
                <a:r>
                  <a:rPr lang="en-US" sz="1400" b="1" i="1" dirty="0">
                    <a:solidFill>
                      <a:srgbClr val="0000FF"/>
                    </a:solidFill>
                  </a:rPr>
                  <a:t> N</a:t>
                </a:r>
                <a:r>
                  <a:rPr lang="en-US" sz="1400" b="1" baseline="-25000" dirty="0">
                    <a:solidFill>
                      <a:srgbClr val="0000FF"/>
                    </a:solidFill>
                    <a:sym typeface="Symbol" charset="2"/>
                  </a:rPr>
                  <a:t></a:t>
                </a:r>
                <a:r>
                  <a:rPr lang="en-US" sz="1400" b="1" i="1" dirty="0">
                    <a:solidFill>
                      <a:srgbClr val="0000FF"/>
                    </a:solidFill>
                    <a:sym typeface="Symbol" charset="2"/>
                  </a:rPr>
                  <a:t>/</a:t>
                </a:r>
                <a:r>
                  <a:rPr lang="en-US" sz="1400" b="1" i="1" dirty="0">
                    <a:solidFill>
                      <a:srgbClr val="0000FF"/>
                    </a:solidFill>
                    <a:latin typeface="Script MT Bold" pitchFamily="66" charset="0"/>
                    <a:sym typeface="Symbol" charset="2"/>
                  </a:rPr>
                  <a:t>L</a:t>
                </a:r>
                <a:r>
                  <a:rPr lang="en-US" sz="1400" b="1" baseline="-25000" dirty="0">
                    <a:solidFill>
                      <a:srgbClr val="0000FF"/>
                    </a:solidFill>
                    <a:sym typeface="Symbol" charset="2"/>
                  </a:rPr>
                  <a:t></a:t>
                </a:r>
                <a:endParaRPr lang="en-US" sz="1400" b="1" i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5" name="Line 42"/>
              <p:cNvSpPr>
                <a:spLocks noChangeShapeType="1"/>
              </p:cNvSpPr>
              <p:nvPr/>
            </p:nvSpPr>
            <p:spPr bwMode="auto">
              <a:xfrm>
                <a:off x="4161" y="2631"/>
                <a:ext cx="89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" name="Line 43"/>
              <p:cNvSpPr>
                <a:spLocks noChangeShapeType="1"/>
              </p:cNvSpPr>
              <p:nvPr/>
            </p:nvSpPr>
            <p:spPr bwMode="auto">
              <a:xfrm>
                <a:off x="3849" y="2631"/>
                <a:ext cx="22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" name="Text Box 44"/>
              <p:cNvSpPr txBox="1">
                <a:spLocks noChangeArrowheads="1"/>
              </p:cNvSpPr>
              <p:nvPr/>
            </p:nvSpPr>
            <p:spPr bwMode="auto">
              <a:xfrm>
                <a:off x="3856" y="2421"/>
                <a:ext cx="209" cy="19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 i="1" dirty="0">
                    <a:solidFill>
                      <a:srgbClr val="0000FF"/>
                    </a:solidFill>
                  </a:rPr>
                  <a:t>1</a:t>
                </a:r>
              </a:p>
            </p:txBody>
          </p:sp>
          <p:sp>
            <p:nvSpPr>
              <p:cNvPr id="28" name="Text Box 45"/>
              <p:cNvSpPr txBox="1">
                <a:spLocks noChangeArrowheads="1"/>
              </p:cNvSpPr>
              <p:nvPr/>
            </p:nvSpPr>
            <p:spPr bwMode="auto">
              <a:xfrm>
                <a:off x="3802" y="2597"/>
                <a:ext cx="447" cy="19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 i="1" dirty="0">
                    <a:solidFill>
                      <a:srgbClr val="0000FF"/>
                    </a:solidFill>
                  </a:rPr>
                  <a:t>P</a:t>
                </a:r>
                <a:r>
                  <a:rPr lang="en-US" sz="1400" b="1" i="1" baseline="-25000" dirty="0">
                    <a:solidFill>
                      <a:srgbClr val="0000FF"/>
                    </a:solidFill>
                  </a:rPr>
                  <a:t>1</a:t>
                </a:r>
                <a:endParaRPr lang="en-US" sz="1400" b="1" i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9" name="Text Box 46"/>
              <p:cNvSpPr txBox="1">
                <a:spLocks noChangeArrowheads="1"/>
              </p:cNvSpPr>
              <p:nvPr/>
            </p:nvSpPr>
            <p:spPr bwMode="auto">
              <a:xfrm>
                <a:off x="3389" y="2488"/>
                <a:ext cx="495" cy="19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 i="1" dirty="0">
                    <a:solidFill>
                      <a:srgbClr val="0000FF"/>
                    </a:solidFill>
                  </a:rPr>
                  <a:t>A</a:t>
                </a:r>
                <a:r>
                  <a:rPr lang="en-US" sz="1400" b="1" i="1" baseline="-25000" dirty="0">
                    <a:solidFill>
                      <a:srgbClr val="0000FF"/>
                    </a:solidFill>
                  </a:rPr>
                  <a:t>N</a:t>
                </a:r>
                <a:r>
                  <a:rPr lang="en-US" sz="1400" b="1" i="1" dirty="0">
                    <a:solidFill>
                      <a:srgbClr val="0000FF"/>
                    </a:solidFill>
                  </a:rPr>
                  <a:t> </a:t>
                </a:r>
                <a:r>
                  <a:rPr lang="en-US" sz="1400" b="1" i="1" dirty="0" err="1">
                    <a:solidFill>
                      <a:srgbClr val="0000FF"/>
                    </a:solidFill>
                    <a:sym typeface="Symbol" charset="2"/>
                  </a:rPr>
                  <a:t></a:t>
                </a:r>
                <a:endParaRPr lang="en-US" sz="1400" b="1" i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0" name="Text Box 47"/>
              <p:cNvSpPr txBox="1">
                <a:spLocks noChangeArrowheads="1"/>
              </p:cNvSpPr>
              <p:nvPr/>
            </p:nvSpPr>
            <p:spPr bwMode="auto">
              <a:xfrm>
                <a:off x="4108" y="2619"/>
                <a:ext cx="1214" cy="19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 i="1" dirty="0">
                    <a:solidFill>
                      <a:srgbClr val="0000FF"/>
                    </a:solidFill>
                  </a:rPr>
                  <a:t>N</a:t>
                </a:r>
                <a:r>
                  <a:rPr lang="en-US" sz="1400" b="1" baseline="-25000" dirty="0">
                    <a:solidFill>
                      <a:srgbClr val="0000FF"/>
                    </a:solidFill>
                    <a:sym typeface="Symbol" charset="2"/>
                  </a:rPr>
                  <a:t></a:t>
                </a:r>
                <a:r>
                  <a:rPr lang="en-US" sz="1400" b="1" i="1" dirty="0">
                    <a:solidFill>
                      <a:srgbClr val="0000FF"/>
                    </a:solidFill>
                  </a:rPr>
                  <a:t>/</a:t>
                </a:r>
                <a:r>
                  <a:rPr lang="en-US" sz="1400" b="1" i="1" dirty="0">
                    <a:solidFill>
                      <a:srgbClr val="0000FF"/>
                    </a:solidFill>
                    <a:latin typeface="Script MT Bold" pitchFamily="66" charset="0"/>
                  </a:rPr>
                  <a:t>L</a:t>
                </a:r>
                <a:r>
                  <a:rPr lang="en-US" sz="1400" b="1" baseline="-25000" dirty="0">
                    <a:solidFill>
                      <a:srgbClr val="0000FF"/>
                    </a:solidFill>
                    <a:sym typeface="Symbol" charset="2"/>
                  </a:rPr>
                  <a:t></a:t>
                </a:r>
                <a:r>
                  <a:rPr lang="en-US" sz="1400" b="1" i="1" dirty="0">
                    <a:solidFill>
                      <a:srgbClr val="0000FF"/>
                    </a:solidFill>
                  </a:rPr>
                  <a:t> </a:t>
                </a:r>
                <a:r>
                  <a:rPr lang="en-US" sz="1400" b="1" i="1" dirty="0">
                    <a:solidFill>
                      <a:srgbClr val="0000FF"/>
                    </a:solidFill>
                    <a:sym typeface="Symbol" charset="2"/>
                  </a:rPr>
                  <a:t>+ </a:t>
                </a:r>
                <a:r>
                  <a:rPr lang="en-US" sz="1400" b="1" i="1" dirty="0">
                    <a:solidFill>
                      <a:srgbClr val="0000FF"/>
                    </a:solidFill>
                  </a:rPr>
                  <a:t>N</a:t>
                </a:r>
                <a:r>
                  <a:rPr lang="en-US" sz="1400" b="1" baseline="-25000" dirty="0">
                    <a:solidFill>
                      <a:srgbClr val="0000FF"/>
                    </a:solidFill>
                    <a:sym typeface="Symbol" charset="2"/>
                  </a:rPr>
                  <a:t></a:t>
                </a:r>
                <a:r>
                  <a:rPr lang="en-US" sz="1400" b="1" i="1" dirty="0">
                    <a:solidFill>
                      <a:srgbClr val="0000FF"/>
                    </a:solidFill>
                    <a:sym typeface="Symbol" charset="2"/>
                  </a:rPr>
                  <a:t>/</a:t>
                </a:r>
                <a:r>
                  <a:rPr lang="en-US" sz="1400" b="1" i="1" dirty="0">
                    <a:solidFill>
                      <a:srgbClr val="0000FF"/>
                    </a:solidFill>
                    <a:latin typeface="Script MT Bold" pitchFamily="66" charset="0"/>
                    <a:sym typeface="Symbol" charset="2"/>
                  </a:rPr>
                  <a:t>L</a:t>
                </a:r>
                <a:r>
                  <a:rPr lang="en-US" sz="1400" b="1" baseline="-25000" dirty="0">
                    <a:solidFill>
                      <a:srgbClr val="0000FF"/>
                    </a:solidFill>
                    <a:sym typeface="Symbol" charset="2"/>
                  </a:rPr>
                  <a:t></a:t>
                </a:r>
                <a:endParaRPr lang="en-US" sz="1400" b="1" i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1" name="Text Box 48"/>
              <p:cNvSpPr txBox="1">
                <a:spLocks noChangeArrowheads="1"/>
              </p:cNvSpPr>
              <p:nvPr/>
            </p:nvSpPr>
            <p:spPr bwMode="auto">
              <a:xfrm>
                <a:off x="3421" y="3181"/>
                <a:ext cx="1554" cy="19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 i="1" dirty="0">
                    <a:solidFill>
                      <a:srgbClr val="0000FF"/>
                    </a:solidFill>
                    <a:latin typeface="Comic Sans MS"/>
                    <a:cs typeface="Comic Sans MS"/>
                    <a:sym typeface="Symbol" charset="2"/>
                  </a:rPr>
                  <a:t>Stat. </a:t>
                </a:r>
                <a:r>
                  <a:rPr lang="en-US" sz="1400" b="1" i="1" dirty="0" err="1">
                    <a:solidFill>
                      <a:srgbClr val="0000FF"/>
                    </a:solidFill>
                    <a:latin typeface="Comic Sans MS"/>
                    <a:cs typeface="Comic Sans MS"/>
                    <a:sym typeface="Symbol" charset="2"/>
                  </a:rPr>
                  <a:t>Unc</a:t>
                </a:r>
                <a:r>
                  <a:rPr lang="en-US" sz="1400" b="1" i="1" dirty="0">
                    <a:solidFill>
                      <a:srgbClr val="0000FF"/>
                    </a:solidFill>
                    <a:latin typeface="Comic Sans MS"/>
                    <a:cs typeface="Comic Sans MS"/>
                    <a:sym typeface="Symbol" charset="2"/>
                  </a:rPr>
                  <a:t>. </a:t>
                </a:r>
                <a:r>
                  <a:rPr lang="en-US" sz="1400" b="1" i="1" dirty="0">
                    <a:solidFill>
                      <a:srgbClr val="0000FF"/>
                    </a:solidFill>
                    <a:sym typeface="Symbol" charset="2"/>
                  </a:rPr>
                  <a:t>~ </a:t>
                </a:r>
                <a:r>
                  <a:rPr lang="en-US" sz="1400" b="1" i="1" dirty="0" smtClean="0">
                    <a:solidFill>
                      <a:srgbClr val="0000FF"/>
                    </a:solidFill>
                    <a:sym typeface="Symbol" charset="2"/>
                  </a:rPr>
                  <a:t>1/(P</a:t>
                </a:r>
                <a:r>
                  <a:rPr lang="en-US" sz="1400" b="1" i="1" baseline="-25000" dirty="0" smtClean="0">
                    <a:solidFill>
                      <a:srgbClr val="0000FF"/>
                    </a:solidFill>
                    <a:sym typeface="Symbol" charset="2"/>
                  </a:rPr>
                  <a:t>1</a:t>
                </a:r>
                <a:r>
                  <a:rPr lang="en-US" sz="1400" b="1" i="1" baseline="38000" dirty="0" smtClean="0">
                    <a:solidFill>
                      <a:srgbClr val="0000FF"/>
                    </a:solidFill>
                    <a:sym typeface="Symbol" charset="2"/>
                  </a:rPr>
                  <a:t> </a:t>
                </a:r>
                <a:r>
                  <a:rPr lang="en-US" sz="1400" b="1" i="1" dirty="0" smtClean="0">
                    <a:solidFill>
                      <a:srgbClr val="0000FF"/>
                    </a:solidFill>
                    <a:sym typeface="Symbol" charset="2"/>
                  </a:rPr>
                  <a:t>√N )</a:t>
                </a:r>
                <a:endParaRPr lang="en-US" sz="1400" b="1" i="1" baseline="38000" dirty="0">
                  <a:solidFill>
                    <a:srgbClr val="0000FF"/>
                  </a:solidFill>
                  <a:sym typeface="Symbol" charset="2"/>
                </a:endParaRPr>
              </a:p>
            </p:txBody>
          </p:sp>
        </p:grp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52222"/>
          <a:stretch/>
        </p:blipFill>
        <p:spPr>
          <a:xfrm>
            <a:off x="1255920" y="2988697"/>
            <a:ext cx="3325605" cy="2559347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5204777" y="2965457"/>
            <a:ext cx="3003480" cy="2953836"/>
            <a:chOff x="4823791" y="1614049"/>
            <a:chExt cx="3003480" cy="2953836"/>
          </a:xfrm>
        </p:grpSpPr>
        <p:grpSp>
          <p:nvGrpSpPr>
            <p:cNvPr id="37" name="Group 36"/>
            <p:cNvGrpSpPr>
              <a:grpSpLocks/>
            </p:cNvGrpSpPr>
            <p:nvPr/>
          </p:nvGrpSpPr>
          <p:grpSpPr bwMode="auto">
            <a:xfrm>
              <a:off x="4823791" y="1614049"/>
              <a:ext cx="3003480" cy="2953836"/>
              <a:chOff x="-561009" y="577120"/>
              <a:chExt cx="3003480" cy="2953836"/>
            </a:xfrm>
          </p:grpSpPr>
          <p:pic>
            <p:nvPicPr>
              <p:cNvPr id="39" name="Picture 7" descr="pp_pi0_sigma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-561009" y="577120"/>
                <a:ext cx="3003480" cy="29538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Text Box 12"/>
              <p:cNvSpPr txBox="1">
                <a:spLocks noChangeArrowheads="1"/>
              </p:cNvSpPr>
              <p:nvPr/>
            </p:nvSpPr>
            <p:spPr bwMode="auto">
              <a:xfrm>
                <a:off x="13184" y="756482"/>
                <a:ext cx="1300093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100" dirty="0">
                    <a:solidFill>
                      <a:srgbClr val="0D0D0D"/>
                    </a:solidFill>
                    <a:latin typeface="Comic Sans MS"/>
                    <a:cs typeface="Comic Sans MS"/>
                  </a:rPr>
                  <a:t>PRL 97, 152302</a:t>
                </a:r>
              </a:p>
            </p:txBody>
          </p:sp>
        </p:grpSp>
        <p:pic>
          <p:nvPicPr>
            <p:cNvPr id="38" name="Picture 37" descr="STAR-logo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5698" y="2428829"/>
              <a:ext cx="740615" cy="351106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340814" y="5346345"/>
            <a:ext cx="5634876" cy="1323439"/>
            <a:chOff x="4934901" y="3435814"/>
            <a:chExt cx="5634876" cy="1323439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2992061"/>
                </p:ext>
              </p:extLst>
            </p:nvPr>
          </p:nvGraphicFramePr>
          <p:xfrm>
            <a:off x="6917787" y="3507252"/>
            <a:ext cx="1066800" cy="266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93" name="Equation" r:id="rId7" imgW="1066800" imgH="266700" progId="Equation.DSMT4">
                    <p:embed/>
                  </p:oleObj>
                </mc:Choice>
                <mc:Fallback>
                  <p:oleObj name="Equation" r:id="rId7" imgW="1066800" imgH="2667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917787" y="3507252"/>
                          <a:ext cx="1066800" cy="266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4934901" y="3435814"/>
              <a:ext cx="563487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600" dirty="0" smtClean="0">
                  <a:latin typeface="Comic Sans MS"/>
                  <a:cs typeface="Comic Sans MS"/>
                </a:rPr>
                <a:t>strong rise with</a:t>
              </a: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600" dirty="0" smtClean="0">
                  <a:latin typeface="Comic Sans MS"/>
                  <a:cs typeface="Comic Sans MS"/>
                </a:rPr>
                <a:t>A</a:t>
              </a:r>
              <a:r>
                <a:rPr lang="en-US" sz="1600" baseline="-25000" dirty="0" smtClean="0">
                  <a:latin typeface="Comic Sans MS"/>
                  <a:cs typeface="Comic Sans MS"/>
                </a:rPr>
                <a:t>N </a:t>
              </a:r>
              <a:r>
                <a:rPr lang="en-US" sz="1600" dirty="0" smtClean="0">
                  <a:latin typeface="Comic Sans MS"/>
                  <a:cs typeface="Comic Sans MS"/>
                </a:rPr>
                <a:t>pretty much </a:t>
              </a:r>
              <a:r>
                <a:rPr lang="en-US" sz="1600" dirty="0">
                  <a:latin typeface="Comic Sans MS"/>
                  <a:cs typeface="Comic Sans MS"/>
                </a:rPr>
                <a:t>i</a:t>
              </a:r>
              <a:r>
                <a:rPr lang="en-US" sz="1600" dirty="0" smtClean="0">
                  <a:latin typeface="Comic Sans MS"/>
                  <a:cs typeface="Comic Sans MS"/>
                </a:rPr>
                <a:t>ndependent of √s</a:t>
              </a: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600" dirty="0">
                  <a:latin typeface="Comic Sans MS"/>
                  <a:cs typeface="Comic Sans MS"/>
                </a:rPr>
                <a:t>A</a:t>
              </a:r>
              <a:r>
                <a:rPr lang="en-US" sz="1600" baseline="-25000" dirty="0">
                  <a:latin typeface="Comic Sans MS"/>
                  <a:cs typeface="Comic Sans MS"/>
                </a:rPr>
                <a:t>N</a:t>
              </a:r>
              <a:r>
                <a:rPr lang="en-US" sz="1600" dirty="0">
                  <a:latin typeface="Comic Sans MS"/>
                  <a:cs typeface="Comic Sans MS"/>
                </a:rPr>
                <a:t>(</a:t>
              </a:r>
              <a:r>
                <a:rPr lang="en-US" sz="1600" dirty="0" smtClean="0">
                  <a:latin typeface="Symbol" charset="2"/>
                  <a:cs typeface="Symbol" charset="2"/>
                </a:rPr>
                <a:t>p</a:t>
              </a:r>
              <a:r>
                <a:rPr lang="en-US" sz="1600" baseline="30000" dirty="0" smtClean="0">
                  <a:latin typeface="Comic Sans MS"/>
                  <a:cs typeface="Comic Sans MS"/>
                </a:rPr>
                <a:t>0</a:t>
              </a:r>
              <a:r>
                <a:rPr lang="en-US" sz="1600" dirty="0" smtClean="0">
                  <a:latin typeface="Comic Sans MS"/>
                  <a:cs typeface="Comic Sans MS"/>
                </a:rPr>
                <a:t>) ≠ (A</a:t>
              </a:r>
              <a:r>
                <a:rPr lang="en-US" sz="1600" baseline="-25000" dirty="0" smtClean="0">
                  <a:latin typeface="Comic Sans MS"/>
                  <a:cs typeface="Comic Sans MS"/>
                </a:rPr>
                <a:t>N</a:t>
              </a:r>
              <a:r>
                <a:rPr lang="en-US" sz="1600" dirty="0" smtClean="0">
                  <a:latin typeface="Comic Sans MS"/>
                  <a:cs typeface="Comic Sans MS"/>
                </a:rPr>
                <a:t>(</a:t>
              </a:r>
              <a:r>
                <a:rPr lang="en-US" sz="1600" dirty="0" smtClean="0">
                  <a:latin typeface="Symbol" charset="2"/>
                  <a:cs typeface="Symbol" charset="2"/>
                </a:rPr>
                <a:t>p</a:t>
              </a:r>
              <a:r>
                <a:rPr lang="en-US" sz="1600" baseline="30000" dirty="0" smtClean="0">
                  <a:latin typeface="Comic Sans MS"/>
                  <a:cs typeface="Comic Sans MS"/>
                </a:rPr>
                <a:t>+</a:t>
              </a:r>
              <a:r>
                <a:rPr lang="en-US" sz="1600" dirty="0" smtClean="0">
                  <a:latin typeface="Comic Sans MS"/>
                  <a:cs typeface="Comic Sans MS"/>
                </a:rPr>
                <a:t>) + </a:t>
              </a:r>
              <a:r>
                <a:rPr lang="en-US" sz="1600" dirty="0">
                  <a:latin typeface="Comic Sans MS"/>
                  <a:cs typeface="Comic Sans MS"/>
                </a:rPr>
                <a:t>A</a:t>
              </a:r>
              <a:r>
                <a:rPr lang="en-US" sz="1600" baseline="-25000" dirty="0">
                  <a:latin typeface="Comic Sans MS"/>
                  <a:cs typeface="Comic Sans MS"/>
                </a:rPr>
                <a:t>N</a:t>
              </a:r>
              <a:r>
                <a:rPr lang="en-US" sz="1600" dirty="0">
                  <a:latin typeface="Comic Sans MS"/>
                  <a:cs typeface="Comic Sans MS"/>
                </a:rPr>
                <a:t>(</a:t>
              </a:r>
              <a:r>
                <a:rPr lang="en-US" sz="1600" dirty="0" smtClean="0">
                  <a:latin typeface="Symbol" charset="2"/>
                  <a:cs typeface="Symbol" charset="2"/>
                </a:rPr>
                <a:t>p</a:t>
              </a:r>
              <a:r>
                <a:rPr lang="en-US" sz="1600" baseline="30000" dirty="0" smtClean="0">
                  <a:latin typeface="Comic Sans MS"/>
                  <a:cs typeface="Comic Sans MS"/>
                </a:rPr>
                <a:t>-</a:t>
              </a:r>
              <a:r>
                <a:rPr lang="en-US" sz="1600" dirty="0" smtClean="0">
                  <a:latin typeface="Comic Sans MS"/>
                  <a:cs typeface="Comic Sans MS"/>
                </a:rPr>
                <a:t>))/2</a:t>
              </a: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600" dirty="0" err="1" smtClean="0">
                  <a:latin typeface="Comic Sans MS"/>
                  <a:cs typeface="Comic Sans MS"/>
                </a:rPr>
                <a:t>p</a:t>
              </a:r>
              <a:r>
                <a:rPr lang="en-US" sz="1600" baseline="-25000" dirty="0" err="1" smtClean="0">
                  <a:latin typeface="Comic Sans MS"/>
                  <a:cs typeface="Comic Sans MS"/>
                </a:rPr>
                <a:t>t</a:t>
              </a:r>
              <a:r>
                <a:rPr lang="en-US" sz="1600" dirty="0" smtClean="0">
                  <a:latin typeface="Comic Sans MS"/>
                  <a:cs typeface="Comic Sans MS"/>
                </a:rPr>
                <a:t> dependence flat for </a:t>
              </a:r>
              <a:r>
                <a:rPr lang="en-US" sz="1600" dirty="0" err="1" smtClean="0">
                  <a:latin typeface="Comic Sans MS"/>
                  <a:cs typeface="Comic Sans MS"/>
                </a:rPr>
                <a:t>p</a:t>
              </a:r>
              <a:r>
                <a:rPr lang="en-US" sz="1600" baseline="-25000" dirty="0" err="1" smtClean="0">
                  <a:latin typeface="Comic Sans MS"/>
                  <a:cs typeface="Comic Sans MS"/>
                </a:rPr>
                <a:t>t</a:t>
              </a:r>
              <a:r>
                <a:rPr lang="en-US" sz="1600" baseline="-25000" dirty="0" smtClean="0">
                  <a:latin typeface="Comic Sans MS"/>
                  <a:cs typeface="Comic Sans MS"/>
                </a:rPr>
                <a:t> </a:t>
              </a:r>
              <a:r>
                <a:rPr lang="en-US" sz="1600" dirty="0" smtClean="0">
                  <a:latin typeface="Comic Sans MS"/>
                  <a:cs typeface="Comic Sans MS"/>
                </a:rPr>
                <a:t>&gt; 3.5 </a:t>
              </a:r>
              <a:r>
                <a:rPr lang="en-US" sz="1600" dirty="0" err="1" smtClean="0">
                  <a:latin typeface="Comic Sans MS"/>
                  <a:cs typeface="Comic Sans MS"/>
                </a:rPr>
                <a:t>GeV</a:t>
              </a:r>
              <a:endParaRPr lang="en-US" sz="1600" dirty="0" smtClean="0">
                <a:latin typeface="Comic Sans MS"/>
                <a:cs typeface="Comic Sans MS"/>
              </a:endParaRP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600" dirty="0" smtClean="0">
                  <a:latin typeface="Comic Sans MS"/>
                  <a:cs typeface="Comic Sans MS"/>
                </a:rPr>
                <a:t>cross section can be described by collinear calculation</a:t>
              </a:r>
              <a:endParaRPr lang="en-US" sz="1600" dirty="0">
                <a:latin typeface="Comic Sans MS"/>
                <a:cs typeface="Comic Sans MS"/>
              </a:endParaRPr>
            </a:p>
          </p:txBody>
        </p:sp>
      </p:grpSp>
      <p:sp>
        <p:nvSpPr>
          <p:cNvPr id="33" name="Content Placeholder 5"/>
          <p:cNvSpPr txBox="1">
            <a:spLocks/>
          </p:cNvSpPr>
          <p:nvPr/>
        </p:nvSpPr>
        <p:spPr>
          <a:xfrm rot="20520000">
            <a:off x="304801" y="2521581"/>
            <a:ext cx="8531225" cy="1474474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65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11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Underlying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subprocess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responsible for the </a:t>
            </a:r>
          </a:p>
          <a:p>
            <a:pPr marL="0" indent="0" algn="ctr">
              <a:buFont typeface="Wingdings" charset="2"/>
              <a:buNone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large asymmetries till today not clear</a:t>
            </a:r>
          </a:p>
          <a:p>
            <a:pPr marL="0" indent="0" algn="ctr">
              <a:buFont typeface="Wingdings" charset="2"/>
              <a:buNone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Most popular explanation a TMD</a:t>
            </a:r>
            <a:endParaRPr lang="en-US" sz="2400" dirty="0" smtClean="0">
              <a:solidFill>
                <a:schemeClr val="bg2"/>
              </a:solidFill>
              <a:latin typeface="Comic Sans MS"/>
              <a:cs typeface="Comic Sans MS"/>
            </a:endParaRPr>
          </a:p>
          <a:p>
            <a:pPr marL="0" indent="0" algn="ctr">
              <a:buFont typeface="Wingdings" charset="2"/>
              <a:buNone/>
            </a:pPr>
            <a:endParaRPr lang="en-US" sz="2400" dirty="0" smtClean="0">
              <a:solidFill>
                <a:schemeClr val="bg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1958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Collins </a:t>
            </a:r>
            <a:r>
              <a:rPr lang="en-US" sz="2400" dirty="0" smtClean="0">
                <a:solidFill>
                  <a:srgbClr val="0000FF"/>
                </a:solidFill>
              </a:rPr>
              <a:t>asymmetries for </a:t>
            </a:r>
            <a:r>
              <a:rPr lang="en-US" sz="2400" cap="none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π</a:t>
            </a:r>
            <a:r>
              <a:rPr lang="en-US" sz="2400" baseline="30000" dirty="0" smtClean="0">
                <a:solidFill>
                  <a:srgbClr val="0000FF"/>
                </a:solidFill>
              </a:rPr>
              <a:t>0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relative to jet axis 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>
              <a:latin typeface="Comic Sans MS"/>
              <a:cs typeface="Comic Sans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65564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Total of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Sivers</a:t>
            </a:r>
            <a:r>
              <a:rPr lang="en-US" b="1" dirty="0" smtClean="0">
                <a:latin typeface="Comic Sans MS"/>
                <a:cs typeface="Comic Sans MS"/>
              </a:rPr>
              <a:t> and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Collins </a:t>
            </a: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asymmetries </a:t>
            </a:r>
            <a:r>
              <a:rPr lang="en-US" dirty="0">
                <a:latin typeface="Comic Sans MS"/>
                <a:cs typeface="Comic Sans MS"/>
              </a:rPr>
              <a:t>of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EMjet</a:t>
            </a:r>
            <a:r>
              <a:rPr lang="en-US" dirty="0">
                <a:latin typeface="Comic Sans MS"/>
                <a:cs typeface="Comic Sans MS"/>
              </a:rPr>
              <a:t> and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π</a:t>
            </a:r>
            <a:r>
              <a:rPr lang="en-US" baseline="30000" dirty="0">
                <a:solidFill>
                  <a:srgbClr val="0000FF"/>
                </a:solidFill>
                <a:latin typeface="Comic Sans MS"/>
                <a:cs typeface="Comic Sans MS"/>
              </a:rPr>
              <a:t>0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relative to jet axis </a:t>
            </a:r>
            <a:r>
              <a:rPr lang="en-US" dirty="0">
                <a:latin typeface="Comic Sans MS"/>
                <a:cs typeface="Comic Sans MS"/>
              </a:rPr>
              <a:t>are found to be insufficient to account for the observed inclusive π</a:t>
            </a:r>
            <a:r>
              <a:rPr lang="en-US" baseline="30000" dirty="0">
                <a:latin typeface="Comic Sans MS"/>
                <a:cs typeface="Comic Sans MS"/>
              </a:rPr>
              <a:t>0</a:t>
            </a:r>
            <a:r>
              <a:rPr lang="en-US" dirty="0">
                <a:latin typeface="Comic Sans MS"/>
                <a:cs typeface="Comic Sans MS"/>
              </a:rPr>
              <a:t> single spin asymmetries.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2359"/>
          <a:stretch/>
        </p:blipFill>
        <p:spPr>
          <a:xfrm>
            <a:off x="489247" y="3272752"/>
            <a:ext cx="3571317" cy="2377440"/>
          </a:xfrm>
          <a:prstGeom prst="rect">
            <a:avLst/>
          </a:prstGeom>
        </p:spPr>
      </p:pic>
      <p:pic>
        <p:nvPicPr>
          <p:cNvPr id="9" name="Picture 8" descr="collinsvsz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1" r="6781"/>
          <a:stretch/>
        </p:blipFill>
        <p:spPr>
          <a:xfrm>
            <a:off x="5007293" y="3253740"/>
            <a:ext cx="3356304" cy="2274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07" y="676152"/>
            <a:ext cx="3580813" cy="24762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9400" y="711200"/>
            <a:ext cx="4953000" cy="2390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>
                <a:latin typeface="Comic Sans MS"/>
                <a:cs typeface="Comic Sans MS"/>
              </a:rPr>
              <a:t>Calculated A</a:t>
            </a:r>
            <a:r>
              <a:rPr lang="en-US" sz="1600" b="0" baseline="-25000" dirty="0">
                <a:latin typeface="Comic Sans MS"/>
                <a:cs typeface="Comic Sans MS"/>
              </a:rPr>
              <a:t>N</a:t>
            </a:r>
            <a:r>
              <a:rPr lang="en-US" sz="1600" b="0" dirty="0">
                <a:latin typeface="Comic Sans MS"/>
                <a:cs typeface="Comic Sans MS"/>
              </a:rPr>
              <a:t> </a:t>
            </a:r>
            <a:r>
              <a:rPr lang="en-US" sz="1600" b="0" dirty="0" smtClean="0">
                <a:latin typeface="Comic Sans MS"/>
                <a:cs typeface="Comic Sans MS"/>
              </a:rPr>
              <a:t>for jet</a:t>
            </a:r>
            <a:r>
              <a:rPr lang="en-US" sz="1600" b="0" dirty="0">
                <a:latin typeface="Comic Sans MS"/>
                <a:cs typeface="Comic Sans MS"/>
              </a:rPr>
              <a:t>-isolated </a:t>
            </a:r>
            <a:r>
              <a:rPr lang="en-US" sz="1600" b="0" dirty="0" smtClean="0">
                <a:latin typeface="Symbol" charset="2"/>
                <a:cs typeface="Symbol" charset="2"/>
              </a:rPr>
              <a:t>p</a:t>
            </a:r>
            <a:r>
              <a:rPr lang="en-US" sz="1600" b="0" baseline="30000" dirty="0" smtClean="0">
                <a:latin typeface="Comic Sans MS"/>
                <a:cs typeface="Comic Sans MS"/>
              </a:rPr>
              <a:t>0</a:t>
            </a:r>
            <a:r>
              <a:rPr lang="en-US" sz="1600" b="0" dirty="0">
                <a:latin typeface="Comic Sans MS"/>
                <a:cs typeface="Comic Sans MS"/>
              </a:rPr>
              <a:t>, </a:t>
            </a:r>
            <a:r>
              <a:rPr lang="en-US" sz="1600" b="0" dirty="0" smtClean="0">
                <a:latin typeface="Comic Sans MS"/>
                <a:cs typeface="Comic Sans MS"/>
              </a:rPr>
              <a:t>background subtracted </a:t>
            </a:r>
            <a:r>
              <a:rPr lang="en-US" sz="1600" b="0" dirty="0">
                <a:latin typeface="Comic Sans MS"/>
                <a:cs typeface="Comic Sans MS"/>
              </a:rPr>
              <a:t>A</a:t>
            </a:r>
            <a:r>
              <a:rPr lang="en-US" sz="1600" b="0" baseline="-25000" dirty="0">
                <a:latin typeface="Comic Sans MS"/>
                <a:cs typeface="Comic Sans MS"/>
              </a:rPr>
              <a:t>N</a:t>
            </a:r>
            <a:r>
              <a:rPr lang="en-US" sz="1600" b="0" dirty="0">
                <a:latin typeface="Comic Sans MS"/>
                <a:cs typeface="Comic Sans MS"/>
              </a:rPr>
              <a:t> for </a:t>
            </a:r>
            <a:r>
              <a:rPr lang="en-US" sz="1600" b="0" dirty="0" smtClean="0">
                <a:latin typeface="Comic Sans MS"/>
                <a:cs typeface="Comic Sans MS"/>
              </a:rPr>
              <a:t>inclusive 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b="0" baseline="30000" dirty="0" smtClean="0">
                <a:latin typeface="Comic Sans MS"/>
                <a:cs typeface="Comic Sans MS"/>
              </a:rPr>
              <a:t>0</a:t>
            </a:r>
            <a:r>
              <a:rPr lang="en-US" sz="1600" b="0" dirty="0" smtClean="0">
                <a:latin typeface="Comic Sans MS"/>
                <a:cs typeface="Comic Sans MS"/>
              </a:rPr>
              <a:t> </a:t>
            </a:r>
            <a:r>
              <a:rPr lang="en-US" sz="1600" b="0" dirty="0">
                <a:latin typeface="Comic Sans MS"/>
                <a:cs typeface="Comic Sans MS"/>
              </a:rPr>
              <a:t>and 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b="0" baseline="30000" dirty="0" smtClean="0">
                <a:latin typeface="Comic Sans MS"/>
                <a:cs typeface="Comic Sans MS"/>
              </a:rPr>
              <a:t>0</a:t>
            </a:r>
            <a:r>
              <a:rPr lang="en-US" sz="1600" b="0" dirty="0" smtClean="0">
                <a:latin typeface="Comic Sans MS"/>
                <a:cs typeface="Comic Sans MS"/>
              </a:rPr>
              <a:t> </a:t>
            </a:r>
            <a:r>
              <a:rPr lang="en-US" sz="1600" b="0" dirty="0">
                <a:latin typeface="Comic Sans MS"/>
                <a:cs typeface="Comic Sans MS"/>
              </a:rPr>
              <a:t>in EM-</a:t>
            </a:r>
            <a:r>
              <a:rPr lang="en-US" sz="1600" b="0" dirty="0" smtClean="0">
                <a:latin typeface="Comic Sans MS"/>
                <a:cs typeface="Comic Sans MS"/>
              </a:rPr>
              <a:t>jet</a:t>
            </a:r>
          </a:p>
          <a:p>
            <a:pPr>
              <a:buClr>
                <a:srgbClr val="0000FF"/>
              </a:buClr>
            </a:pPr>
            <a:endParaRPr lang="en-US" sz="800" b="0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>
                <a:latin typeface="Comic Sans MS"/>
                <a:cs typeface="Comic Sans MS"/>
              </a:rPr>
              <a:t>Isolation defined by anti-</a:t>
            </a:r>
            <a:r>
              <a:rPr lang="en-US" sz="1600" b="0" dirty="0" err="1" smtClean="0">
                <a:latin typeface="Comic Sans MS"/>
                <a:cs typeface="Comic Sans MS"/>
              </a:rPr>
              <a:t>k</a:t>
            </a:r>
            <a:r>
              <a:rPr lang="en-US" sz="1600" b="0" baseline="-25000" dirty="0" err="1" smtClean="0">
                <a:latin typeface="Comic Sans MS"/>
                <a:cs typeface="Comic Sans MS"/>
              </a:rPr>
              <a:t>T</a:t>
            </a:r>
            <a:r>
              <a:rPr lang="en-US" sz="1600" b="0" dirty="0">
                <a:latin typeface="Comic Sans MS"/>
                <a:cs typeface="Comic Sans MS"/>
              </a:rPr>
              <a:t> </a:t>
            </a:r>
            <a:r>
              <a:rPr lang="en-US" sz="1600" b="0" dirty="0" smtClean="0">
                <a:latin typeface="Comic Sans MS"/>
                <a:cs typeface="Comic Sans MS"/>
              </a:rPr>
              <a:t>jet </a:t>
            </a:r>
            <a:r>
              <a:rPr lang="en-US" sz="1600" b="0" dirty="0">
                <a:latin typeface="Comic Sans MS"/>
                <a:cs typeface="Comic Sans MS"/>
              </a:rPr>
              <a:t>algorithm with </a:t>
            </a:r>
            <a:endParaRPr lang="en-US" sz="1600" b="0" dirty="0" smtClean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sz="1600" b="0" dirty="0" smtClean="0">
                <a:latin typeface="Comic Sans MS"/>
                <a:cs typeface="Comic Sans MS"/>
              </a:rPr>
              <a:t>     R </a:t>
            </a:r>
            <a:r>
              <a:rPr lang="en-US" sz="1600" b="0" dirty="0">
                <a:latin typeface="Comic Sans MS"/>
                <a:cs typeface="Comic Sans MS"/>
              </a:rPr>
              <a:t>= </a:t>
            </a:r>
            <a:r>
              <a:rPr lang="en-US" sz="1600" b="0" dirty="0" smtClean="0">
                <a:latin typeface="Comic Sans MS"/>
                <a:cs typeface="Comic Sans MS"/>
              </a:rPr>
              <a:t>0.7</a:t>
            </a:r>
          </a:p>
          <a:p>
            <a:pPr>
              <a:buClr>
                <a:srgbClr val="0000FF"/>
              </a:buClr>
            </a:pPr>
            <a:endParaRPr lang="en-US" sz="800" b="0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>
                <a:latin typeface="Comic Sans MS"/>
                <a:cs typeface="Comic Sans MS"/>
              </a:rPr>
              <a:t>Longitudinal </a:t>
            </a:r>
            <a:r>
              <a:rPr lang="en-US" sz="1600" b="0" dirty="0" smtClean="0">
                <a:latin typeface="Comic Sans MS"/>
                <a:cs typeface="Comic Sans MS"/>
              </a:rPr>
              <a:t>momentum fraction </a:t>
            </a:r>
            <a:r>
              <a:rPr lang="en-US" sz="1600" b="0" dirty="0">
                <a:latin typeface="Comic Sans MS"/>
                <a:cs typeface="Comic Sans MS"/>
              </a:rPr>
              <a:t>z</a:t>
            </a:r>
            <a:r>
              <a:rPr lang="en-US" sz="1600" b="0" dirty="0" smtClean="0">
                <a:latin typeface="Comic Sans MS"/>
                <a:cs typeface="Comic Sans MS"/>
              </a:rPr>
              <a:t> </a:t>
            </a:r>
            <a:r>
              <a:rPr lang="en-US" sz="1600" b="0" dirty="0">
                <a:latin typeface="Comic Sans MS"/>
                <a:cs typeface="Comic Sans MS"/>
              </a:rPr>
              <a:t>of 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b="0" baseline="30000" dirty="0" smtClean="0">
                <a:latin typeface="Comic Sans MS"/>
                <a:cs typeface="Comic Sans MS"/>
              </a:rPr>
              <a:t>0</a:t>
            </a:r>
            <a:r>
              <a:rPr lang="en-US" sz="1600" b="0" dirty="0" smtClean="0">
                <a:latin typeface="Comic Sans MS"/>
                <a:cs typeface="Comic Sans MS"/>
              </a:rPr>
              <a:t> </a:t>
            </a:r>
            <a:r>
              <a:rPr lang="en-US" sz="1600" b="0" dirty="0">
                <a:latin typeface="Comic Sans MS"/>
                <a:cs typeface="Comic Sans MS"/>
              </a:rPr>
              <a:t>is </a:t>
            </a:r>
            <a:r>
              <a:rPr lang="en-US" sz="1600" b="0" dirty="0" smtClean="0">
                <a:latin typeface="Comic Sans MS"/>
                <a:cs typeface="Comic Sans MS"/>
              </a:rPr>
              <a:t>calculated </a:t>
            </a:r>
            <a:r>
              <a:rPr lang="en-US" sz="1600" b="0" dirty="0" err="1" smtClean="0">
                <a:latin typeface="Comic Sans MS"/>
                <a:cs typeface="Comic Sans MS"/>
              </a:rPr>
              <a:t>w.r.t</a:t>
            </a:r>
            <a:r>
              <a:rPr lang="en-US" sz="1600" b="0" dirty="0" smtClean="0">
                <a:latin typeface="Comic Sans MS"/>
                <a:cs typeface="Comic Sans MS"/>
              </a:rPr>
              <a:t> </a:t>
            </a:r>
            <a:r>
              <a:rPr lang="en-US" sz="1600" b="0" dirty="0">
                <a:latin typeface="Comic Sans MS"/>
                <a:cs typeface="Comic Sans MS"/>
              </a:rPr>
              <a:t>the EM-jet as </a:t>
            </a:r>
            <a:r>
              <a:rPr lang="en-US" sz="1600" b="0" dirty="0" smtClean="0">
                <a:latin typeface="Comic Sans MS"/>
                <a:cs typeface="Comic Sans MS"/>
              </a:rPr>
              <a:t>Z</a:t>
            </a:r>
            <a:r>
              <a:rPr lang="en-US" sz="1600" b="0" baseline="-25000" dirty="0" smtClean="0">
                <a:latin typeface="Comic Sans MS"/>
                <a:cs typeface="Comic Sans MS"/>
              </a:rPr>
              <a:t>EM</a:t>
            </a:r>
          </a:p>
          <a:p>
            <a:pPr>
              <a:buClr>
                <a:srgbClr val="0000FF"/>
              </a:buClr>
            </a:pPr>
            <a:endParaRPr lang="en-US" sz="800" b="0" baseline="-25000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>
                <a:latin typeface="Comic Sans MS"/>
                <a:cs typeface="Comic Sans MS"/>
              </a:rPr>
              <a:t>Asymmetries of </a:t>
            </a:r>
            <a:r>
              <a:rPr lang="en-US" sz="1600" b="0" dirty="0" smtClean="0">
                <a:latin typeface="Comic Sans MS"/>
                <a:cs typeface="Comic Sans MS"/>
              </a:rPr>
              <a:t>less exclusively </a:t>
            </a:r>
            <a:r>
              <a:rPr lang="en-US" sz="1600" b="0" dirty="0">
                <a:latin typeface="Comic Sans MS"/>
                <a:cs typeface="Comic Sans MS"/>
              </a:rPr>
              <a:t>produced 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b="0" baseline="30000" dirty="0" smtClean="0">
                <a:latin typeface="Comic Sans MS"/>
                <a:cs typeface="Comic Sans MS"/>
              </a:rPr>
              <a:t>0</a:t>
            </a:r>
            <a:r>
              <a:rPr lang="en-US" sz="1600" b="0" dirty="0" smtClean="0">
                <a:latin typeface="Comic Sans MS"/>
                <a:cs typeface="Comic Sans MS"/>
              </a:rPr>
              <a:t> (</a:t>
            </a:r>
            <a:r>
              <a:rPr lang="en-US" sz="1600" b="0" dirty="0">
                <a:latin typeface="Comic Sans MS"/>
                <a:cs typeface="Comic Sans MS"/>
              </a:rPr>
              <a:t>Z</a:t>
            </a:r>
            <a:r>
              <a:rPr lang="en-US" sz="1600" b="0" baseline="-25000" dirty="0">
                <a:latin typeface="Comic Sans MS"/>
                <a:cs typeface="Comic Sans MS"/>
              </a:rPr>
              <a:t>EM</a:t>
            </a:r>
            <a:r>
              <a:rPr lang="en-US" sz="1600" b="0" dirty="0">
                <a:latin typeface="Comic Sans MS"/>
                <a:cs typeface="Comic Sans MS"/>
              </a:rPr>
              <a:t> &lt; 0.9) is smaller </a:t>
            </a:r>
            <a:r>
              <a:rPr lang="en-US" sz="1600" b="0" dirty="0" smtClean="0">
                <a:latin typeface="Comic Sans MS"/>
                <a:cs typeface="Comic Sans MS"/>
              </a:rPr>
              <a:t>than isolated 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b="0" baseline="30000" dirty="0" smtClean="0">
                <a:latin typeface="Comic Sans MS"/>
                <a:cs typeface="Comic Sans MS"/>
              </a:rPr>
              <a:t>0</a:t>
            </a:r>
            <a:endParaRPr lang="en-US" sz="16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281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 smtClean="0"/>
              <a:t>Surprises at forward </a:t>
            </a:r>
            <a:r>
              <a:rPr lang="en-US" sz="2800" dirty="0" err="1" smtClean="0"/>
              <a:t>rapidities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l-PL" smtClean="0">
                <a:latin typeface="Comic Sans MS"/>
                <a:cs typeface="Comic Sans MS"/>
              </a:rPr>
              <a:t>INT-2017 The Flavor Structure of Nucleon Sea</a:t>
            </a:r>
            <a:endParaRPr lang="en-US"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4" y="554981"/>
            <a:ext cx="6548366" cy="51053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47778" y="1245612"/>
            <a:ext cx="2579805" cy="40934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  <a:defRPr/>
            </a:pPr>
            <a:r>
              <a:rPr lang="en-US" sz="1300" dirty="0" smtClean="0">
                <a:latin typeface="Comic Sans MS"/>
                <a:cs typeface="Comic Sans MS"/>
              </a:rPr>
              <a:t>1</a:t>
            </a:r>
            <a:r>
              <a:rPr lang="en-US" sz="1300" dirty="0">
                <a:latin typeface="Comic Sans MS"/>
                <a:cs typeface="Comic Sans MS"/>
              </a:rPr>
              <a:t>-photon events, which include a large π</a:t>
            </a:r>
            <a:r>
              <a:rPr lang="en-US" sz="1300" baseline="30000" dirty="0">
                <a:latin typeface="Comic Sans MS"/>
                <a:cs typeface="Comic Sans MS"/>
              </a:rPr>
              <a:t>0</a:t>
            </a:r>
            <a:r>
              <a:rPr lang="en-US" sz="1300" dirty="0">
                <a:latin typeface="Comic Sans MS"/>
                <a:cs typeface="Comic Sans MS"/>
              </a:rPr>
              <a:t> contribution in this analysis, are similar to 2-photon </a:t>
            </a:r>
            <a:r>
              <a:rPr lang="en-US" sz="1300" dirty="0" smtClean="0">
                <a:solidFill>
                  <a:srgbClr val="322F31"/>
                </a:solidFill>
                <a:latin typeface="Comic Sans MS"/>
                <a:cs typeface="Comic Sans MS"/>
              </a:rPr>
              <a:t>events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defRPr/>
            </a:pPr>
            <a:endParaRPr lang="en-US" sz="1300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defRPr/>
            </a:pPr>
            <a:endParaRPr lang="en-US" sz="1300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  <a:defRPr/>
            </a:pPr>
            <a:r>
              <a:rPr lang="en-US" sz="1300" dirty="0" smtClean="0">
                <a:solidFill>
                  <a:srgbClr val="3366FF"/>
                </a:solidFill>
                <a:latin typeface="Comic Sans MS"/>
                <a:cs typeface="Comic Sans MS"/>
              </a:rPr>
              <a:t>Three</a:t>
            </a:r>
            <a:r>
              <a:rPr lang="en-US" sz="1300" dirty="0">
                <a:solidFill>
                  <a:srgbClr val="3366FF"/>
                </a:solidFill>
                <a:latin typeface="Comic Sans MS"/>
                <a:cs typeface="Comic Sans MS"/>
              </a:rPr>
              <a:t>-photon jet-like events have a clear non-zero asymmetry, but substantially smaller than that for </a:t>
            </a:r>
            <a:r>
              <a:rPr lang="en-US" sz="1300" dirty="0" smtClean="0">
                <a:solidFill>
                  <a:srgbClr val="3366FF"/>
                </a:solidFill>
                <a:latin typeface="Comic Sans MS"/>
                <a:cs typeface="Comic Sans MS"/>
              </a:rPr>
              <a:t>isolated </a:t>
            </a:r>
            <a:r>
              <a:rPr lang="en-US" sz="13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sz="1300" baseline="30000" dirty="0" smtClean="0">
                <a:solidFill>
                  <a:srgbClr val="3366FF"/>
                </a:solidFill>
                <a:latin typeface="Comic Sans MS"/>
                <a:cs typeface="Comic Sans MS"/>
              </a:rPr>
              <a:t>0</a:t>
            </a:r>
            <a:r>
              <a:rPr lang="en-US" sz="1300" dirty="0">
                <a:solidFill>
                  <a:srgbClr val="3366FF"/>
                </a:solidFill>
                <a:latin typeface="Comic Sans MS"/>
                <a:cs typeface="Comic Sans MS"/>
              </a:rPr>
              <a:t>’</a:t>
            </a:r>
            <a:r>
              <a:rPr lang="en-US" sz="1300" dirty="0" smtClean="0">
                <a:solidFill>
                  <a:srgbClr val="3366FF"/>
                </a:solidFill>
                <a:latin typeface="Comic Sans MS"/>
                <a:cs typeface="Comic Sans MS"/>
              </a:rPr>
              <a:t>s</a:t>
            </a:r>
            <a:endParaRPr lang="en-US" sz="1300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  <a:defRPr/>
            </a:pPr>
            <a:endParaRPr lang="en-US" sz="1300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  <a:defRPr/>
            </a:pPr>
            <a:r>
              <a:rPr lang="en-US" sz="1300" dirty="0">
                <a:solidFill>
                  <a:srgbClr val="FF00FF"/>
                </a:solidFill>
                <a:latin typeface="Comic Sans MS"/>
                <a:cs typeface="Comic Sans MS"/>
              </a:rPr>
              <a:t>A</a:t>
            </a:r>
            <a:r>
              <a:rPr lang="en-US" sz="1300" baseline="-25000" dirty="0">
                <a:solidFill>
                  <a:srgbClr val="FF00FF"/>
                </a:solidFill>
                <a:latin typeface="Comic Sans MS"/>
                <a:cs typeface="Comic Sans MS"/>
              </a:rPr>
              <a:t>N</a:t>
            </a:r>
            <a:r>
              <a:rPr lang="en-US" sz="1300" dirty="0">
                <a:solidFill>
                  <a:srgbClr val="FF00FF"/>
                </a:solidFill>
                <a:latin typeface="Comic Sans MS"/>
                <a:cs typeface="Comic Sans MS"/>
              </a:rPr>
              <a:t> decreases as the event complexity increases (</a:t>
            </a:r>
            <a:r>
              <a:rPr lang="en-US" sz="1300" dirty="0" err="1">
                <a:solidFill>
                  <a:srgbClr val="FF00FF"/>
                </a:solidFill>
                <a:latin typeface="Comic Sans MS"/>
                <a:cs typeface="Comic Sans MS"/>
              </a:rPr>
              <a:t>i.e.</a:t>
            </a:r>
            <a:r>
              <a:rPr lang="en-US" sz="1300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,the</a:t>
            </a:r>
            <a:r>
              <a:rPr lang="en-US" sz="1300" dirty="0" smtClean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  <a:r>
              <a:rPr lang="en-US" sz="1300" dirty="0">
                <a:solidFill>
                  <a:srgbClr val="FF00FF"/>
                </a:solidFill>
                <a:latin typeface="Comic Sans MS"/>
                <a:cs typeface="Comic Sans MS"/>
              </a:rPr>
              <a:t>"</a:t>
            </a:r>
            <a:r>
              <a:rPr lang="en-US" sz="1300" dirty="0" err="1">
                <a:solidFill>
                  <a:srgbClr val="FF00FF"/>
                </a:solidFill>
                <a:latin typeface="Comic Sans MS"/>
                <a:cs typeface="Comic Sans MS"/>
              </a:rPr>
              <a:t>jettiness</a:t>
            </a:r>
            <a:r>
              <a:rPr lang="en-US" sz="1300" dirty="0" smtClean="0">
                <a:solidFill>
                  <a:srgbClr val="FF00FF"/>
                </a:solidFill>
                <a:latin typeface="Comic Sans MS"/>
                <a:cs typeface="Comic Sans MS"/>
              </a:rPr>
              <a:t>”</a:t>
            </a:r>
            <a:endParaRPr lang="en-US" sz="1300" dirty="0">
              <a:solidFill>
                <a:srgbClr val="FF00FF"/>
              </a:solidFill>
              <a:latin typeface="Comic Sans MS"/>
              <a:cs typeface="Comic Sans M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  <a:defRPr/>
            </a:pPr>
            <a:r>
              <a:rPr lang="en-US" sz="1300" dirty="0" smtClean="0">
                <a:solidFill>
                  <a:srgbClr val="FF00FF"/>
                </a:solidFill>
                <a:latin typeface="Comic Sans MS"/>
                <a:cs typeface="Comic Sans MS"/>
              </a:rPr>
              <a:t>A</a:t>
            </a:r>
            <a:r>
              <a:rPr lang="en-US" sz="1300" baseline="-25000" dirty="0" smtClean="0">
                <a:solidFill>
                  <a:srgbClr val="FF00FF"/>
                </a:solidFill>
                <a:latin typeface="Comic Sans MS"/>
                <a:cs typeface="Comic Sans MS"/>
              </a:rPr>
              <a:t>N</a:t>
            </a:r>
            <a:r>
              <a:rPr lang="en-US" sz="1300" dirty="0" smtClean="0">
                <a:solidFill>
                  <a:srgbClr val="FF00FF"/>
                </a:solidFill>
                <a:latin typeface="Comic Sans MS"/>
                <a:cs typeface="Comic Sans MS"/>
              </a:rPr>
              <a:t> for #photons &gt;5 is similar to that for #photons = 5</a:t>
            </a:r>
            <a:endParaRPr lang="en-US" sz="1300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8820" y="566964"/>
            <a:ext cx="5498980" cy="167419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3937375" y="2827615"/>
            <a:ext cx="4743946" cy="224233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409370" y="524234"/>
            <a:ext cx="0" cy="493804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89955" y="5365646"/>
            <a:ext cx="1262786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Jettier events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9531" y="5659794"/>
            <a:ext cx="7736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FF"/>
              </a:buClr>
            </a:pPr>
            <a:r>
              <a:rPr lang="en-US" dirty="0" smtClean="0">
                <a:latin typeface="Comic Sans MS"/>
                <a:cs typeface="Comic Sans MS"/>
              </a:rPr>
              <a:t>Several other Asymmetries </a:t>
            </a:r>
            <a:r>
              <a:rPr lang="en-US" dirty="0">
                <a:latin typeface="Comic Sans MS"/>
                <a:cs typeface="Comic Sans MS"/>
              </a:rPr>
              <a:t>for jettier events are </a:t>
            </a:r>
            <a:r>
              <a:rPr lang="en-US" dirty="0" smtClean="0">
                <a:latin typeface="Comic Sans MS"/>
                <a:cs typeface="Comic Sans MS"/>
              </a:rPr>
              <a:t>also very small</a:t>
            </a:r>
          </a:p>
          <a:p>
            <a:pPr algn="ctr">
              <a:buClr>
                <a:srgbClr val="0000FF"/>
              </a:buClr>
            </a:pPr>
            <a:r>
              <a:rPr lang="en-US" dirty="0" smtClean="0">
                <a:latin typeface="Comic Sans MS"/>
                <a:cs typeface="Comic Sans MS"/>
              </a:rPr>
              <a:t>Data suggest that probed process changes with </a:t>
            </a:r>
            <a:r>
              <a:rPr lang="en-US" dirty="0" err="1" smtClean="0">
                <a:latin typeface="Comic Sans MS"/>
                <a:cs typeface="Comic Sans MS"/>
              </a:rPr>
              <a:t>jettiness</a:t>
            </a:r>
            <a:r>
              <a:rPr lang="en-US" dirty="0" smtClean="0">
                <a:latin typeface="Comic Sans MS"/>
                <a:cs typeface="Comic Sans MS"/>
              </a:rPr>
              <a:t> of the event</a:t>
            </a:r>
          </a:p>
        </p:txBody>
      </p:sp>
      <p:sp>
        <p:nvSpPr>
          <p:cNvPr id="14" name="AutoShape 49"/>
          <p:cNvSpPr>
            <a:spLocks noChangeArrowheads="1"/>
          </p:cNvSpPr>
          <p:nvPr/>
        </p:nvSpPr>
        <p:spPr bwMode="auto">
          <a:xfrm>
            <a:off x="88154" y="5829146"/>
            <a:ext cx="464300" cy="216075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7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DY: “jets” at </a:t>
            </a:r>
            <a:r>
              <a:rPr lang="en-US" cap="none" dirty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&gt;3</a:t>
            </a:r>
            <a:endParaRPr lang="en-US" dirty="0"/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ja-JP" smtClean="0">
                <a:latin typeface="Comic Sans MS"/>
                <a:cs typeface="Comic Sans MS"/>
              </a:rPr>
              <a:t>INT-2017 The Flavor Structure of Nucleon Sea</a:t>
            </a:r>
            <a:endParaRPr lang="en-US" altLang="ja-JP">
              <a:latin typeface="Comic Sans MS"/>
              <a:cs typeface="Comic Sans MS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0" y="660064"/>
            <a:ext cx="5124714" cy="5062731"/>
            <a:chOff x="0" y="660064"/>
            <a:chExt cx="5124714" cy="5062731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660064"/>
              <a:ext cx="5124714" cy="5062731"/>
              <a:chOff x="3333486" y="1795269"/>
              <a:chExt cx="5124714" cy="5062731"/>
            </a:xfrm>
          </p:grpSpPr>
          <p:pic>
            <p:nvPicPr>
              <p:cNvPr id="7" name="Picture 6" descr="topview_run13"/>
              <p:cNvPicPr>
                <a:picLocks noChangeAspect="1"/>
              </p:cNvPicPr>
              <p:nvPr/>
            </p:nvPicPr>
            <p:blipFill>
              <a:blip r:embed="rId2"/>
              <a:srcRect l="1176" t="10880" r="4632" b="17215"/>
              <a:stretch>
                <a:fillRect/>
              </a:stretch>
            </p:blipFill>
            <p:spPr bwMode="auto">
              <a:xfrm>
                <a:off x="3333486" y="1795269"/>
                <a:ext cx="5124714" cy="50627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463652" y="1879600"/>
                <a:ext cx="2603397" cy="33855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2013 Final configuration</a:t>
                </a: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95252" y="1037169"/>
              <a:ext cx="18398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2011 Configuration</a:t>
              </a:r>
              <a:endParaRPr lang="en-US" sz="1400" dirty="0"/>
            </a:p>
          </p:txBody>
        </p:sp>
      </p:grpSp>
      <p:sp>
        <p:nvSpPr>
          <p:cNvPr id="57" name="TextBox 4"/>
          <p:cNvSpPr txBox="1">
            <a:spLocks noChangeArrowheads="1"/>
          </p:cNvSpPr>
          <p:nvPr/>
        </p:nvSpPr>
        <p:spPr bwMode="auto">
          <a:xfrm>
            <a:off x="0" y="5755228"/>
            <a:ext cx="6229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Comic Sans MS"/>
                <a:cs typeface="Comic Sans MS"/>
              </a:rPr>
              <a:t>Determine </a:t>
            </a:r>
            <a:r>
              <a:rPr lang="en-US" b="1" dirty="0" smtClean="0">
                <a:latin typeface="Comic Sans MS"/>
                <a:cs typeface="Comic Sans MS"/>
              </a:rPr>
              <a:t>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dirty="0">
                <a:latin typeface="Comic Sans MS"/>
                <a:cs typeface="Comic Sans MS"/>
              </a:rPr>
              <a:t>(jet</a:t>
            </a:r>
            <a:r>
              <a:rPr lang="en-US" b="1" dirty="0" smtClean="0">
                <a:latin typeface="Comic Sans MS"/>
                <a:cs typeface="Comic Sans MS"/>
              </a:rPr>
              <a:t>) at same rapidity of big 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dirty="0" smtClean="0">
                <a:latin typeface="Comic Sans MS"/>
                <a:cs typeface="Comic Sans MS"/>
              </a:rPr>
              <a:t>(</a:t>
            </a: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latin typeface="Comic Sans MS"/>
                <a:cs typeface="Comic Sans MS"/>
              </a:rPr>
              <a:t>0</a:t>
            </a:r>
            <a:r>
              <a:rPr lang="en-US" b="1" dirty="0" smtClean="0">
                <a:latin typeface="Comic Sans MS"/>
                <a:cs typeface="Comic Sans MS"/>
              </a:rPr>
              <a:t>) </a:t>
            </a:r>
            <a:r>
              <a:rPr lang="en-US" b="1" dirty="0" smtClean="0"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latin typeface="Comic Sans MS"/>
                <a:cs typeface="Comic Sans MS"/>
              </a:rPr>
              <a:t>&gt;3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     RUN-11: A</a:t>
            </a:r>
            <a:r>
              <a:rPr lang="en-US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DY collected 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~ 6.5/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pb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025" y="2095500"/>
            <a:ext cx="3181488" cy="30861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5841995" y="1835148"/>
            <a:ext cx="142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Remember: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60" name="Group 21"/>
          <p:cNvGrpSpPr>
            <a:grpSpLocks/>
          </p:cNvGrpSpPr>
          <p:nvPr/>
        </p:nvGrpSpPr>
        <p:grpSpPr bwMode="auto">
          <a:xfrm>
            <a:off x="242358" y="1152266"/>
            <a:ext cx="4724400" cy="4194433"/>
            <a:chOff x="2830" y="1008"/>
            <a:chExt cx="3170" cy="2882"/>
          </a:xfrm>
        </p:grpSpPr>
        <p:pic>
          <p:nvPicPr>
            <p:cNvPr id="61" name="Picture 11" descr="jet"/>
            <p:cNvPicPr>
              <a:picLocks noChangeAspect="1" noChangeArrowheads="1"/>
            </p:cNvPicPr>
            <p:nvPr/>
          </p:nvPicPr>
          <p:blipFill>
            <a:blip r:embed="rId4"/>
            <a:srcRect t="54527" r="35278"/>
            <a:stretch>
              <a:fillRect/>
            </a:stretch>
          </p:blipFill>
          <p:spPr bwMode="auto">
            <a:xfrm>
              <a:off x="2830" y="1008"/>
              <a:ext cx="3170" cy="2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Text Box 12"/>
            <p:cNvSpPr txBox="1">
              <a:spLocks noChangeArrowheads="1"/>
            </p:cNvSpPr>
            <p:nvPr/>
          </p:nvSpPr>
          <p:spPr bwMode="auto">
            <a:xfrm>
              <a:off x="3424" y="1287"/>
              <a:ext cx="2124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Theory: arXiv</a:t>
              </a:r>
              <a:r>
                <a:rPr lang="en-US" sz="1400" b="1" dirty="0">
                  <a:solidFill>
                    <a:srgbClr val="322F31"/>
                  </a:solidFill>
                  <a:latin typeface="Comic Sans MS"/>
                  <a:cs typeface="Comic Sans MS"/>
                </a:rPr>
                <a:t>:1103.1591 </a:t>
              </a:r>
              <a:r>
                <a:rPr lang="en-US" sz="1400" b="1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A</a:t>
              </a:r>
              <a:r>
                <a:rPr lang="en-US" sz="1400" b="1" baseline="-250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N</a:t>
              </a:r>
              <a:r>
                <a:rPr lang="en-US" sz="1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(j</a:t>
              </a:r>
              <a:r>
                <a:rPr lang="en-US" sz="1400" b="1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et)</a:t>
              </a:r>
              <a:endParaRPr lang="en-US" sz="1400" b="1" dirty="0">
                <a:solidFill>
                  <a:srgbClr val="322F3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63" name="Text Box 13"/>
            <p:cNvSpPr txBox="1">
              <a:spLocks noChangeArrowheads="1"/>
            </p:cNvSpPr>
            <p:nvPr/>
          </p:nvSpPr>
          <p:spPr bwMode="auto">
            <a:xfrm>
              <a:off x="3504" y="1968"/>
              <a:ext cx="1500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dirty="0">
                  <a:solidFill>
                    <a:srgbClr val="FF3300"/>
                  </a:solidFill>
                  <a:ea typeface="ヒラギノ角ゴ ProN W3" charset="0"/>
                  <a:cs typeface="+mn-cs"/>
                </a:rPr>
                <a:t>from p</a:t>
              </a:r>
              <a:r>
                <a:rPr lang="en-US" baseline="30000" dirty="0">
                  <a:solidFill>
                    <a:srgbClr val="FF3300"/>
                  </a:solidFill>
                  <a:ea typeface="ヒラギノ角ゴ ProN W3" charset="0"/>
                  <a:cs typeface="+mn-cs"/>
                  <a:sym typeface="Symbol" charset="0"/>
                </a:rPr>
                <a:t></a:t>
              </a:r>
              <a:r>
                <a:rPr lang="en-US" dirty="0">
                  <a:solidFill>
                    <a:srgbClr val="FF3300"/>
                  </a:solidFill>
                  <a:ea typeface="ヒラギノ角ゴ ProN W3" charset="0"/>
                  <a:cs typeface="+mn-cs"/>
                </a:rPr>
                <a:t>+</a:t>
              </a:r>
              <a:r>
                <a:rPr lang="en-US" dirty="0" err="1">
                  <a:solidFill>
                    <a:srgbClr val="FF3300"/>
                  </a:solidFill>
                  <a:ea typeface="ヒラギノ角ゴ ProN W3" charset="0"/>
                  <a:cs typeface="+mn-cs"/>
                </a:rPr>
                <a:t>p</a:t>
              </a:r>
              <a:r>
                <a:rPr lang="en-US" dirty="0" err="1">
                  <a:solidFill>
                    <a:srgbClr val="FF3300"/>
                  </a:solidFill>
                  <a:ea typeface="ヒラギノ角ゴ ProN W3" charset="0"/>
                  <a:cs typeface="+mn-cs"/>
                  <a:sym typeface="Symbol" charset="0"/>
                </a:rPr>
                <a:t></a:t>
              </a:r>
              <a:r>
                <a:rPr lang="en-US" dirty="0" err="1">
                  <a:solidFill>
                    <a:srgbClr val="FF3300"/>
                  </a:solidFill>
                  <a:latin typeface="Symbol" charset="0"/>
                  <a:ea typeface="ヒラギノ角ゴ ProN W3" charset="0"/>
                  <a:cs typeface="+mn-cs"/>
                  <a:sym typeface="Symbol" charset="0"/>
                </a:rPr>
                <a:t>p</a:t>
              </a:r>
              <a:endParaRPr lang="en-US" dirty="0">
                <a:solidFill>
                  <a:srgbClr val="FF3300"/>
                </a:solidFill>
                <a:latin typeface="Symbol" charset="0"/>
                <a:ea typeface="ヒラギノ角ゴ ProN W3" charset="0"/>
                <a:cs typeface="+mn-cs"/>
                <a:sym typeface="Symbol" charset="0"/>
              </a:endParaRPr>
            </a:p>
          </p:txBody>
        </p:sp>
        <p:sp>
          <p:nvSpPr>
            <p:cNvPr id="64" name="Line 15"/>
            <p:cNvSpPr>
              <a:spLocks noChangeShapeType="1"/>
            </p:cNvSpPr>
            <p:nvPr/>
          </p:nvSpPr>
          <p:spPr bwMode="auto">
            <a:xfrm>
              <a:off x="4464" y="2112"/>
              <a:ext cx="480" cy="14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ヒラギノ角ゴ ProN W3" charset="0"/>
                <a:cs typeface="+mn-cs"/>
              </a:endParaRPr>
            </a:p>
          </p:txBody>
        </p:sp>
        <p:sp>
          <p:nvSpPr>
            <p:cNvPr id="65" name="Line 16"/>
            <p:cNvSpPr>
              <a:spLocks noChangeShapeType="1"/>
            </p:cNvSpPr>
            <p:nvPr/>
          </p:nvSpPr>
          <p:spPr bwMode="auto">
            <a:xfrm flipV="1">
              <a:off x="4656" y="28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ヒラギノ角ゴ ProN W3" charset="0"/>
                <a:cs typeface="+mn-cs"/>
              </a:endParaRPr>
            </a:p>
          </p:txBody>
        </p:sp>
        <p:sp>
          <p:nvSpPr>
            <p:cNvPr id="66" name="Text Box 17"/>
            <p:cNvSpPr txBox="1">
              <a:spLocks noChangeArrowheads="1"/>
            </p:cNvSpPr>
            <p:nvPr/>
          </p:nvSpPr>
          <p:spPr bwMode="auto">
            <a:xfrm>
              <a:off x="3504" y="3148"/>
              <a:ext cx="1572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1600" dirty="0"/>
                <a:t>“</a:t>
              </a:r>
              <a:r>
                <a:rPr lang="en-US" altLang="ja-JP" sz="1600" dirty="0"/>
                <a:t>old</a:t>
              </a:r>
              <a:r>
                <a:rPr lang="ja-JP" altLang="en-US" sz="1600" dirty="0"/>
                <a:t>”</a:t>
              </a:r>
              <a:r>
                <a:rPr lang="en-US" altLang="ja-JP" sz="1600" dirty="0"/>
                <a:t> </a:t>
              </a:r>
              <a:r>
                <a:rPr lang="en-US" altLang="ja-JP" sz="1600" dirty="0" err="1"/>
                <a:t>Sivers</a:t>
              </a:r>
              <a:r>
                <a:rPr lang="en-US" altLang="ja-JP" sz="1600" dirty="0"/>
                <a:t> </a:t>
              </a:r>
              <a:r>
                <a:rPr lang="en-US" altLang="ja-JP" sz="1600" dirty="0" smtClean="0"/>
                <a:t>function SIDIS fit</a:t>
              </a:r>
              <a:endParaRPr lang="en-US" sz="1600" dirty="0"/>
            </a:p>
          </p:txBody>
        </p:sp>
        <p:sp>
          <p:nvSpPr>
            <p:cNvPr id="67" name="Line 18"/>
            <p:cNvSpPr>
              <a:spLocks noChangeShapeType="1"/>
            </p:cNvSpPr>
            <p:nvPr/>
          </p:nvSpPr>
          <p:spPr bwMode="auto">
            <a:xfrm flipV="1">
              <a:off x="4368" y="2544"/>
              <a:ext cx="720" cy="28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ヒラギノ角ゴ ProN W3" charset="0"/>
                <a:cs typeface="+mn-cs"/>
              </a:endParaRPr>
            </a:p>
          </p:txBody>
        </p:sp>
        <p:sp>
          <p:nvSpPr>
            <p:cNvPr id="68" name="Text Box 19"/>
            <p:cNvSpPr txBox="1">
              <a:spLocks noChangeArrowheads="1"/>
            </p:cNvSpPr>
            <p:nvPr/>
          </p:nvSpPr>
          <p:spPr bwMode="auto">
            <a:xfrm>
              <a:off x="3450" y="2728"/>
              <a:ext cx="1488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1600" dirty="0">
                  <a:solidFill>
                    <a:srgbClr val="0000FF"/>
                  </a:solidFill>
                </a:rPr>
                <a:t>“</a:t>
              </a:r>
              <a:r>
                <a:rPr lang="en-US" altLang="ja-JP" sz="1600" dirty="0">
                  <a:solidFill>
                    <a:srgbClr val="0000FF"/>
                  </a:solidFill>
                </a:rPr>
                <a:t>new</a:t>
              </a:r>
              <a:r>
                <a:rPr lang="ja-JP" altLang="en-US" sz="1600" dirty="0">
                  <a:solidFill>
                    <a:srgbClr val="0000FF"/>
                  </a:solidFill>
                </a:rPr>
                <a:t>”</a:t>
              </a:r>
              <a:r>
                <a:rPr lang="en-US" altLang="ja-JP" sz="1600" dirty="0">
                  <a:solidFill>
                    <a:srgbClr val="0000FF"/>
                  </a:solidFill>
                </a:rPr>
                <a:t> </a:t>
              </a:r>
              <a:r>
                <a:rPr lang="en-US" altLang="ja-JP" sz="1600" dirty="0" err="1">
                  <a:solidFill>
                    <a:srgbClr val="0000FF"/>
                  </a:solidFill>
                </a:rPr>
                <a:t>Sivers</a:t>
              </a:r>
              <a:r>
                <a:rPr lang="en-US" altLang="ja-JP" sz="1600" dirty="0">
                  <a:solidFill>
                    <a:srgbClr val="0000FF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0000FF"/>
                  </a:solidFill>
                </a:rPr>
                <a:t>function SIDIS fit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69" name="Text Box 20"/>
            <p:cNvSpPr txBox="1">
              <a:spLocks noChangeArrowheads="1"/>
            </p:cNvSpPr>
            <p:nvPr/>
          </p:nvSpPr>
          <p:spPr bwMode="auto">
            <a:xfrm>
              <a:off x="3408" y="1584"/>
              <a:ext cx="1104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ea typeface="ヒラギノ角ゴ ProN W3" charset="0"/>
                  <a:cs typeface="Comic Sans MS"/>
                  <a:sym typeface="Symbol" charset="0"/>
                </a:rPr>
                <a:t>s=200 </a:t>
              </a:r>
              <a:r>
                <a:rPr lang="en-US" sz="1400" b="1" dirty="0" err="1">
                  <a:solidFill>
                    <a:srgbClr val="000000"/>
                  </a:solidFill>
                  <a:latin typeface="Comic Sans MS"/>
                  <a:ea typeface="ヒラギノ角ゴ ProN W3" charset="0"/>
                  <a:cs typeface="Comic Sans MS"/>
                  <a:sym typeface="Symbol" charset="0"/>
                </a:rPr>
                <a:t>GeV</a:t>
              </a:r>
              <a:endParaRPr lang="en-US" sz="1400" b="1" dirty="0">
                <a:solidFill>
                  <a:srgbClr val="000000"/>
                </a:solidFill>
                <a:latin typeface="Comic Sans MS"/>
                <a:ea typeface="ヒラギノ角ゴ ProN W3" charset="0"/>
                <a:cs typeface="Comic Sans MS"/>
                <a:sym typeface="Symbol" charset="0"/>
              </a:endParaRPr>
            </a:p>
          </p:txBody>
        </p:sp>
      </p:grpSp>
      <p:sp>
        <p:nvSpPr>
          <p:cNvPr id="72" name="AutoShape 49"/>
          <p:cNvSpPr>
            <a:spLocks noChangeArrowheads="1"/>
          </p:cNvSpPr>
          <p:nvPr/>
        </p:nvSpPr>
        <p:spPr bwMode="auto">
          <a:xfrm>
            <a:off x="5906548" y="5166179"/>
            <a:ext cx="701674" cy="41842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667489" y="5216024"/>
            <a:ext cx="25234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Comic Sans MS"/>
                <a:cs typeface="Comic Sans MS"/>
              </a:rPr>
              <a:t>arXiv</a:t>
            </a:r>
            <a:r>
              <a:rPr lang="en-US" sz="1600" dirty="0" smtClean="0">
                <a:latin typeface="Comic Sans MS"/>
                <a:cs typeface="Comic Sans MS"/>
              </a:rPr>
              <a:t>: 1304.1454</a:t>
            </a:r>
          </a:p>
          <a:p>
            <a:r>
              <a:rPr lang="en-US" sz="1600" b="1" dirty="0" smtClean="0">
                <a:latin typeface="Comic Sans MS"/>
                <a:cs typeface="Comic Sans MS"/>
              </a:rPr>
              <a:t>Caveat: </a:t>
            </a:r>
            <a:r>
              <a:rPr lang="en-US" sz="1600" dirty="0" smtClean="0">
                <a:latin typeface="Comic Sans MS"/>
                <a:cs typeface="Comic Sans MS"/>
              </a:rPr>
              <a:t>no correction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for underlying event and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detector effects</a:t>
            </a:r>
            <a:endParaRPr lang="en-US" sz="1600" dirty="0">
              <a:latin typeface="Comic Sans MS"/>
              <a:cs typeface="Comic Sans M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1760" y="1592580"/>
            <a:ext cx="4930140" cy="3451860"/>
            <a:chOff x="111760" y="1592580"/>
            <a:chExt cx="4930140" cy="34518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760" y="1592580"/>
              <a:ext cx="4930140" cy="345186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16000" y="1808480"/>
              <a:ext cx="14583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arXiv:1302.3218</a:t>
              </a:r>
              <a:endParaRPr lang="en-US" sz="12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0" y="5577840"/>
            <a:ext cx="591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small asymmetry: </a:t>
            </a:r>
            <a:r>
              <a:rPr lang="en-US" dirty="0" smtClean="0">
                <a:latin typeface="Comic Sans MS"/>
                <a:cs typeface="Comic Sans MS"/>
              </a:rPr>
              <a:t>cancelation of u and d </a:t>
            </a:r>
            <a:r>
              <a:rPr lang="en-US" dirty="0" err="1" smtClean="0">
                <a:latin typeface="Comic Sans MS"/>
                <a:cs typeface="Comic Sans MS"/>
              </a:rPr>
              <a:t>Sivers</a:t>
            </a:r>
            <a:r>
              <a:rPr lang="en-US" dirty="0" smtClean="0">
                <a:latin typeface="Comic Sans MS"/>
                <a:cs typeface="Comic Sans MS"/>
              </a:rPr>
              <a:t> TMDs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31" name="Picture 30" descr="anjet5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 t="19027" r="20356" b="23302"/>
          <a:stretch/>
        </p:blipFill>
        <p:spPr>
          <a:xfrm>
            <a:off x="5136086" y="1145249"/>
            <a:ext cx="3961449" cy="412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1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  <p:bldP spid="72" grpId="0" animBg="1"/>
      <p:bldP spid="73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189" y="5778530"/>
            <a:ext cx="91503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Alternative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explanation: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1600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for p</a:t>
            </a:r>
            <a:r>
              <a:rPr lang="en-US" sz="1600" baseline="30000" dirty="0">
                <a:solidFill>
                  <a:srgbClr val="0000FF"/>
                </a:solidFill>
                <a:latin typeface="Comic Sans MS"/>
                <a:cs typeface="Comic Sans MS"/>
              </a:rPr>
              <a:t>0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 is dominated by single hard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diffraction 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p</a:t>
            </a:r>
            <a:r>
              <a:rPr lang="en-US" sz="1600" dirty="0">
                <a:solidFill>
                  <a:srgbClr val="322F31"/>
                </a:solidFill>
                <a:latin typeface="Comic Sans MS"/>
                <a:cs typeface="Comic Sans MS"/>
              </a:rPr>
              <a:t>↑+p </a:t>
            </a:r>
            <a:r>
              <a:rPr lang="en-US" sz="1600" dirty="0">
                <a:solidFill>
                  <a:srgbClr val="322F31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sz="1600" dirty="0">
                <a:solidFill>
                  <a:srgbClr val="322F31"/>
                </a:solidFill>
                <a:latin typeface="Symbol" charset="2"/>
                <a:cs typeface="Symbol" charset="2"/>
              </a:rPr>
              <a:t>p</a:t>
            </a:r>
            <a:r>
              <a:rPr lang="en-US" sz="1600" baseline="30000" dirty="0">
                <a:solidFill>
                  <a:srgbClr val="322F31"/>
                </a:solidFill>
                <a:latin typeface="Comic Sans MS"/>
                <a:cs typeface="Comic Sans MS"/>
              </a:rPr>
              <a:t>0</a:t>
            </a:r>
            <a:r>
              <a:rPr lang="en-US" sz="1600" dirty="0">
                <a:solidFill>
                  <a:srgbClr val="322F31"/>
                </a:solidFill>
                <a:latin typeface="Comic Sans MS"/>
                <a:cs typeface="Comic Sans MS"/>
              </a:rPr>
              <a:t>+</a:t>
            </a:r>
            <a:r>
              <a:rPr lang="en-US" sz="1600" baseline="30000" dirty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>
                <a:solidFill>
                  <a:srgbClr val="322F31"/>
                </a:solidFill>
                <a:latin typeface="Comic Sans MS"/>
                <a:cs typeface="Comic Sans MS"/>
              </a:rPr>
              <a:t>p’+X</a:t>
            </a:r>
            <a:r>
              <a:rPr lang="en-US" sz="1600" dirty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The </a:t>
            </a:r>
            <a:r>
              <a:rPr lang="en-US" sz="1600" dirty="0">
                <a:solidFill>
                  <a:srgbClr val="322F31"/>
                </a:solidFill>
                <a:latin typeface="Comic Sans MS"/>
                <a:cs typeface="Comic Sans MS"/>
              </a:rPr>
              <a:t>STAR RP phase-II* will be the key detector component 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to </a:t>
            </a:r>
            <a:r>
              <a:rPr lang="en-US" sz="1600" dirty="0">
                <a:solidFill>
                  <a:srgbClr val="322F31"/>
                </a:solidFill>
                <a:latin typeface="Comic Sans MS"/>
                <a:cs typeface="Comic Sans MS"/>
              </a:rPr>
              <a:t>investigate </a:t>
            </a:r>
            <a:endParaRPr lang="en-US" sz="1600" dirty="0" smtClean="0">
              <a:solidFill>
                <a:srgbClr val="322F31"/>
              </a:solidFill>
              <a:latin typeface="Comic Sans MS"/>
              <a:cs typeface="Comic Sans MS"/>
            </a:endParaRPr>
          </a:p>
          <a:p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this </a:t>
            </a:r>
            <a:r>
              <a:rPr lang="en-US" sz="1600" dirty="0">
                <a:solidFill>
                  <a:srgbClr val="322F31"/>
                </a:solidFill>
                <a:latin typeface="Comic Sans MS"/>
                <a:cs typeface="Comic Sans MS"/>
              </a:rPr>
              <a:t>interpretation </a:t>
            </a:r>
          </a:p>
          <a:p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</a:t>
            </a:r>
            <a:r>
              <a:rPr lang="en-US" dirty="0"/>
              <a:t>we learn on Inclusive A</a:t>
            </a:r>
            <a:r>
              <a:rPr lang="en-US" baseline="-25000" dirty="0"/>
              <a:t>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9" y="717709"/>
            <a:ext cx="3131450" cy="2782773"/>
          </a:xfrm>
          <a:prstGeom prst="rect">
            <a:avLst/>
          </a:prstGeom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032404" y="1122858"/>
            <a:ext cx="1755499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Symbol" charset="2"/>
                <a:cs typeface="Symbol" charset="2"/>
              </a:rPr>
              <a:t>p</a:t>
            </a:r>
            <a:r>
              <a:rPr lang="en-US" sz="1200" baseline="30000" dirty="0" smtClean="0">
                <a:latin typeface="Comic Sans MS"/>
                <a:cs typeface="Comic Sans MS"/>
              </a:rPr>
              <a:t>0</a:t>
            </a:r>
            <a:r>
              <a:rPr lang="en-US" sz="1200" dirty="0" smtClean="0">
                <a:latin typeface="Comic Sans MS"/>
                <a:cs typeface="Comic Sans MS"/>
              </a:rPr>
              <a:t>-</a:t>
            </a:r>
            <a:r>
              <a:rPr lang="en-US" sz="1200" b="1" dirty="0" smtClean="0">
                <a:latin typeface="Comic Sans MS"/>
                <a:cs typeface="Comic Sans MS"/>
              </a:rPr>
              <a:t>Jets </a:t>
            </a:r>
            <a:r>
              <a:rPr lang="en-US" sz="1200" dirty="0">
                <a:latin typeface="Comic Sans MS"/>
                <a:cs typeface="Comic Sans MS"/>
              </a:rPr>
              <a:t>–</a:t>
            </a:r>
          </a:p>
          <a:p>
            <a:r>
              <a:rPr lang="en-US" sz="1200" dirty="0" smtClean="0">
                <a:latin typeface="Comic Sans MS"/>
                <a:cs typeface="Comic Sans MS"/>
              </a:rPr>
              <a:t>2</a:t>
            </a:r>
            <a:r>
              <a:rPr lang="en-US" sz="1200" dirty="0" smtClean="0">
                <a:latin typeface="Symbol" charset="2"/>
                <a:cs typeface="Symbol" charset="2"/>
              </a:rPr>
              <a:t>g</a:t>
            </a:r>
            <a:r>
              <a:rPr lang="en-US" sz="1200" dirty="0" smtClean="0">
                <a:latin typeface="Comic Sans MS"/>
                <a:cs typeface="Comic Sans MS"/>
              </a:rPr>
              <a:t>-</a:t>
            </a:r>
            <a:r>
              <a:rPr lang="en-US" sz="1200" dirty="0">
                <a:latin typeface="Comic Sans MS"/>
                <a:cs typeface="Comic Sans MS"/>
              </a:rPr>
              <a:t>EM-Jets  with</a:t>
            </a:r>
          </a:p>
          <a:p>
            <a:r>
              <a:rPr lang="en-US" sz="1200" dirty="0" err="1" smtClean="0">
                <a:latin typeface="Comic Sans MS"/>
                <a:cs typeface="Comic Sans MS"/>
              </a:rPr>
              <a:t>m</a:t>
            </a:r>
            <a:r>
              <a:rPr lang="en-US" sz="1200" baseline="-25000" dirty="0" err="1">
                <a:solidFill>
                  <a:srgbClr val="322F31"/>
                </a:solidFill>
                <a:latin typeface="Symbol" charset="2"/>
                <a:cs typeface="Symbol" charset="2"/>
              </a:rPr>
              <a:t>gg</a:t>
            </a:r>
            <a:r>
              <a:rPr lang="en-US" sz="1200" dirty="0" smtClean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sz="1200" dirty="0">
                <a:latin typeface="Comic Sans MS"/>
                <a:cs typeface="Comic Sans MS"/>
              </a:rPr>
              <a:t>&lt;</a:t>
            </a:r>
            <a:r>
              <a:rPr lang="en-US" sz="1200" dirty="0" smtClean="0">
                <a:latin typeface="Comic Sans MS"/>
                <a:cs typeface="Comic Sans MS"/>
              </a:rPr>
              <a:t>0.3 and </a:t>
            </a:r>
            <a:r>
              <a:rPr lang="en-US" sz="1200" dirty="0" err="1" smtClean="0">
                <a:latin typeface="Comic Sans MS"/>
                <a:cs typeface="Comic Sans MS"/>
              </a:rPr>
              <a:t>Z</a:t>
            </a:r>
            <a:r>
              <a:rPr lang="en-US" sz="1200" baseline="-25000" dirty="0" err="1">
                <a:solidFill>
                  <a:srgbClr val="322F31"/>
                </a:solidFill>
                <a:latin typeface="Symbol" charset="2"/>
                <a:cs typeface="Symbol" charset="2"/>
              </a:rPr>
              <a:t>gg</a:t>
            </a:r>
            <a:r>
              <a:rPr lang="en-US" sz="1200" dirty="0" smtClean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sz="1200" dirty="0">
                <a:latin typeface="Comic Sans MS"/>
                <a:cs typeface="Comic Sans MS"/>
              </a:rPr>
              <a:t>&lt;0.8</a:t>
            </a:r>
          </a:p>
          <a:p>
            <a:endParaRPr lang="en-US" sz="1200" dirty="0">
              <a:latin typeface="Comic Sans MS"/>
              <a:cs typeface="Comic Sans MS"/>
            </a:endParaRPr>
          </a:p>
          <a:p>
            <a:r>
              <a:rPr lang="en-US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1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-</a:t>
            </a:r>
            <a:r>
              <a:rPr lang="en-US" sz="1200" dirty="0">
                <a:solidFill>
                  <a:srgbClr val="0000FF"/>
                </a:solidFill>
                <a:latin typeface="Comic Sans MS"/>
                <a:cs typeface="Comic Sans MS"/>
              </a:rPr>
              <a:t>EM-Jets </a:t>
            </a:r>
            <a:endParaRPr lang="en-US" sz="12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(</a:t>
            </a:r>
            <a:r>
              <a:rPr lang="en-US" sz="12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η</a:t>
            </a:r>
            <a:r>
              <a:rPr lang="en-US" sz="1200" dirty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en-US" sz="1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+</a:t>
            </a:r>
            <a:r>
              <a:rPr lang="en-US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continuum</a:t>
            </a:r>
            <a:r>
              <a:rPr lang="en-US" sz="1200" dirty="0">
                <a:solidFill>
                  <a:srgbClr val="0000FF"/>
                </a:solidFill>
                <a:latin typeface="Comic Sans MS"/>
                <a:cs typeface="Comic Sans MS"/>
              </a:rPr>
              <a:t>) </a:t>
            </a:r>
            <a:r>
              <a:rPr lang="en-US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– </a:t>
            </a:r>
          </a:p>
          <a:p>
            <a:r>
              <a:rPr lang="en-US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with </a:t>
            </a:r>
            <a:r>
              <a:rPr lang="en-US" sz="12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1200" baseline="-25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gg</a:t>
            </a:r>
            <a:r>
              <a:rPr lang="en-US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omic Sans MS"/>
                <a:cs typeface="Comic Sans MS"/>
              </a:rPr>
              <a:t>&gt; 0.3 </a:t>
            </a:r>
          </a:p>
          <a:p>
            <a:endParaRPr lang="en-US" sz="1200" dirty="0">
              <a:latin typeface="Comic Sans MS"/>
              <a:cs typeface="Comic Sans MS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</a:rPr>
              <a:t>EM-Jets </a:t>
            </a:r>
            <a:r>
              <a:rPr lang="en-US" sz="1200" dirty="0">
                <a:solidFill>
                  <a:srgbClr val="FF0000"/>
                </a:solidFill>
                <a:latin typeface="Comic Sans MS"/>
                <a:cs typeface="Comic Sans MS"/>
              </a:rPr>
              <a:t>– </a:t>
            </a:r>
          </a:p>
          <a:p>
            <a:r>
              <a:rPr lang="en-US" sz="1200" dirty="0">
                <a:solidFill>
                  <a:srgbClr val="FF0000"/>
                </a:solidFill>
                <a:latin typeface="Comic Sans MS"/>
                <a:cs typeface="Comic Sans MS"/>
              </a:rPr>
              <a:t>with no. photons &gt;2</a:t>
            </a:r>
          </a:p>
          <a:p>
            <a:endParaRPr lang="en-US" sz="1200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97421"/>
            <a:ext cx="6444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Note: </a:t>
            </a:r>
            <a:r>
              <a:rPr lang="en-US" dirty="0" smtClean="0">
                <a:latin typeface="Comic Sans MS"/>
                <a:cs typeface="Comic Sans MS"/>
              </a:rPr>
              <a:t>Need to use Twist-3 formalism as one scale process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4989" y="843350"/>
            <a:ext cx="41088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A</a:t>
            </a:r>
            <a:r>
              <a:rPr lang="en-US" sz="1600" baseline="-25000" dirty="0">
                <a:latin typeface="Comic Sans MS"/>
                <a:cs typeface="Comic Sans MS"/>
              </a:rPr>
              <a:t>N</a:t>
            </a:r>
            <a:r>
              <a:rPr lang="en-US" sz="1600" dirty="0">
                <a:latin typeface="Comic Sans MS"/>
                <a:cs typeface="Comic Sans MS"/>
              </a:rPr>
              <a:t> decreases as the event complexity </a:t>
            </a:r>
            <a:endParaRPr lang="en-US" sz="1600" dirty="0" smtClean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increases</a:t>
            </a:r>
            <a:r>
              <a:rPr lang="en-US" sz="1600" dirty="0">
                <a:latin typeface="Comic Sans MS"/>
                <a:cs typeface="Comic Sans MS"/>
              </a:rPr>
              <a:t>(i.e., the "</a:t>
            </a:r>
            <a:r>
              <a:rPr lang="en-US" sz="1600" dirty="0" err="1">
                <a:latin typeface="Comic Sans MS"/>
                <a:cs typeface="Comic Sans MS"/>
              </a:rPr>
              <a:t>jettiness</a:t>
            </a:r>
            <a:r>
              <a:rPr lang="en-US" sz="1600" dirty="0">
                <a:latin typeface="Comic Sans MS"/>
                <a:cs typeface="Comic Sans MS"/>
              </a:rPr>
              <a:t>”</a:t>
            </a:r>
            <a:r>
              <a:rPr lang="en-US" sz="1600" dirty="0" smtClean="0">
                <a:latin typeface="Comic Sans MS"/>
                <a:cs typeface="Comic Sans MS"/>
              </a:rPr>
              <a:t>)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38165" y="1351849"/>
            <a:ext cx="4257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A</a:t>
            </a:r>
            <a:r>
              <a:rPr lang="en-US" sz="1600" baseline="-25000" dirty="0">
                <a:latin typeface="Comic Sans MS"/>
                <a:cs typeface="Comic Sans MS"/>
              </a:rPr>
              <a:t>N</a:t>
            </a:r>
            <a:r>
              <a:rPr lang="en-US" sz="1600" dirty="0">
                <a:latin typeface="Comic Sans MS"/>
                <a:cs typeface="Comic Sans MS"/>
              </a:rPr>
              <a:t> of forward jets are small </a:t>
            </a:r>
            <a:endParaRPr lang="en-US" sz="1600" dirty="0" smtClean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  sensitive 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to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“Twist-3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Sivers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”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cancelation of u and d 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“Twist-3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Sivers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fcts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”</a:t>
            </a:r>
            <a:endParaRPr lang="en-US" sz="1600" dirty="0">
              <a:latin typeface="Comic Sans MS"/>
              <a:cs typeface="Comic Sans MS"/>
              <a:sym typeface="Wingdings"/>
            </a:endParaRPr>
          </a:p>
        </p:txBody>
      </p:sp>
      <p:pic>
        <p:nvPicPr>
          <p:cNvPr id="3" name="Picture 2" descr="piz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" y="3903163"/>
            <a:ext cx="4787900" cy="19177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759331" y="2352174"/>
            <a:ext cx="4585310" cy="1569660"/>
            <a:chOff x="-10583" y="3570943"/>
            <a:chExt cx="6467100" cy="1569660"/>
          </a:xfrm>
        </p:grpSpPr>
        <p:sp>
          <p:nvSpPr>
            <p:cNvPr id="5" name="TextBox 4"/>
            <p:cNvSpPr txBox="1"/>
            <p:nvPr/>
          </p:nvSpPr>
          <p:spPr>
            <a:xfrm>
              <a:off x="-10583" y="3570943"/>
              <a:ext cx="646710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600" dirty="0">
                  <a:solidFill>
                    <a:srgbClr val="0000FF"/>
                  </a:solidFill>
                  <a:latin typeface="Comic Sans MS"/>
                  <a:cs typeface="Comic Sans MS"/>
                </a:rPr>
                <a:t>Collins </a:t>
              </a:r>
              <a:r>
                <a:rPr lang="en-US" sz="16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asymmetries</a:t>
              </a:r>
              <a:r>
                <a:rPr lang="en-US" sz="1600" dirty="0">
                  <a:latin typeface="Comic Sans MS"/>
                  <a:cs typeface="Comic Sans MS"/>
                </a:rPr>
                <a:t> </a:t>
              </a:r>
              <a:r>
                <a:rPr lang="en-US" sz="1600" dirty="0" smtClean="0">
                  <a:latin typeface="Comic Sans MS"/>
                  <a:cs typeface="Comic Sans MS"/>
                </a:rPr>
                <a:t>of </a:t>
              </a:r>
              <a:r>
                <a:rPr lang="en-US" sz="16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π</a:t>
              </a:r>
              <a:r>
                <a:rPr lang="en-US" sz="1600" baseline="30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0</a:t>
              </a:r>
              <a:r>
                <a:rPr lang="en-US" sz="16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 in EM-jet </a:t>
              </a:r>
              <a:endParaRPr lang="en-US" sz="16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>
                <a:buClr>
                  <a:srgbClr val="0000FF"/>
                </a:buClr>
              </a:pPr>
              <a:r>
                <a:rPr lang="en-US" sz="16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   </a:t>
              </a:r>
              <a:r>
                <a:rPr lang="en-US" sz="1600" dirty="0" smtClean="0">
                  <a:latin typeface="Comic Sans MS"/>
                  <a:cs typeface="Comic Sans MS"/>
                </a:rPr>
                <a:t>are insufficient to </a:t>
              </a:r>
              <a:r>
                <a:rPr lang="en-US" sz="1600" dirty="0">
                  <a:latin typeface="Comic Sans MS"/>
                  <a:cs typeface="Comic Sans MS"/>
                </a:rPr>
                <a:t>account </a:t>
              </a:r>
              <a:r>
                <a:rPr lang="en-US" sz="1600" dirty="0" smtClean="0">
                  <a:latin typeface="Comic Sans MS"/>
                  <a:cs typeface="Comic Sans MS"/>
                </a:rPr>
                <a:t>for </a:t>
              </a:r>
              <a:r>
                <a:rPr lang="en-US" sz="1600" dirty="0">
                  <a:latin typeface="Comic Sans MS"/>
                  <a:cs typeface="Comic Sans MS"/>
                </a:rPr>
                <a:t>the </a:t>
              </a:r>
              <a:endParaRPr lang="en-US" sz="1600" dirty="0" smtClean="0">
                <a:latin typeface="Comic Sans MS"/>
                <a:cs typeface="Comic Sans MS"/>
              </a:endParaRPr>
            </a:p>
            <a:p>
              <a:pPr>
                <a:buClr>
                  <a:srgbClr val="0000FF"/>
                </a:buClr>
              </a:pPr>
              <a:r>
                <a:rPr lang="en-US" sz="1600" dirty="0">
                  <a:latin typeface="Comic Sans MS"/>
                  <a:cs typeface="Comic Sans MS"/>
                </a:rPr>
                <a:t> </a:t>
              </a:r>
              <a:r>
                <a:rPr lang="en-US" sz="1600" dirty="0" smtClean="0">
                  <a:latin typeface="Comic Sans MS"/>
                  <a:cs typeface="Comic Sans MS"/>
                </a:rPr>
                <a:t>  observed </a:t>
              </a:r>
              <a:r>
                <a:rPr lang="en-US" sz="1600" dirty="0">
                  <a:latin typeface="Comic Sans MS"/>
                  <a:cs typeface="Comic Sans MS"/>
                </a:rPr>
                <a:t>inclusive π</a:t>
              </a:r>
              <a:r>
                <a:rPr lang="en-US" sz="1600" baseline="30000" dirty="0">
                  <a:latin typeface="Comic Sans MS"/>
                  <a:cs typeface="Comic Sans MS"/>
                </a:rPr>
                <a:t>0 </a:t>
              </a:r>
              <a:r>
                <a:rPr lang="en-US" sz="1600" dirty="0" smtClean="0">
                  <a:latin typeface="Comic Sans MS"/>
                  <a:cs typeface="Comic Sans MS"/>
                </a:rPr>
                <a:t>A</a:t>
              </a:r>
              <a:r>
                <a:rPr lang="en-US" sz="1600" baseline="-25000" dirty="0" smtClean="0">
                  <a:latin typeface="Comic Sans MS"/>
                  <a:cs typeface="Comic Sans MS"/>
                </a:rPr>
                <a:t>N</a:t>
              </a:r>
              <a:r>
                <a:rPr lang="en-US" sz="1600" dirty="0">
                  <a:latin typeface="Comic Sans MS"/>
                  <a:cs typeface="Comic Sans MS"/>
                </a:rPr>
                <a:t> </a:t>
              </a:r>
              <a:endParaRPr lang="en-US" sz="1600" dirty="0" smtClean="0">
                <a:latin typeface="Comic Sans MS"/>
                <a:cs typeface="Comic Sans MS"/>
              </a:endParaRPr>
            </a:p>
            <a:p>
              <a:pPr>
                <a:buClr>
                  <a:srgbClr val="0000FF"/>
                </a:buClr>
              </a:pPr>
              <a:r>
                <a:rPr lang="en-US" sz="1600" dirty="0" smtClean="0">
                  <a:solidFill>
                    <a:srgbClr val="0000FF"/>
                  </a:solidFill>
                  <a:latin typeface="Comic Sans MS"/>
                  <a:cs typeface="Comic Sans MS"/>
                  <a:sym typeface="Wingdings"/>
                </a:rPr>
                <a:t></a:t>
              </a:r>
              <a:r>
                <a:rPr lang="en-US" sz="1600" dirty="0" smtClean="0">
                  <a:latin typeface="Comic Sans MS"/>
                  <a:cs typeface="Comic Sans MS"/>
                  <a:sym typeface="Wingdings"/>
                </a:rPr>
                <a:t> consistent with findings for Twist-3 Collins</a:t>
              </a:r>
            </a:p>
            <a:p>
              <a:pPr>
                <a:buClr>
                  <a:srgbClr val="0000FF"/>
                </a:buClr>
              </a:pPr>
              <a:r>
                <a:rPr lang="en-US" sz="1600" dirty="0" smtClean="0">
                  <a:solidFill>
                    <a:srgbClr val="0000FF"/>
                  </a:solidFill>
                  <a:latin typeface="Comic Sans MS"/>
                  <a:cs typeface="Comic Sans MS"/>
                  <a:sym typeface="Wingdings"/>
                </a:rPr>
                <a:t>BUT: </a:t>
              </a:r>
              <a:r>
                <a:rPr lang="en-US" sz="1600" dirty="0" smtClean="0">
                  <a:latin typeface="Comic Sans MS"/>
                  <a:cs typeface="Comic Sans MS"/>
                  <a:sym typeface="Wingdings"/>
                </a:rPr>
                <a:t>new Twist-3 FF      can explain the </a:t>
              </a:r>
            </a:p>
            <a:p>
              <a:pPr>
                <a:buClr>
                  <a:srgbClr val="0000FF"/>
                </a:buClr>
              </a:pPr>
              <a:r>
                <a:rPr lang="en-US" sz="1600" dirty="0" smtClean="0">
                  <a:latin typeface="Comic Sans MS"/>
                  <a:cs typeface="Comic Sans MS"/>
                  <a:sym typeface="Wingdings"/>
                </a:rPr>
                <a:t>data (arXiv</a:t>
              </a:r>
              <a:r>
                <a:rPr lang="en-US" sz="1600" dirty="0">
                  <a:latin typeface="Comic Sans MS"/>
                  <a:cs typeface="Comic Sans MS"/>
                  <a:sym typeface="Wingdings"/>
                </a:rPr>
                <a:t>:</a:t>
              </a:r>
              <a:r>
                <a:rPr lang="en-US" sz="1600" dirty="0" smtClean="0">
                  <a:latin typeface="Comic Sans MS"/>
                  <a:cs typeface="Comic Sans MS"/>
                  <a:sym typeface="Wingdings"/>
                </a:rPr>
                <a:t>1404.1033)</a:t>
              </a:r>
              <a:endParaRPr lang="en-US" sz="1600" dirty="0">
                <a:latin typeface="Comic Sans MS"/>
                <a:cs typeface="Comic Sans MS"/>
              </a:endParaRPr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7108804"/>
                </p:ext>
              </p:extLst>
            </p:nvPr>
          </p:nvGraphicFramePr>
          <p:xfrm>
            <a:off x="2955509" y="4545013"/>
            <a:ext cx="4445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61" name="Equation" r:id="rId5" imgW="444500" imgH="330200" progId="Equation.DSMT4">
                    <p:embed/>
                  </p:oleObj>
                </mc:Choice>
                <mc:Fallback>
                  <p:oleObj name="Equation" r:id="rId5" imgW="444500" imgH="330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955509" y="4545013"/>
                          <a:ext cx="444500" cy="330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23"/>
          <p:cNvGrpSpPr/>
          <p:nvPr/>
        </p:nvGrpSpPr>
        <p:grpSpPr>
          <a:xfrm>
            <a:off x="4500040" y="3850247"/>
            <a:ext cx="2527300" cy="1917700"/>
            <a:chOff x="4500040" y="4813300"/>
            <a:chExt cx="2527300" cy="1917700"/>
          </a:xfrm>
        </p:grpSpPr>
        <p:pic>
          <p:nvPicPr>
            <p:cNvPr id="10" name="Picture 9" descr="functions.eps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15"/>
            <a:stretch/>
          </p:blipFill>
          <p:spPr>
            <a:xfrm>
              <a:off x="4500040" y="4813300"/>
              <a:ext cx="2527300" cy="1917700"/>
            </a:xfrm>
            <a:prstGeom prst="rect">
              <a:avLst/>
            </a:prstGeom>
          </p:spPr>
        </p:pic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47042379"/>
                </p:ext>
              </p:extLst>
            </p:nvPr>
          </p:nvGraphicFramePr>
          <p:xfrm>
            <a:off x="6282798" y="5141383"/>
            <a:ext cx="7239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62" name="Equation" r:id="rId8" imgW="723900" imgH="330200" progId="Equation.DSMT4">
                    <p:embed/>
                  </p:oleObj>
                </mc:Choice>
                <mc:Fallback>
                  <p:oleObj name="Equation" r:id="rId8" imgW="723900" imgH="330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282798" y="5141383"/>
                          <a:ext cx="723900" cy="330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0" name="Straight Arrow Connector 19"/>
            <p:cNvCxnSpPr/>
            <p:nvPr/>
          </p:nvCxnSpPr>
          <p:spPr bwMode="auto">
            <a:xfrm flipH="1">
              <a:off x="5937251" y="5408083"/>
              <a:ext cx="634999" cy="41275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3" name="Group 22"/>
          <p:cNvGrpSpPr/>
          <p:nvPr/>
        </p:nvGrpSpPr>
        <p:grpSpPr>
          <a:xfrm>
            <a:off x="6977629" y="3937030"/>
            <a:ext cx="2234506" cy="1569660"/>
            <a:chOff x="6977629" y="4900083"/>
            <a:chExt cx="2234506" cy="1569660"/>
          </a:xfrm>
        </p:grpSpPr>
        <p:sp>
          <p:nvSpPr>
            <p:cNvPr id="14" name="TextBox 13"/>
            <p:cNvSpPr txBox="1"/>
            <p:nvPr/>
          </p:nvSpPr>
          <p:spPr>
            <a:xfrm>
              <a:off x="6977629" y="4900083"/>
              <a:ext cx="223450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  <a:latin typeface="Comic Sans MS"/>
                  <a:cs typeface="Comic Sans MS"/>
                  <a:sym typeface="Wingdings"/>
                </a:rPr>
                <a:t></a:t>
              </a:r>
              <a:r>
                <a:rPr lang="en-US" sz="1600" dirty="0" smtClean="0">
                  <a:latin typeface="Comic Sans MS"/>
                  <a:cs typeface="Comic Sans MS"/>
                  <a:sym typeface="Wingdings"/>
                </a:rPr>
                <a:t> </a:t>
              </a:r>
              <a:r>
                <a:rPr lang="en-US" sz="1600" dirty="0" smtClean="0">
                  <a:latin typeface="Comic Sans MS"/>
                  <a:cs typeface="Comic Sans MS"/>
                </a:rPr>
                <a:t>unfortunately till</a:t>
              </a:r>
            </a:p>
            <a:p>
              <a:r>
                <a:rPr lang="en-US" sz="1600" dirty="0" smtClean="0">
                  <a:latin typeface="Comic Sans MS"/>
                  <a:cs typeface="Comic Sans MS"/>
                </a:rPr>
                <a:t>today only kinematics</a:t>
              </a:r>
            </a:p>
            <a:p>
              <a:r>
                <a:rPr lang="en-US" sz="1600" dirty="0" smtClean="0">
                  <a:latin typeface="Comic Sans MS"/>
                  <a:cs typeface="Comic Sans MS"/>
                </a:rPr>
                <a:t>this Twist-3-FF </a:t>
              </a:r>
            </a:p>
            <a:p>
              <a:r>
                <a:rPr lang="en-US" sz="1600" dirty="0" smtClean="0">
                  <a:latin typeface="Comic Sans MS"/>
                  <a:cs typeface="Comic Sans MS"/>
                </a:rPr>
                <a:t>is sizeable  </a:t>
              </a:r>
            </a:p>
            <a:p>
              <a:r>
                <a:rPr lang="en-US" sz="1600" dirty="0" smtClean="0">
                  <a:solidFill>
                    <a:srgbClr val="0000FF"/>
                  </a:solidFill>
                  <a:latin typeface="Comic Sans MS"/>
                  <a:cs typeface="Comic Sans MS"/>
                  <a:sym typeface="Wingdings"/>
                </a:rPr>
                <a:t></a:t>
              </a:r>
              <a:r>
                <a:rPr lang="en-US" sz="1600" dirty="0" smtClean="0">
                  <a:latin typeface="Comic Sans MS"/>
                  <a:cs typeface="Comic Sans MS"/>
                  <a:sym typeface="Wingdings"/>
                </a:rPr>
                <a:t> </a:t>
              </a:r>
              <a:r>
                <a:rPr lang="en-US" sz="1600" dirty="0" smtClean="0">
                  <a:latin typeface="Comic Sans MS"/>
                  <a:cs typeface="Comic Sans MS"/>
                </a:rPr>
                <a:t>amplitude fitted </a:t>
              </a:r>
            </a:p>
            <a:p>
              <a:r>
                <a:rPr lang="en-US" sz="1600" dirty="0" smtClean="0">
                  <a:latin typeface="Comic Sans MS"/>
                  <a:cs typeface="Comic Sans MS"/>
                </a:rPr>
                <a:t>to data</a:t>
              </a:r>
              <a:endParaRPr lang="en-US" sz="1600" dirty="0">
                <a:latin typeface="Comic Sans MS"/>
                <a:cs typeface="Comic Sans MS"/>
              </a:endParaRPr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2556435"/>
                </p:ext>
              </p:extLst>
            </p:nvPr>
          </p:nvGraphicFramePr>
          <p:xfrm>
            <a:off x="8657168" y="5406495"/>
            <a:ext cx="4445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63" name="Equation" r:id="rId10" imgW="444500" imgH="330200" progId="Equation.DSMT4">
                    <p:embed/>
                  </p:oleObj>
                </mc:Choice>
                <mc:Fallback>
                  <p:oleObj name="Equation" r:id="rId10" imgW="444500" imgH="330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657168" y="5406495"/>
                          <a:ext cx="444500" cy="330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AutoShape 14"/>
          <p:cNvSpPr>
            <a:spLocks noChangeArrowheads="1"/>
          </p:cNvSpPr>
          <p:nvPr/>
        </p:nvSpPr>
        <p:spPr bwMode="auto">
          <a:xfrm rot="20700000">
            <a:off x="2522501" y="8943946"/>
            <a:ext cx="846678" cy="319199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4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9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185" y="19791"/>
            <a:ext cx="6356814" cy="27265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2238" y="2746329"/>
            <a:ext cx="8050000" cy="2569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RHIC Cold QCD physics after BES-II at Mid- &amp; Forward </a:t>
            </a:r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Rapidities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</a:p>
          <a:p>
            <a:endParaRPr lang="en-US" sz="800" u="sng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The RHIC Cold QCD Plan for 2017 to 2023: A Portal to the EIC arXiv:</a:t>
            </a:r>
            <a:r>
              <a:rPr lang="en-US" sz="1600" dirty="0">
                <a:latin typeface="Comic Sans MS"/>
                <a:cs typeface="Comic Sans MS"/>
              </a:rPr>
              <a:t>1602.03922</a:t>
            </a:r>
            <a:endParaRPr lang="en-US" sz="16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endParaRPr lang="en-US" sz="800" u="sng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STAR:</a:t>
            </a:r>
            <a:r>
              <a:rPr lang="en-US" dirty="0" smtClean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sz="1600" dirty="0" err="1">
                <a:solidFill>
                  <a:srgbClr val="322F31"/>
                </a:solidFill>
                <a:latin typeface="Comic Sans MS"/>
                <a:cs typeface="Comic Sans MS"/>
              </a:rPr>
              <a:t>Midrapidity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: </a:t>
            </a:r>
            <a:r>
              <a:rPr lang="en-US" sz="1200" dirty="0" smtClean="0">
                <a:solidFill>
                  <a:srgbClr val="322F31"/>
                </a:solidFill>
                <a:latin typeface="Comic Sans MS"/>
                <a:cs typeface="Comic Sans MS"/>
              </a:rPr>
              <a:t>https</a:t>
            </a:r>
            <a:r>
              <a:rPr lang="en-US" sz="1200" dirty="0">
                <a:solidFill>
                  <a:srgbClr val="322F31"/>
                </a:solidFill>
                <a:latin typeface="Comic Sans MS"/>
                <a:cs typeface="Comic Sans MS"/>
              </a:rPr>
              <a:t>://</a:t>
            </a:r>
            <a:r>
              <a:rPr lang="en-US" sz="1200" dirty="0" err="1">
                <a:solidFill>
                  <a:srgbClr val="322F31"/>
                </a:solidFill>
                <a:latin typeface="Comic Sans MS"/>
                <a:cs typeface="Comic Sans MS"/>
              </a:rPr>
              <a:t>drupal.star.bnl.gov</a:t>
            </a:r>
            <a:r>
              <a:rPr lang="en-US" sz="1200" dirty="0">
                <a:solidFill>
                  <a:srgbClr val="322F31"/>
                </a:solidFill>
                <a:latin typeface="Comic Sans MS"/>
                <a:cs typeface="Comic Sans MS"/>
              </a:rPr>
              <a:t>/STAR/system/files/</a:t>
            </a:r>
            <a:r>
              <a:rPr lang="en-US" sz="1200" dirty="0" err="1">
                <a:solidFill>
                  <a:srgbClr val="322F31"/>
                </a:solidFill>
                <a:latin typeface="Comic Sans MS"/>
                <a:cs typeface="Comic Sans MS"/>
              </a:rPr>
              <a:t>STAR_Midrapidity_Beyond_BESII.pdf</a:t>
            </a:r>
            <a:endParaRPr lang="en-US" sz="1200" dirty="0" smtClean="0">
              <a:solidFill>
                <a:srgbClr val="322F31"/>
              </a:solidFill>
              <a:latin typeface="Comic Sans MS"/>
              <a:cs typeface="Comic Sans MS"/>
            </a:endParaRPr>
          </a:p>
          <a:p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Forward</a:t>
            </a:r>
            <a:r>
              <a:rPr lang="en-US" sz="1600" dirty="0">
                <a:solidFill>
                  <a:srgbClr val="322F31"/>
                </a:solidFill>
                <a:latin typeface="Comic Sans MS"/>
                <a:cs typeface="Comic Sans MS"/>
              </a:rPr>
              <a:t>-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rapidity Proposal: </a:t>
            </a:r>
            <a:r>
              <a:rPr lang="en-US" sz="1200" u="sng" dirty="0">
                <a:solidFill>
                  <a:srgbClr val="000000"/>
                </a:solidFill>
                <a:latin typeface="Comic Sans MS"/>
                <a:cs typeface="Comic Sans MS"/>
                <a:hlinkClick r:id="rId4"/>
              </a:rPr>
              <a:t>https://drupal.star.bnl.gov/STAR/system/files/ForwardUpgrade.v20.</a:t>
            </a:r>
            <a:r>
              <a:rPr lang="en-US" sz="1200" u="sng" dirty="0" smtClean="0">
                <a:solidFill>
                  <a:srgbClr val="000000"/>
                </a:solidFill>
                <a:latin typeface="Comic Sans MS"/>
                <a:cs typeface="Comic Sans MS"/>
                <a:hlinkClick r:id="rId4"/>
              </a:rPr>
              <a:t>pd</a:t>
            </a:r>
            <a:r>
              <a:rPr lang="en-US" sz="1200" dirty="0" smtClean="0">
                <a:solidFill>
                  <a:srgbClr val="000000"/>
                </a:solidFill>
                <a:latin typeface="Comic Sans MS"/>
                <a:cs typeface="Comic Sans MS"/>
                <a:hlinkClick r:id="rId4"/>
              </a:rPr>
              <a:t>f</a:t>
            </a:r>
            <a:endParaRPr lang="en-US" sz="12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endParaRPr lang="en-US" sz="800" dirty="0">
              <a:solidFill>
                <a:srgbClr val="322F31"/>
              </a:solidFill>
              <a:latin typeface="Comic Sans MS"/>
              <a:cs typeface="Comic Sans MS"/>
            </a:endParaRPr>
          </a:p>
          <a:p>
            <a:r>
              <a:rPr lang="en-US" b="1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sPHENIX</a:t>
            </a:r>
            <a:r>
              <a:rPr lang="en-US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:</a:t>
            </a:r>
          </a:p>
          <a:p>
            <a:r>
              <a:rPr lang="en-US" sz="1600" dirty="0" err="1">
                <a:solidFill>
                  <a:srgbClr val="322F31"/>
                </a:solidFill>
                <a:latin typeface="Comic Sans MS"/>
                <a:cs typeface="Comic Sans MS"/>
              </a:rPr>
              <a:t>Midrapidity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: </a:t>
            </a:r>
            <a:r>
              <a:rPr lang="en-US" sz="1200" u="sng" dirty="0">
                <a:latin typeface="Comic Sans MS"/>
                <a:cs typeface="Comic Sans MS"/>
                <a:hlinkClick r:id="rId5"/>
              </a:rPr>
              <a:t>https://www.sphenix.bnl.gov/web/sph-cqcd-2017-002</a:t>
            </a:r>
            <a:endParaRPr lang="en-US" sz="1200" b="1" dirty="0" smtClean="0">
              <a:solidFill>
                <a:srgbClr val="008000"/>
              </a:solidFill>
              <a:latin typeface="Comic Sans MS"/>
              <a:cs typeface="Comic Sans MS"/>
            </a:endParaRPr>
          </a:p>
          <a:p>
            <a:r>
              <a:rPr lang="en-US" sz="1600" dirty="0">
                <a:solidFill>
                  <a:srgbClr val="322F31"/>
                </a:solidFill>
                <a:latin typeface="Comic Sans MS"/>
                <a:cs typeface="Comic Sans MS"/>
              </a:rPr>
              <a:t>Forward-rapidity </a:t>
            </a:r>
            <a:r>
              <a:rPr lang="en-US" sz="16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LoI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: </a:t>
            </a:r>
            <a:r>
              <a:rPr lang="en-US" sz="1200" u="sng" dirty="0">
                <a:latin typeface="Comic Sans MS"/>
                <a:cs typeface="Comic Sans MS"/>
                <a:hlinkClick r:id="rId6"/>
              </a:rPr>
              <a:t>https://www.sphenix.bnl.gov/web/node/450</a:t>
            </a:r>
            <a:endParaRPr lang="en-US" sz="1200" dirty="0" smtClean="0">
              <a:solidFill>
                <a:srgbClr val="322F31"/>
              </a:solidFill>
              <a:latin typeface="Comic Sans MS"/>
              <a:cs typeface="Comic Sans M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45" y="5264393"/>
            <a:ext cx="910265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Strong endorsement by RHIC PAC:</a:t>
            </a:r>
          </a:p>
          <a:p>
            <a:pPr marL="171450" indent="-171450">
              <a:buFont typeface="Arial"/>
              <a:buChar char="•"/>
            </a:pPr>
            <a:r>
              <a:rPr lang="en-US" sz="1100" dirty="0" smtClean="0"/>
              <a:t>As the physics program that is foreseen for forward physics is substantial, full utilization of future polarized proton beam time must be made to realize the proposed forward physics program.  </a:t>
            </a:r>
          </a:p>
          <a:p>
            <a:pPr marL="171450" indent="-171450">
              <a:buFont typeface="Arial"/>
              <a:buChar char="•"/>
            </a:pPr>
            <a:r>
              <a:rPr lang="en-US" sz="1100" dirty="0" smtClean="0"/>
              <a:t>RHIC </a:t>
            </a:r>
            <a:r>
              <a:rPr lang="en-US" sz="1100" dirty="0"/>
              <a:t>management is encouraged to find a way to enhance and include a forward physics program at RHIC. </a:t>
            </a:r>
          </a:p>
          <a:p>
            <a:endParaRPr lang="en-US" sz="12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804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 smtClean="0"/>
              <a:t>pp</a:t>
            </a:r>
            <a:r>
              <a:rPr lang="en-US" cap="none" dirty="0" smtClean="0"/>
              <a:t>/</a:t>
            </a:r>
            <a:r>
              <a:rPr lang="en-US" cap="none" dirty="0" err="1" smtClean="0"/>
              <a:t>p</a:t>
            </a:r>
            <a:r>
              <a:rPr lang="en-US" dirty="0" err="1" smtClean="0"/>
              <a:t>A</a:t>
            </a:r>
            <a:r>
              <a:rPr lang="en-US" dirty="0" smtClean="0"/>
              <a:t> Physics in 2020+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22710"/>
            <a:ext cx="9144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Objective:</a:t>
            </a:r>
          </a:p>
          <a:p>
            <a:pPr algn="ctr"/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</a:rPr>
              <a:t>unique program addressing 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several 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</a:rPr>
              <a:t>fundamental questions in 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QCD</a:t>
            </a:r>
          </a:p>
          <a:p>
            <a:pPr algn="ctr"/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 smtClean="0">
                <a:solidFill>
                  <a:srgbClr val="FF00FF"/>
                </a:solidFill>
                <a:effectLst/>
                <a:latin typeface="Comic Sans MS"/>
                <a:cs typeface="Comic Sans MS"/>
              </a:rPr>
              <a:t>essential </a:t>
            </a:r>
            <a:r>
              <a:rPr lang="en-US" dirty="0">
                <a:solidFill>
                  <a:srgbClr val="FF00FF"/>
                </a:solidFill>
                <a:effectLst/>
                <a:latin typeface="Comic Sans MS"/>
                <a:cs typeface="Comic Sans MS"/>
              </a:rPr>
              <a:t>to </a:t>
            </a:r>
            <a:endParaRPr lang="en-US" dirty="0" smtClean="0">
              <a:solidFill>
                <a:srgbClr val="FF00FF"/>
              </a:solidFill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effectLst/>
                <a:latin typeface="Comic Sans MS"/>
                <a:cs typeface="Comic Sans MS"/>
              </a:rPr>
              <a:t>complete </a:t>
            </a:r>
            <a:r>
              <a:rPr lang="en-US" dirty="0">
                <a:effectLst/>
                <a:latin typeface="Comic Sans MS"/>
                <a:cs typeface="Comic Sans MS"/>
              </a:rPr>
              <a:t>the mission of the RHIC physics program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effectLst/>
                <a:latin typeface="Comic Sans MS"/>
                <a:cs typeface="Comic Sans MS"/>
              </a:rPr>
              <a:t>fully </a:t>
            </a:r>
            <a:r>
              <a:rPr lang="en-US" dirty="0">
                <a:effectLst/>
                <a:latin typeface="Comic Sans MS"/>
                <a:cs typeface="Comic Sans MS"/>
              </a:rPr>
              <a:t>realize the scientific promise of the </a:t>
            </a:r>
            <a:r>
              <a:rPr lang="en-US" dirty="0" smtClean="0">
                <a:effectLst/>
                <a:latin typeface="Comic Sans MS"/>
                <a:cs typeface="Comic Sans MS"/>
              </a:rPr>
              <a:t>EIC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200" dirty="0">
              <a:solidFill>
                <a:srgbClr val="0000FF"/>
              </a:solidFill>
              <a:effectLst/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based on two pillars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err="1" smtClean="0">
                <a:effectLst/>
                <a:latin typeface="Comic Sans MS"/>
                <a:cs typeface="Comic Sans MS"/>
                <a:sym typeface="Wingdings"/>
              </a:rPr>
              <a:t>midrapidity</a:t>
            </a:r>
            <a:r>
              <a:rPr lang="en-US" dirty="0" smtClean="0">
                <a:effectLst/>
                <a:latin typeface="Comic Sans MS"/>
                <a:cs typeface="Comic Sans MS"/>
                <a:sym typeface="Wingdings"/>
              </a:rPr>
              <a:t> program based on existing STAR detector and base </a:t>
            </a:r>
          </a:p>
          <a:p>
            <a:pPr>
              <a:buClr>
                <a:srgbClr val="0000FF"/>
              </a:buClr>
            </a:pPr>
            <a:r>
              <a:rPr lang="en-US" dirty="0">
                <a:effectLst/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effectLst/>
                <a:latin typeface="Comic Sans MS"/>
                <a:cs typeface="Comic Sans MS"/>
                <a:sym typeface="Wingdings"/>
              </a:rPr>
              <a:t>   </a:t>
            </a:r>
            <a:r>
              <a:rPr lang="en-US" dirty="0" err="1" smtClean="0">
                <a:effectLst/>
                <a:latin typeface="Comic Sans MS"/>
                <a:cs typeface="Comic Sans MS"/>
                <a:sym typeface="Wingdings"/>
              </a:rPr>
              <a:t>sPHENIX</a:t>
            </a:r>
            <a:r>
              <a:rPr lang="en-US" dirty="0" smtClean="0">
                <a:effectLst/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err="1" smtClean="0">
                <a:effectLst/>
                <a:latin typeface="Comic Sans MS"/>
                <a:cs typeface="Comic Sans MS"/>
                <a:sym typeface="Wingdings"/>
              </a:rPr>
              <a:t>midrapidity</a:t>
            </a:r>
            <a:r>
              <a:rPr lang="en-US" dirty="0" smtClean="0">
                <a:effectLst/>
                <a:latin typeface="Comic Sans MS"/>
                <a:cs typeface="Comic Sans MS"/>
                <a:sym typeface="Wingdings"/>
              </a:rPr>
              <a:t> detector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olidFill>
                  <a:srgbClr val="FF00FF"/>
                </a:solidFill>
                <a:effectLst/>
                <a:latin typeface="Comic Sans MS"/>
                <a:cs typeface="Comic Sans MS"/>
                <a:sym typeface="Wingdings"/>
              </a:rPr>
              <a:t>NO upgrades needed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endParaRPr lang="en-US" sz="1200" dirty="0">
              <a:solidFill>
                <a:srgbClr val="FF00FF"/>
              </a:solidFill>
              <a:effectLst/>
              <a:latin typeface="Comic Sans MS"/>
              <a:cs typeface="Comic Sans MS"/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effectLst/>
                <a:latin typeface="Comic Sans MS"/>
                <a:cs typeface="Comic Sans MS"/>
              </a:rPr>
              <a:t>forward rapidity program based on upgrades at STAR and </a:t>
            </a:r>
            <a:r>
              <a:rPr lang="en-US" dirty="0" err="1" smtClean="0">
                <a:effectLst/>
                <a:latin typeface="Comic Sans MS"/>
                <a:cs typeface="Comic Sans MS"/>
              </a:rPr>
              <a:t>sPHENIX</a:t>
            </a:r>
            <a:endParaRPr lang="en-US" dirty="0" smtClean="0">
              <a:effectLst/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dirty="0">
                <a:effectLst/>
                <a:latin typeface="Comic Sans MS"/>
                <a:cs typeface="Comic Sans MS"/>
              </a:rPr>
              <a:t> </a:t>
            </a:r>
            <a:r>
              <a:rPr lang="en-US" dirty="0" smtClean="0">
                <a:effectLst/>
                <a:latin typeface="Comic Sans MS"/>
                <a:cs typeface="Comic Sans MS"/>
              </a:rPr>
              <a:t>  Upgrades consist of </a:t>
            </a:r>
            <a:r>
              <a:rPr lang="en-US" dirty="0" err="1" smtClean="0">
                <a:effectLst/>
                <a:latin typeface="Comic Sans MS"/>
                <a:cs typeface="Comic Sans MS"/>
              </a:rPr>
              <a:t>Hcal</a:t>
            </a:r>
            <a:r>
              <a:rPr lang="en-US" dirty="0" smtClean="0">
                <a:effectLst/>
                <a:latin typeface="Comic Sans MS"/>
                <a:cs typeface="Comic Sans MS"/>
              </a:rPr>
              <a:t> + </a:t>
            </a:r>
            <a:r>
              <a:rPr lang="en-US" dirty="0" err="1" smtClean="0">
                <a:effectLst/>
                <a:latin typeface="Comic Sans MS"/>
                <a:cs typeface="Comic Sans MS"/>
              </a:rPr>
              <a:t>ECal</a:t>
            </a:r>
            <a:r>
              <a:rPr lang="en-US" dirty="0" smtClean="0">
                <a:effectLst/>
                <a:latin typeface="Comic Sans MS"/>
                <a:cs typeface="Comic Sans MS"/>
              </a:rPr>
              <a:t> + tracking </a:t>
            </a:r>
          </a:p>
          <a:p>
            <a:pPr>
              <a:buClr>
                <a:srgbClr val="0000FF"/>
              </a:buClr>
            </a:pPr>
            <a:r>
              <a:rPr lang="en-US" dirty="0">
                <a:effectLst/>
                <a:latin typeface="Comic Sans MS"/>
                <a:cs typeface="Comic Sans MS"/>
              </a:rPr>
              <a:t> </a:t>
            </a:r>
            <a:r>
              <a:rPr lang="en-US" dirty="0" smtClean="0">
                <a:effectLst/>
                <a:latin typeface="Comic Sans MS"/>
                <a:cs typeface="Comic Sans MS"/>
              </a:rPr>
              <a:t>  </a:t>
            </a:r>
            <a:r>
              <a:rPr lang="en-US" dirty="0" smtClean="0">
                <a:solidFill>
                  <a:srgbClr val="0000FF"/>
                </a:solidFill>
                <a:effectLst/>
                <a:latin typeface="Comic Sans MS"/>
                <a:cs typeface="Comic Sans MS"/>
              </a:rPr>
              <a:t>STAR:</a:t>
            </a:r>
            <a:r>
              <a:rPr lang="en-US" dirty="0" smtClean="0">
                <a:effectLst/>
                <a:latin typeface="Comic Sans MS"/>
                <a:cs typeface="Comic Sans MS"/>
              </a:rPr>
              <a:t> 2.5 &lt; </a:t>
            </a:r>
            <a:r>
              <a:rPr lang="en-US" dirty="0" smtClean="0">
                <a:effectLst/>
                <a:latin typeface="Symbol" charset="2"/>
                <a:cs typeface="Symbol" charset="2"/>
              </a:rPr>
              <a:t>h</a:t>
            </a:r>
            <a:r>
              <a:rPr lang="en-US" dirty="0" smtClean="0">
                <a:effectLst/>
                <a:latin typeface="Comic Sans MS"/>
                <a:cs typeface="Comic Sans MS"/>
              </a:rPr>
              <a:t> &lt; 4                     </a:t>
            </a:r>
            <a:r>
              <a:rPr lang="en-US" dirty="0" err="1" smtClean="0">
                <a:solidFill>
                  <a:srgbClr val="0000FF"/>
                </a:solidFill>
                <a:effectLst/>
                <a:latin typeface="Comic Sans MS"/>
                <a:cs typeface="Comic Sans MS"/>
              </a:rPr>
              <a:t>sPHENIX</a:t>
            </a:r>
            <a:r>
              <a:rPr lang="en-US" dirty="0" smtClean="0">
                <a:solidFill>
                  <a:srgbClr val="0000FF"/>
                </a:solidFill>
                <a:effectLst/>
                <a:latin typeface="Comic Sans MS"/>
                <a:cs typeface="Comic Sans MS"/>
              </a:rPr>
              <a:t>:</a:t>
            </a:r>
            <a:r>
              <a:rPr lang="en-US" dirty="0" smtClean="0">
                <a:effectLst/>
                <a:latin typeface="Comic Sans MS"/>
                <a:cs typeface="Comic Sans MS"/>
              </a:rPr>
              <a:t> 1 &lt; </a:t>
            </a:r>
            <a:r>
              <a:rPr lang="en-US" dirty="0" smtClean="0">
                <a:effectLst/>
                <a:latin typeface="Symbol" charset="2"/>
                <a:cs typeface="Symbol" charset="2"/>
              </a:rPr>
              <a:t>h</a:t>
            </a:r>
            <a:r>
              <a:rPr lang="en-US" dirty="0" smtClean="0">
                <a:effectLst/>
                <a:latin typeface="Comic Sans MS"/>
                <a:cs typeface="Comic Sans MS"/>
              </a:rPr>
              <a:t> &lt; 4</a:t>
            </a:r>
          </a:p>
          <a:p>
            <a:pPr>
              <a:buClr>
                <a:srgbClr val="0000FF"/>
              </a:buClr>
            </a:pPr>
            <a:endParaRPr lang="en-US" dirty="0" smtClean="0">
              <a:effectLst/>
              <a:latin typeface="Comic Sans MS"/>
              <a:cs typeface="Comic Sans MS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41" y="4151554"/>
            <a:ext cx="2970696" cy="26874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478" y="4151554"/>
            <a:ext cx="4870174" cy="189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8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rapidity </a:t>
            </a:r>
            <a:r>
              <a:rPr lang="en-US" cap="none" dirty="0" err="1" smtClean="0"/>
              <a:t>pp</a:t>
            </a:r>
            <a:r>
              <a:rPr lang="en-US" dirty="0" smtClean="0"/>
              <a:t> Physics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54" y="647374"/>
            <a:ext cx="897805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Goals for TMDs: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Increase statistics for A</a:t>
            </a:r>
            <a:r>
              <a:rPr lang="en-US" sz="1600" baseline="-25000" dirty="0">
                <a:latin typeface="Comic Sans MS"/>
                <a:cs typeface="Comic Sans MS"/>
                <a:sym typeface="Wingdings"/>
              </a:rPr>
              <a:t>N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 DY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    TMD evolution world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best constraint   A</a:t>
            </a:r>
            <a:r>
              <a:rPr lang="en-US" sz="1600" baseline="-25000" dirty="0" smtClean="0">
                <a:latin typeface="Comic Sans MS"/>
                <a:cs typeface="Comic Sans MS"/>
                <a:sym typeface="Wingdings"/>
              </a:rPr>
              <a:t>N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(W</a:t>
            </a:r>
            <a:r>
              <a:rPr lang="en-US" sz="1600" baseline="30000" dirty="0">
                <a:latin typeface="Comic Sans MS"/>
                <a:cs typeface="Comic Sans MS"/>
                <a:sym typeface="Wingdings"/>
              </a:rPr>
              <a:t>+/- 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Z</a:t>
            </a:r>
            <a:r>
              <a:rPr lang="en-US" sz="1600" baseline="30000" dirty="0">
                <a:latin typeface="Comic Sans MS"/>
                <a:cs typeface="Comic Sans MS"/>
                <a:sym typeface="Wingdings"/>
              </a:rPr>
              <a:t>0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)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    </a:t>
            </a:r>
            <a:r>
              <a:rPr lang="en-US" sz="1600" dirty="0" err="1">
                <a:latin typeface="Comic Sans MS"/>
                <a:cs typeface="Comic Sans MS"/>
                <a:sym typeface="Wingdings"/>
              </a:rPr>
              <a:t>Sivers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 sign change</a:t>
            </a:r>
            <a:endParaRPr lang="en-US" sz="1600" baseline="30000" dirty="0">
              <a:latin typeface="Comic Sans MS"/>
              <a:cs typeface="Comic Sans MS"/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Unravel the mystery what is the underlying process of A</a:t>
            </a:r>
            <a:r>
              <a:rPr lang="en-US" sz="1600" baseline="-25000" dirty="0" smtClean="0">
                <a:latin typeface="Comic Sans MS"/>
                <a:cs typeface="Comic Sans MS"/>
              </a:rPr>
              <a:t>N</a:t>
            </a:r>
          </a:p>
          <a:p>
            <a:pPr>
              <a:buClr>
                <a:srgbClr val="0000FF"/>
              </a:buClr>
            </a:pPr>
            <a:r>
              <a:rPr lang="en-US" sz="1600" baseline="-25000" dirty="0">
                <a:latin typeface="Comic Sans MS"/>
                <a:cs typeface="Comic Sans MS"/>
              </a:rPr>
              <a:t> </a:t>
            </a:r>
            <a:r>
              <a:rPr lang="en-US" sz="1600" baseline="-25000" dirty="0" smtClean="0">
                <a:latin typeface="Comic Sans MS"/>
                <a:cs typeface="Comic Sans MS"/>
              </a:rPr>
              <a:t>  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 measure </a:t>
            </a:r>
            <a:r>
              <a:rPr lang="en-US" sz="1600" dirty="0" smtClean="0">
                <a:latin typeface="Comic Sans MS"/>
                <a:cs typeface="Comic Sans MS"/>
              </a:rPr>
              <a:t>A</a:t>
            </a:r>
            <a:r>
              <a:rPr lang="en-US" sz="1600" baseline="-25000" dirty="0" smtClean="0">
                <a:latin typeface="Comic Sans MS"/>
                <a:cs typeface="Comic Sans MS"/>
              </a:rPr>
              <a:t>N</a:t>
            </a:r>
            <a:r>
              <a:rPr lang="en-US" sz="1600" dirty="0" smtClean="0">
                <a:latin typeface="Comic Sans MS"/>
                <a:cs typeface="Comic Sans MS"/>
              </a:rPr>
              <a:t> for </a:t>
            </a:r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>
                <a:latin typeface="Comic Sans MS"/>
                <a:cs typeface="Comic Sans MS"/>
              </a:rPr>
              <a:t>+/-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 clear prediction of importance of special Collins like FF</a:t>
            </a:r>
            <a:endParaRPr lang="en-US" sz="16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flavor tagging of the Twist-3 equivalent of the </a:t>
            </a:r>
            <a:r>
              <a:rPr lang="en-US" sz="1600" dirty="0" err="1" smtClean="0">
                <a:latin typeface="Comic Sans MS"/>
                <a:cs typeface="Comic Sans MS"/>
              </a:rPr>
              <a:t>Sivers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latin typeface="Comic Sans MS"/>
                <a:cs typeface="Comic Sans MS"/>
              </a:rPr>
              <a:t>fct</a:t>
            </a:r>
            <a:r>
              <a:rPr lang="en-US" sz="1600" dirty="0" smtClean="0">
                <a:latin typeface="Comic Sans MS"/>
                <a:cs typeface="Comic Sans MS"/>
              </a:rPr>
              <a:t>.</a:t>
            </a:r>
          </a:p>
          <a:p>
            <a:pPr>
              <a:buClr>
                <a:srgbClr val="0000FF"/>
              </a:buClr>
            </a:pPr>
            <a:r>
              <a:rPr lang="en-US" sz="1600" dirty="0" smtClean="0">
                <a:latin typeface="Comic Sans MS"/>
                <a:cs typeface="Comic Sans MS"/>
              </a:rPr>
              <a:t>  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 Observable h</a:t>
            </a:r>
            <a:r>
              <a:rPr lang="en-US" sz="1600" baseline="30000" dirty="0" smtClean="0">
                <a:latin typeface="Comic Sans MS"/>
                <a:cs typeface="Comic Sans MS"/>
                <a:sym typeface="Wingdings"/>
              </a:rPr>
              <a:t>+/-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with z &gt; 0.5 in jet</a:t>
            </a:r>
            <a:endParaRPr lang="en-US" sz="1600" dirty="0" smtClean="0">
              <a:latin typeface="Comic Sans MS"/>
              <a:cs typeface="Comic Sans M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244127" y="1315428"/>
            <a:ext cx="2815209" cy="1390483"/>
            <a:chOff x="1756791" y="3303241"/>
            <a:chExt cx="2815209" cy="139048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6791" y="3303241"/>
              <a:ext cx="2815209" cy="1368171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2070997" y="4478280"/>
              <a:ext cx="2223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Kanazawa et al. PRD 89, 111501 (2014)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75843" y="4342920"/>
            <a:ext cx="39934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 for jets with tagged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h</a:t>
            </a:r>
            <a:r>
              <a:rPr lang="en-US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h</a:t>
            </a:r>
            <a:r>
              <a:rPr lang="en-US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-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stringent test for opposite sign</a:t>
            </a:r>
          </a:p>
          <a:p>
            <a:r>
              <a:rPr lang="en-US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 but equal magnitude of</a:t>
            </a:r>
          </a:p>
          <a:p>
            <a:r>
              <a:rPr lang="en-US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 u and d quark 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Sivers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fct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.</a:t>
            </a:r>
            <a:endParaRPr lang="en-US" dirty="0">
              <a:latin typeface="Comic Sans MS"/>
              <a:cs typeface="Comic Sans MS"/>
              <a:sym typeface="Wingding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564" y="3212570"/>
            <a:ext cx="3804954" cy="3337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729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7" r="7562" b="3797"/>
          <a:stretch/>
        </p:blipFill>
        <p:spPr>
          <a:xfrm>
            <a:off x="6540496" y="3026837"/>
            <a:ext cx="2554543" cy="17935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rapidity </a:t>
            </a:r>
            <a:r>
              <a:rPr lang="en-US" cap="none" dirty="0" err="1"/>
              <a:t>pp</a:t>
            </a:r>
            <a:r>
              <a:rPr lang="en-US" dirty="0"/>
              <a:t> Physics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15" y="5394725"/>
            <a:ext cx="6868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500 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GeV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: access high x (0.05 – 0.5) at high Q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2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(10 – 100 GeV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2</a:t>
            </a:r>
            <a:r>
              <a:rPr lang="en-US" dirty="0">
                <a:latin typeface="Comic Sans MS"/>
                <a:cs typeface="Comic Sans MS"/>
                <a:sym typeface="Wingdings"/>
              </a:rPr>
              <a:t>)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21041"/>
            <a:ext cx="524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Transversity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 x Collins FF through hadron in jet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7" name="AutoShape 49"/>
          <p:cNvSpPr>
            <a:spLocks noChangeArrowheads="1"/>
          </p:cNvSpPr>
          <p:nvPr/>
        </p:nvSpPr>
        <p:spPr bwMode="auto">
          <a:xfrm>
            <a:off x="73597" y="5755763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382" y="5784247"/>
            <a:ext cx="447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very strong constrain for tensor charge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2" y="990373"/>
            <a:ext cx="6368904" cy="411103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3120000">
            <a:off x="6827498" y="799866"/>
            <a:ext cx="570256" cy="1753091"/>
            <a:chOff x="6858481" y="1355243"/>
            <a:chExt cx="1758693" cy="2316677"/>
          </a:xfrm>
        </p:grpSpPr>
        <p:grpSp>
          <p:nvGrpSpPr>
            <p:cNvPr id="11" name="Group 10"/>
            <p:cNvGrpSpPr/>
            <p:nvPr/>
          </p:nvGrpSpPr>
          <p:grpSpPr>
            <a:xfrm>
              <a:off x="6858481" y="1355243"/>
              <a:ext cx="1647028" cy="2316677"/>
              <a:chOff x="5037520" y="1507608"/>
              <a:chExt cx="3047538" cy="398967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83158" y="2195286"/>
                <a:ext cx="2501900" cy="3302000"/>
              </a:xfrm>
              <a:prstGeom prst="rect">
                <a:avLst/>
              </a:prstGeom>
            </p:spPr>
          </p:pic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6130355" y="1886506"/>
                <a:ext cx="595529" cy="1051958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 rot="18480000">
                <a:off x="5181260" y="1363868"/>
                <a:ext cx="1117573" cy="1405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FF0000"/>
                    </a:solidFill>
                  </a:rPr>
                  <a:t>h</a:t>
                </a:r>
                <a:r>
                  <a:rPr lang="en-US" sz="1000" b="1" baseline="30000" dirty="0" smtClean="0">
                    <a:solidFill>
                      <a:srgbClr val="FF0000"/>
                    </a:solidFill>
                  </a:rPr>
                  <a:t>+/-</a:t>
                </a:r>
                <a:endParaRPr lang="en-US" sz="1000" b="1" baseline="300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 flipV="1">
              <a:off x="7806446" y="1449311"/>
              <a:ext cx="0" cy="948786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 rot="18480000">
              <a:off x="7999585" y="1266950"/>
              <a:ext cx="475826" cy="759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jet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8" name="Oval 17"/>
          <p:cNvSpPr/>
          <p:nvPr/>
        </p:nvSpPr>
        <p:spPr>
          <a:xfrm rot="20700000">
            <a:off x="8335548" y="3891891"/>
            <a:ext cx="683797" cy="389522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2508548"/>
              </p:ext>
            </p:extLst>
          </p:nvPr>
        </p:nvGraphicFramePr>
        <p:xfrm>
          <a:off x="5499096" y="5844545"/>
          <a:ext cx="20193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1" name="Equation" r:id="rId6" imgW="2019300" imgH="330200" progId="Equation.DSMT4">
                  <p:embed/>
                </p:oleObj>
              </mc:Choice>
              <mc:Fallback>
                <p:oleObj name="Equation" r:id="rId6" imgW="2019300" imgH="330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99096" y="5844545"/>
                        <a:ext cx="20193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128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6"/>
          <p:cNvSpPr>
            <a:spLocks/>
          </p:cNvSpPr>
          <p:nvPr/>
        </p:nvSpPr>
        <p:spPr bwMode="auto">
          <a:xfrm>
            <a:off x="15971" y="1602481"/>
            <a:ext cx="6641211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buClr>
                <a:srgbClr val="0000FF"/>
              </a:buClr>
              <a:buSzPct val="100000"/>
            </a:pPr>
            <a:r>
              <a:rPr lang="en-US" sz="1800" u="sng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Features: </a:t>
            </a:r>
          </a:p>
          <a:p>
            <a:pPr>
              <a:buClr>
                <a:srgbClr val="0000FF"/>
              </a:buClr>
              <a:buSzPct val="100000"/>
              <a:buFont typeface="Corbe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Need to still establish test universality for TMDs </a:t>
            </a:r>
            <a:r>
              <a:rPr lang="en-US" sz="1600" dirty="0" err="1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ep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 </a:t>
            </a:r>
            <a:r>
              <a:rPr lang="en-US" sz="1600" dirty="0" err="1" smtClean="0">
                <a:latin typeface="Comic Sans MS"/>
                <a:ea typeface="ＭＳ Ｐゴシック" charset="0"/>
                <a:cs typeface="Comic Sans MS"/>
                <a:sym typeface="Wingdings"/>
              </a:rPr>
              <a:t>pp</a:t>
            </a:r>
            <a:endParaRPr lang="en-US" sz="1600" dirty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Corbel" charset="0"/>
            </a:endParaRPr>
          </a:p>
        </p:txBody>
      </p:sp>
      <p:sp>
        <p:nvSpPr>
          <p:cNvPr id="29704" name="Rectangle 8"/>
          <p:cNvSpPr>
            <a:spLocks/>
          </p:cNvSpPr>
          <p:nvPr/>
        </p:nvSpPr>
        <p:spPr bwMode="auto">
          <a:xfrm>
            <a:off x="15971" y="3059698"/>
            <a:ext cx="873644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buClr>
                <a:srgbClr val="0000FF"/>
              </a:buClr>
              <a:buSzPct val="100000"/>
            </a:pPr>
            <a:r>
              <a:rPr lang="en-US" sz="2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slew </a:t>
            </a:r>
            <a:r>
              <a:rPr lang="en-US" sz="2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of different TMDs 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can </a:t>
            </a:r>
            <a:r>
              <a:rPr lang="en-US" sz="2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be 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defined, similar for FF  </a:t>
            </a:r>
            <a:endParaRPr lang="en-US" sz="2000" dirty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  <a:sym typeface="Corbe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transverse momentum dependent PDF</a:t>
            </a:r>
            <a:r>
              <a:rPr lang="en-US" sz="2400" cap="none" dirty="0" smtClean="0"/>
              <a:t>s &amp; FFs</a:t>
            </a:r>
            <a:endParaRPr lang="en-US" sz="2400" cap="none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4" name="Rectangle 7"/>
          <p:cNvSpPr>
            <a:spLocks/>
          </p:cNvSpPr>
          <p:nvPr/>
        </p:nvSpPr>
        <p:spPr bwMode="auto">
          <a:xfrm>
            <a:off x="0" y="2097366"/>
            <a:ext cx="8456083" cy="51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buClr>
                <a:srgbClr val="0000FF"/>
              </a:buClr>
              <a:buSzPct val="100000"/>
              <a:buFont typeface="Corbe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very different evolution then collinear PDFs</a:t>
            </a:r>
          </a:p>
          <a:p>
            <a:pPr algn="l">
              <a:buClr>
                <a:srgbClr val="0000FF"/>
              </a:buClr>
              <a:buSzPct val="100000"/>
            </a:pP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  </a:t>
            </a:r>
            <a:r>
              <a:rPr lang="en-US" sz="1600" dirty="0" err="1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pertubative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 &amp; 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non-</a:t>
            </a:r>
            <a:r>
              <a:rPr lang="en-US" sz="1600" dirty="0" err="1" smtClean="0">
                <a:solidFill>
                  <a:srgbClr val="FF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pertubative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contributions to evolution kernel</a:t>
            </a:r>
          </a:p>
          <a:p>
            <a:pPr algn="l">
              <a:buClr>
                <a:srgbClr val="0000FF"/>
              </a:buClr>
              <a:buSzPct val="100000"/>
              <a:buFont typeface="Corbe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manifest themselves in </a:t>
            </a:r>
            <a:r>
              <a:rPr lang="en-US" sz="1600" dirty="0">
                <a:latin typeface="Comic Sans MS"/>
                <a:ea typeface="Corbel Bold" charset="0"/>
                <a:cs typeface="Comic Sans MS"/>
                <a:sym typeface="Corbel Bold" charset="0"/>
              </a:rPr>
              <a:t>azimuthal modulations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>
                <a:latin typeface="Comic Sans MS"/>
                <a:ea typeface="Corbel Bold" charset="0"/>
                <a:cs typeface="Comic Sans MS"/>
                <a:sym typeface="Corbel Bold" charset="0"/>
              </a:rPr>
              <a:t>of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the cross section</a:t>
            </a:r>
            <a:endParaRPr lang="en-US" sz="1600" dirty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Corbe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8136"/>
            <a:ext cx="3006729" cy="236050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18423" y="3415298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Leading Twist q-TMDs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3481646" y="4151924"/>
            <a:ext cx="2441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Leading Twist </a:t>
            </a:r>
            <a:r>
              <a:rPr lang="en-US" sz="1600" dirty="0"/>
              <a:t>g</a:t>
            </a:r>
            <a:r>
              <a:rPr lang="en-US" sz="1600" dirty="0" smtClean="0"/>
              <a:t>-TMDs</a:t>
            </a:r>
            <a:endParaRPr lang="en-US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3247889" y="4387032"/>
            <a:ext cx="3064934" cy="1926165"/>
            <a:chOff x="2004483" y="4561419"/>
            <a:chExt cx="3064934" cy="192616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/>
            <a:srcRect l="13281" t="16291" r="5840" b="7204"/>
            <a:stretch/>
          </p:blipFill>
          <p:spPr>
            <a:xfrm>
              <a:off x="2021416" y="4635500"/>
              <a:ext cx="3048001" cy="185208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275417" y="4561419"/>
              <a:ext cx="307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</a:t>
              </a:r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004483" y="4787900"/>
              <a:ext cx="372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endParaRPr lang="en-US" dirty="0"/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2074333" y="4677833"/>
              <a:ext cx="476250" cy="4445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5" name="TextBox 24"/>
          <p:cNvSpPr txBox="1"/>
          <p:nvPr/>
        </p:nvSpPr>
        <p:spPr>
          <a:xfrm>
            <a:off x="15972" y="494485"/>
            <a:ext cx="91280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What is the dynamic structure of the proton and nuclei ?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2D</a:t>
            </a:r>
            <a:r>
              <a:rPr lang="en-US" sz="1600" dirty="0">
                <a:latin typeface="Comic Sans MS"/>
                <a:cs typeface="Comic Sans MS"/>
              </a:rPr>
              <a:t>+1 picture in momentum </a:t>
            </a:r>
            <a:r>
              <a:rPr lang="en-US" sz="1600" dirty="0" smtClean="0">
                <a:latin typeface="Comic Sans MS"/>
                <a:cs typeface="Comic Sans MS"/>
              </a:rPr>
              <a:t>space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Visualize color interactions in QCD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collective phenomena and correlations in fragmentation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12824" y="4449709"/>
            <a:ext cx="25560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  <a:buSzPct val="100000"/>
            </a:pP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un-integrated gluon </a:t>
            </a:r>
            <a:r>
              <a:rPr lang="en-US" sz="1200" dirty="0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density g</a:t>
            </a: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(x,Q</a:t>
            </a:r>
            <a:r>
              <a:rPr lang="en-US" sz="1200" baseline="300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2</a:t>
            </a: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,k</a:t>
            </a:r>
            <a:r>
              <a:rPr lang="en-US" sz="1200" baseline="-250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T</a:t>
            </a: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) </a:t>
            </a:r>
            <a:r>
              <a:rPr lang="en-US" sz="1200" dirty="0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important </a:t>
            </a: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for </a:t>
            </a: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Corbel Bold" charset="0"/>
              </a:rPr>
              <a:t>physics </a:t>
            </a:r>
            <a:endParaRPr lang="en-US" sz="1200" dirty="0" smtClean="0">
              <a:latin typeface="Comic Sans MS"/>
              <a:ea typeface="ＭＳ Ｐゴシック" charset="0"/>
              <a:cs typeface="Comic Sans MS"/>
              <a:sym typeface="Corbel Bold" charset="0"/>
            </a:endParaRPr>
          </a:p>
          <a:p>
            <a:pPr>
              <a:buClr>
                <a:srgbClr val="0000FF"/>
              </a:buClr>
              <a:buSzPct val="100000"/>
            </a:pPr>
            <a:r>
              <a:rPr lang="en-US" sz="1200" dirty="0" smtClean="0">
                <a:latin typeface="Comic Sans MS"/>
                <a:ea typeface="ＭＳ Ｐゴシック" charset="0"/>
                <a:cs typeface="Comic Sans MS"/>
                <a:sym typeface="Corbel Bold" charset="0"/>
              </a:rPr>
              <a:t>at </a:t>
            </a: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Corbel Bold" charset="0"/>
              </a:rPr>
              <a:t>small x </a:t>
            </a:r>
          </a:p>
          <a:p>
            <a:pPr>
              <a:buClr>
                <a:srgbClr val="0000FF"/>
              </a:buClr>
              <a:buSzPct val="100000"/>
            </a:pP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Corbel Bold" charset="0"/>
              </a:rPr>
              <a:t>   </a:t>
            </a: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Wingdings"/>
              </a:rPr>
              <a:t> CGC</a:t>
            </a:r>
          </a:p>
          <a:p>
            <a:r>
              <a:rPr lang="en-US" sz="1200" dirty="0">
                <a:latin typeface="Comic Sans MS"/>
                <a:ea typeface="ＭＳ Ｐゴシック" charset="0"/>
                <a:cs typeface="Comic Sans MS"/>
                <a:sym typeface="Wingdings"/>
              </a:rPr>
              <a:t>    </a:t>
            </a:r>
            <a:r>
              <a:rPr lang="en-US" sz="12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applications </a:t>
            </a: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Wingdings"/>
              </a:rPr>
              <a:t>at LHC, </a:t>
            </a:r>
            <a:endParaRPr lang="en-US" sz="1200" dirty="0" smtClean="0">
              <a:latin typeface="Comic Sans MS"/>
              <a:ea typeface="ＭＳ Ｐゴシック" charset="0"/>
              <a:cs typeface="Comic Sans MS"/>
              <a:sym typeface="Wingdings"/>
            </a:endParaRPr>
          </a:p>
          <a:p>
            <a:r>
              <a:rPr lang="en-US" sz="1200" dirty="0">
                <a:latin typeface="Comic Sans MS"/>
                <a:ea typeface="ＭＳ Ｐゴシック" charset="0"/>
                <a:cs typeface="Comic Sans MS"/>
                <a:sym typeface="Wingdings"/>
              </a:rPr>
              <a:t> </a:t>
            </a:r>
            <a:r>
              <a:rPr lang="en-US" sz="12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     i.e</a:t>
            </a: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Wingdings"/>
              </a:rPr>
              <a:t>. Higgs production</a:t>
            </a:r>
            <a:endParaRPr lang="en-US" sz="1200" dirty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  <a:sym typeface="Corbel" charset="0"/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8601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4" grpId="0"/>
      <p:bldP spid="44" grpId="0"/>
      <p:bldP spid="45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90538" y="655706"/>
            <a:ext cx="6265333" cy="4079881"/>
            <a:chOff x="2360083" y="3799418"/>
            <a:chExt cx="4324612" cy="2790301"/>
          </a:xfrm>
        </p:grpSpPr>
        <p:pic>
          <p:nvPicPr>
            <p:cNvPr id="7" name="Picture 6" descr="hadronizationinnucliiforgunaralt-alternate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26" r="12232" b="21019"/>
            <a:stretch/>
          </p:blipFill>
          <p:spPr>
            <a:xfrm>
              <a:off x="2800350" y="3799418"/>
              <a:ext cx="3884345" cy="27903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20700000">
              <a:off x="2772835" y="5334005"/>
              <a:ext cx="9030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Helvetica"/>
                  <a:cs typeface="Helvetica"/>
                </a:rPr>
                <a:t>I</a:t>
              </a:r>
              <a:r>
                <a:rPr lang="en-US" sz="8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ncoming </a:t>
              </a:r>
            </a:p>
            <a:p>
              <a:pPr algn="ctr"/>
              <a:r>
                <a:rPr lang="en-US" sz="8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Electron Beam</a:t>
              </a:r>
              <a:endParaRPr lang="en-US" sz="8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flipH="1">
              <a:off x="2360083" y="5270500"/>
              <a:ext cx="1217084" cy="328083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stealth" w="lg" len="lg"/>
              <a:tailEnd type="none" w="lg" len="lg"/>
            </a:ln>
            <a:effectLst/>
          </p:spPr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Nuclei?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18" y="4986215"/>
            <a:ext cx="911816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</a:rPr>
              <a:t>3 conundrums of the initial state: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What are the </a:t>
            </a:r>
            <a:r>
              <a:rPr lang="en-US" sz="1600" dirty="0" err="1" smtClean="0">
                <a:latin typeface="Comic Sans MS"/>
                <a:ea typeface="ＭＳ Ｐゴシック" charset="0"/>
                <a:cs typeface="Comic Sans MS"/>
              </a:rPr>
              <a:t>nPDFs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 at low-x?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How 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</a:rPr>
              <a:t>saturated is the initial state of the nucleus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?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 needs </a:t>
            </a:r>
            <a:r>
              <a:rPr lang="en-US" sz="1600" dirty="0" err="1" smtClean="0">
                <a:latin typeface="Comic Sans MS"/>
                <a:ea typeface="ＭＳ Ｐゴシック" charset="0"/>
                <a:cs typeface="Comic Sans MS"/>
                <a:sym typeface="Wingdings"/>
              </a:rPr>
              <a:t>k</a:t>
            </a:r>
            <a:r>
              <a:rPr lang="en-US" sz="1600" baseline="-25000" dirty="0" err="1" smtClean="0">
                <a:latin typeface="Comic Sans MS"/>
                <a:ea typeface="ＭＳ Ｐゴシック" charset="0"/>
                <a:cs typeface="Comic Sans MS"/>
                <a:sym typeface="Wingdings"/>
              </a:rPr>
              <a:t>T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</a:t>
            </a:r>
            <a:r>
              <a:rPr lang="en-US" sz="1600" dirty="0" err="1" smtClean="0">
                <a:latin typeface="Comic Sans MS"/>
                <a:ea typeface="ＭＳ Ｐゴシック" charset="0"/>
                <a:cs typeface="Comic Sans MS"/>
                <a:sym typeface="Wingdings"/>
              </a:rPr>
              <a:t>unintegrated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</a:t>
            </a:r>
            <a:r>
              <a:rPr lang="en-US" sz="1600" dirty="0" err="1" smtClean="0">
                <a:latin typeface="Comic Sans MS"/>
                <a:ea typeface="ＭＳ Ｐゴシック" charset="0"/>
                <a:cs typeface="Comic Sans MS"/>
                <a:sym typeface="Wingdings"/>
              </a:rPr>
              <a:t>nPDFs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 TMD</a:t>
            </a:r>
            <a:endParaRPr lang="en-US" sz="1600" dirty="0">
              <a:latin typeface="Comic Sans MS"/>
              <a:ea typeface="ＭＳ Ｐゴシック" charset="0"/>
              <a:cs typeface="Comic Sans MS"/>
            </a:endParaRP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What 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</a:rPr>
              <a:t>is the spatial transverse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distributions of 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</a:rPr>
              <a:t>nucleons and gluons?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How 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</a:rPr>
              <a:t>much does the spatial distribution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 fluctuate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</a:rPr>
              <a:t>? Lumpiness, hot-spots etc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.</a:t>
            </a:r>
            <a:endParaRPr lang="en-US" sz="1600" dirty="0">
              <a:latin typeface="Comic Sans MS"/>
              <a:ea typeface="ＭＳ Ｐゴシック" charset="0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036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Observable for Saturation in </a:t>
            </a:r>
            <a:r>
              <a:rPr lang="en-US" cap="none" dirty="0" err="1" smtClean="0"/>
              <a:t>p</a:t>
            </a:r>
            <a:r>
              <a:rPr lang="en-US" dirty="0" err="1" smtClean="0"/>
              <a:t>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>
              <a:latin typeface="Comic Sans MS"/>
              <a:cs typeface="Comic Sans MS"/>
            </a:endParaRPr>
          </a:p>
        </p:txBody>
      </p:sp>
      <p:grpSp>
        <p:nvGrpSpPr>
          <p:cNvPr id="80" name="Group 206"/>
          <p:cNvGrpSpPr>
            <a:grpSpLocks noChangeAspect="1"/>
          </p:cNvGrpSpPr>
          <p:nvPr/>
        </p:nvGrpSpPr>
        <p:grpSpPr bwMode="auto">
          <a:xfrm rot="10219779">
            <a:off x="1499256" y="2118503"/>
            <a:ext cx="857398" cy="97465"/>
            <a:chOff x="-674511" y="1463036"/>
            <a:chExt cx="10366912" cy="1478290"/>
          </a:xfrm>
        </p:grpSpPr>
        <p:sp>
          <p:nvSpPr>
            <p:cNvPr id="175" name="Arc 174"/>
            <p:cNvSpPr/>
            <p:nvPr/>
          </p:nvSpPr>
          <p:spPr bwMode="auto">
            <a:xfrm>
              <a:off x="4835471" y="1705636"/>
              <a:ext cx="223042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6" name="Arc 175"/>
            <p:cNvSpPr/>
            <p:nvPr/>
          </p:nvSpPr>
          <p:spPr bwMode="auto">
            <a:xfrm>
              <a:off x="6360280" y="1777715"/>
              <a:ext cx="819608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7" name="Arc 176"/>
            <p:cNvSpPr/>
            <p:nvPr/>
          </p:nvSpPr>
          <p:spPr bwMode="auto">
            <a:xfrm>
              <a:off x="6325583" y="1663782"/>
              <a:ext cx="2216981" cy="15000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8" name="Arc 177"/>
            <p:cNvSpPr/>
            <p:nvPr/>
          </p:nvSpPr>
          <p:spPr bwMode="auto">
            <a:xfrm>
              <a:off x="7746194" y="1818804"/>
              <a:ext cx="833049" cy="139894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9" name="Arc 178"/>
            <p:cNvSpPr/>
            <p:nvPr/>
          </p:nvSpPr>
          <p:spPr bwMode="auto">
            <a:xfrm>
              <a:off x="7596990" y="1626478"/>
              <a:ext cx="2203549" cy="151692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0" name="Arc 179"/>
            <p:cNvSpPr/>
            <p:nvPr/>
          </p:nvSpPr>
          <p:spPr bwMode="auto">
            <a:xfrm>
              <a:off x="3494640" y="1742443"/>
              <a:ext cx="221698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1" name="Arc 180"/>
            <p:cNvSpPr/>
            <p:nvPr/>
          </p:nvSpPr>
          <p:spPr bwMode="auto">
            <a:xfrm>
              <a:off x="4840402" y="1713846"/>
              <a:ext cx="85992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2" name="Arc 181"/>
            <p:cNvSpPr/>
            <p:nvPr/>
          </p:nvSpPr>
          <p:spPr bwMode="auto">
            <a:xfrm>
              <a:off x="2105641" y="1615323"/>
              <a:ext cx="2203549" cy="151692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3" name="Arc 182"/>
            <p:cNvSpPr/>
            <p:nvPr/>
          </p:nvSpPr>
          <p:spPr bwMode="auto">
            <a:xfrm>
              <a:off x="3554809" y="1745367"/>
              <a:ext cx="84648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4" name="Arc 183"/>
            <p:cNvSpPr/>
            <p:nvPr/>
          </p:nvSpPr>
          <p:spPr bwMode="auto">
            <a:xfrm>
              <a:off x="818728" y="1666415"/>
              <a:ext cx="2216981" cy="150006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5" name="Arc 184"/>
            <p:cNvSpPr/>
            <p:nvPr/>
          </p:nvSpPr>
          <p:spPr bwMode="auto">
            <a:xfrm>
              <a:off x="2247333" y="1753440"/>
              <a:ext cx="819608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6" name="Arc 185"/>
            <p:cNvSpPr/>
            <p:nvPr/>
          </p:nvSpPr>
          <p:spPr bwMode="auto">
            <a:xfrm>
              <a:off x="-630324" y="1680333"/>
              <a:ext cx="2203549" cy="153378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7" name="Arc 186"/>
            <p:cNvSpPr/>
            <p:nvPr/>
          </p:nvSpPr>
          <p:spPr bwMode="auto">
            <a:xfrm>
              <a:off x="873436" y="1733328"/>
              <a:ext cx="819617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sp>
        <p:nvSpPr>
          <p:cNvPr id="85" name="Oval 17"/>
          <p:cNvSpPr>
            <a:spLocks noChangeAspect="1" noChangeArrowheads="1"/>
          </p:cNvSpPr>
          <p:nvPr/>
        </p:nvSpPr>
        <p:spPr bwMode="auto">
          <a:xfrm>
            <a:off x="0" y="1242256"/>
            <a:ext cx="528066" cy="220818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86" name="Straight Connector 22"/>
          <p:cNvCxnSpPr>
            <a:cxnSpLocks noChangeAspect="1" noChangeShapeType="1"/>
          </p:cNvCxnSpPr>
          <p:nvPr/>
        </p:nvCxnSpPr>
        <p:spPr bwMode="auto">
          <a:xfrm>
            <a:off x="284481" y="2838228"/>
            <a:ext cx="1858011" cy="355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7" name="Group 206"/>
          <p:cNvGrpSpPr>
            <a:grpSpLocks noChangeAspect="1"/>
          </p:cNvGrpSpPr>
          <p:nvPr/>
        </p:nvGrpSpPr>
        <p:grpSpPr bwMode="auto">
          <a:xfrm rot="9690111">
            <a:off x="1556682" y="2682546"/>
            <a:ext cx="857398" cy="97465"/>
            <a:chOff x="-674511" y="1463036"/>
            <a:chExt cx="10366912" cy="1478290"/>
          </a:xfrm>
        </p:grpSpPr>
        <p:sp>
          <p:nvSpPr>
            <p:cNvPr id="162" name="Arc 161"/>
            <p:cNvSpPr/>
            <p:nvPr/>
          </p:nvSpPr>
          <p:spPr bwMode="auto">
            <a:xfrm>
              <a:off x="4801483" y="1718776"/>
              <a:ext cx="223042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3" name="Arc 162"/>
            <p:cNvSpPr/>
            <p:nvPr/>
          </p:nvSpPr>
          <p:spPr bwMode="auto">
            <a:xfrm>
              <a:off x="6343956" y="1730097"/>
              <a:ext cx="819608" cy="139893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4" name="Arc 163"/>
            <p:cNvSpPr/>
            <p:nvPr/>
          </p:nvSpPr>
          <p:spPr bwMode="auto">
            <a:xfrm>
              <a:off x="6259598" y="1667480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5" name="Arc 164"/>
            <p:cNvSpPr/>
            <p:nvPr/>
          </p:nvSpPr>
          <p:spPr bwMode="auto">
            <a:xfrm>
              <a:off x="7782194" y="1730790"/>
              <a:ext cx="819608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6" name="Arc 165"/>
            <p:cNvSpPr/>
            <p:nvPr/>
          </p:nvSpPr>
          <p:spPr bwMode="auto">
            <a:xfrm>
              <a:off x="7551232" y="1711907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7" name="Arc 166"/>
            <p:cNvSpPr/>
            <p:nvPr/>
          </p:nvSpPr>
          <p:spPr bwMode="auto">
            <a:xfrm>
              <a:off x="3497458" y="1666328"/>
              <a:ext cx="221698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8" name="Arc 167"/>
            <p:cNvSpPr/>
            <p:nvPr/>
          </p:nvSpPr>
          <p:spPr bwMode="auto">
            <a:xfrm>
              <a:off x="4796252" y="1783078"/>
              <a:ext cx="859921" cy="143265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9" name="Arc 168"/>
            <p:cNvSpPr/>
            <p:nvPr/>
          </p:nvSpPr>
          <p:spPr bwMode="auto">
            <a:xfrm>
              <a:off x="2162941" y="1677817"/>
              <a:ext cx="223042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0" name="Arc 169"/>
            <p:cNvSpPr/>
            <p:nvPr/>
          </p:nvSpPr>
          <p:spPr bwMode="auto">
            <a:xfrm>
              <a:off x="3521923" y="1778640"/>
              <a:ext cx="846481" cy="143265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1" name="Arc 170"/>
            <p:cNvSpPr/>
            <p:nvPr/>
          </p:nvSpPr>
          <p:spPr bwMode="auto">
            <a:xfrm>
              <a:off x="706212" y="1718427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2" name="Arc 171"/>
            <p:cNvSpPr/>
            <p:nvPr/>
          </p:nvSpPr>
          <p:spPr bwMode="auto">
            <a:xfrm>
              <a:off x="2230889" y="1835464"/>
              <a:ext cx="819608" cy="143265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3" name="Arc 172"/>
            <p:cNvSpPr/>
            <p:nvPr/>
          </p:nvSpPr>
          <p:spPr bwMode="auto">
            <a:xfrm>
              <a:off x="-632126" y="1636621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4" name="Arc 173"/>
            <p:cNvSpPr/>
            <p:nvPr/>
          </p:nvSpPr>
          <p:spPr bwMode="auto">
            <a:xfrm>
              <a:off x="788134" y="1713127"/>
              <a:ext cx="833049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grpSp>
        <p:nvGrpSpPr>
          <p:cNvPr id="88" name="Group 206"/>
          <p:cNvGrpSpPr>
            <a:grpSpLocks noChangeAspect="1"/>
          </p:cNvGrpSpPr>
          <p:nvPr/>
        </p:nvGrpSpPr>
        <p:grpSpPr bwMode="auto">
          <a:xfrm rot="8779059">
            <a:off x="1655758" y="1109122"/>
            <a:ext cx="857398" cy="97465"/>
            <a:chOff x="-674511" y="1463036"/>
            <a:chExt cx="10366912" cy="1478290"/>
          </a:xfrm>
        </p:grpSpPr>
        <p:sp>
          <p:nvSpPr>
            <p:cNvPr id="149" name="Arc 148"/>
            <p:cNvSpPr/>
            <p:nvPr/>
          </p:nvSpPr>
          <p:spPr bwMode="auto">
            <a:xfrm>
              <a:off x="4768790" y="1766359"/>
              <a:ext cx="223042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0" name="Arc 149"/>
            <p:cNvSpPr/>
            <p:nvPr/>
          </p:nvSpPr>
          <p:spPr bwMode="auto">
            <a:xfrm>
              <a:off x="6277267" y="1840155"/>
              <a:ext cx="819617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1" name="Arc 150"/>
            <p:cNvSpPr/>
            <p:nvPr/>
          </p:nvSpPr>
          <p:spPr bwMode="auto">
            <a:xfrm>
              <a:off x="6213212" y="1686641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2" name="Arc 151"/>
            <p:cNvSpPr/>
            <p:nvPr/>
          </p:nvSpPr>
          <p:spPr bwMode="auto">
            <a:xfrm>
              <a:off x="7704540" y="1880575"/>
              <a:ext cx="819617" cy="139893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3" name="Arc 152"/>
            <p:cNvSpPr/>
            <p:nvPr/>
          </p:nvSpPr>
          <p:spPr bwMode="auto">
            <a:xfrm>
              <a:off x="7498878" y="1728503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4" name="Arc 153"/>
            <p:cNvSpPr/>
            <p:nvPr/>
          </p:nvSpPr>
          <p:spPr bwMode="auto">
            <a:xfrm>
              <a:off x="3334058" y="1679194"/>
              <a:ext cx="2230421" cy="146636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5" name="Arc 154"/>
            <p:cNvSpPr/>
            <p:nvPr/>
          </p:nvSpPr>
          <p:spPr bwMode="auto">
            <a:xfrm>
              <a:off x="4862638" y="1742228"/>
              <a:ext cx="846481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6" name="Arc 155"/>
            <p:cNvSpPr/>
            <p:nvPr/>
          </p:nvSpPr>
          <p:spPr bwMode="auto">
            <a:xfrm>
              <a:off x="2039473" y="1701375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7" name="Arc 156"/>
            <p:cNvSpPr/>
            <p:nvPr/>
          </p:nvSpPr>
          <p:spPr bwMode="auto">
            <a:xfrm>
              <a:off x="3426790" y="1769530"/>
              <a:ext cx="85992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8" name="Arc 157"/>
            <p:cNvSpPr/>
            <p:nvPr/>
          </p:nvSpPr>
          <p:spPr bwMode="auto">
            <a:xfrm>
              <a:off x="668113" y="1768470"/>
              <a:ext cx="2203549" cy="146635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9" name="Arc 158"/>
            <p:cNvSpPr/>
            <p:nvPr/>
          </p:nvSpPr>
          <p:spPr bwMode="auto">
            <a:xfrm>
              <a:off x="2068865" y="1814663"/>
              <a:ext cx="833049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0" name="Arc 159"/>
            <p:cNvSpPr/>
            <p:nvPr/>
          </p:nvSpPr>
          <p:spPr bwMode="auto">
            <a:xfrm>
              <a:off x="-684632" y="1731299"/>
              <a:ext cx="2203549" cy="146635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1" name="Arc 160"/>
            <p:cNvSpPr/>
            <p:nvPr/>
          </p:nvSpPr>
          <p:spPr bwMode="auto">
            <a:xfrm>
              <a:off x="708666" y="1769561"/>
              <a:ext cx="833049" cy="139894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grpSp>
        <p:nvGrpSpPr>
          <p:cNvPr id="89" name="Group 206"/>
          <p:cNvGrpSpPr>
            <a:grpSpLocks noChangeAspect="1"/>
          </p:cNvGrpSpPr>
          <p:nvPr/>
        </p:nvGrpSpPr>
        <p:grpSpPr bwMode="auto">
          <a:xfrm rot="9690111">
            <a:off x="949392" y="1502652"/>
            <a:ext cx="857398" cy="97465"/>
            <a:chOff x="-674511" y="1463036"/>
            <a:chExt cx="10366912" cy="1478290"/>
          </a:xfrm>
        </p:grpSpPr>
        <p:sp>
          <p:nvSpPr>
            <p:cNvPr id="136" name="Arc 135"/>
            <p:cNvSpPr/>
            <p:nvPr/>
          </p:nvSpPr>
          <p:spPr bwMode="auto">
            <a:xfrm>
              <a:off x="4801317" y="1719400"/>
              <a:ext cx="223042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7" name="Arc 136"/>
            <p:cNvSpPr/>
            <p:nvPr/>
          </p:nvSpPr>
          <p:spPr bwMode="auto">
            <a:xfrm>
              <a:off x="6350134" y="1751612"/>
              <a:ext cx="819617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8" name="Arc 137"/>
            <p:cNvSpPr/>
            <p:nvPr/>
          </p:nvSpPr>
          <p:spPr bwMode="auto">
            <a:xfrm>
              <a:off x="6259431" y="1668105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9" name="Arc 138"/>
            <p:cNvSpPr/>
            <p:nvPr/>
          </p:nvSpPr>
          <p:spPr bwMode="auto">
            <a:xfrm>
              <a:off x="7782028" y="1731414"/>
              <a:ext cx="819608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0" name="Arc 139"/>
            <p:cNvSpPr/>
            <p:nvPr/>
          </p:nvSpPr>
          <p:spPr bwMode="auto">
            <a:xfrm>
              <a:off x="7591081" y="1714824"/>
              <a:ext cx="2216981" cy="15000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1" name="Arc 140"/>
            <p:cNvSpPr/>
            <p:nvPr/>
          </p:nvSpPr>
          <p:spPr bwMode="auto">
            <a:xfrm>
              <a:off x="3499372" y="1703833"/>
              <a:ext cx="2216989" cy="15000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2" name="Arc 141"/>
            <p:cNvSpPr/>
            <p:nvPr/>
          </p:nvSpPr>
          <p:spPr bwMode="auto">
            <a:xfrm>
              <a:off x="4796085" y="1783703"/>
              <a:ext cx="859921" cy="143265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3" name="Arc 142"/>
            <p:cNvSpPr/>
            <p:nvPr/>
          </p:nvSpPr>
          <p:spPr bwMode="auto">
            <a:xfrm>
              <a:off x="2199169" y="1727818"/>
              <a:ext cx="2216981" cy="153378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4" name="Arc 143"/>
            <p:cNvSpPr/>
            <p:nvPr/>
          </p:nvSpPr>
          <p:spPr bwMode="auto">
            <a:xfrm>
              <a:off x="3523887" y="1762850"/>
              <a:ext cx="84648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5" name="Arc 144"/>
            <p:cNvSpPr/>
            <p:nvPr/>
          </p:nvSpPr>
          <p:spPr bwMode="auto">
            <a:xfrm>
              <a:off x="733010" y="1682223"/>
              <a:ext cx="2230421" cy="146636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6" name="Arc 145"/>
            <p:cNvSpPr/>
            <p:nvPr/>
          </p:nvSpPr>
          <p:spPr bwMode="auto">
            <a:xfrm>
              <a:off x="2241381" y="1804556"/>
              <a:ext cx="819608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7" name="Arc 146"/>
            <p:cNvSpPr/>
            <p:nvPr/>
          </p:nvSpPr>
          <p:spPr bwMode="auto">
            <a:xfrm>
              <a:off x="-632293" y="1637245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8" name="Arc 147"/>
            <p:cNvSpPr/>
            <p:nvPr/>
          </p:nvSpPr>
          <p:spPr bwMode="auto">
            <a:xfrm>
              <a:off x="826191" y="1746642"/>
              <a:ext cx="833049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cxnSp>
        <p:nvCxnSpPr>
          <p:cNvPr id="90" name="Straight Connector 84"/>
          <p:cNvCxnSpPr>
            <a:cxnSpLocks noChangeAspect="1" noChangeShapeType="1"/>
          </p:cNvCxnSpPr>
          <p:nvPr/>
        </p:nvCxnSpPr>
        <p:spPr bwMode="auto">
          <a:xfrm flipV="1">
            <a:off x="1429356" y="3263081"/>
            <a:ext cx="545846" cy="942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Connector 86"/>
          <p:cNvCxnSpPr>
            <a:cxnSpLocks noChangeAspect="1" noChangeShapeType="1"/>
          </p:cNvCxnSpPr>
          <p:nvPr/>
        </p:nvCxnSpPr>
        <p:spPr bwMode="auto">
          <a:xfrm rot="16200000" flipH="1">
            <a:off x="1577601" y="3176278"/>
            <a:ext cx="129798" cy="5194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92" name="Group 206"/>
          <p:cNvGrpSpPr>
            <a:grpSpLocks noChangeAspect="1"/>
          </p:cNvGrpSpPr>
          <p:nvPr/>
        </p:nvGrpSpPr>
        <p:grpSpPr bwMode="auto">
          <a:xfrm rot="2143648">
            <a:off x="671977" y="3065517"/>
            <a:ext cx="857398" cy="97465"/>
            <a:chOff x="-674511" y="1463036"/>
            <a:chExt cx="10366912" cy="1478290"/>
          </a:xfrm>
        </p:grpSpPr>
        <p:sp>
          <p:nvSpPr>
            <p:cNvPr id="123" name="Arc 122"/>
            <p:cNvSpPr/>
            <p:nvPr/>
          </p:nvSpPr>
          <p:spPr bwMode="auto">
            <a:xfrm>
              <a:off x="4584236" y="1416113"/>
              <a:ext cx="2203549" cy="15337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4" name="Arc 123"/>
            <p:cNvSpPr/>
            <p:nvPr/>
          </p:nvSpPr>
          <p:spPr bwMode="auto">
            <a:xfrm>
              <a:off x="5999555" y="1555564"/>
              <a:ext cx="819608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5" name="Arc 124"/>
            <p:cNvSpPr/>
            <p:nvPr/>
          </p:nvSpPr>
          <p:spPr bwMode="auto">
            <a:xfrm>
              <a:off x="6100376" y="1444082"/>
              <a:ext cx="221698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6" name="Arc 125"/>
            <p:cNvSpPr/>
            <p:nvPr/>
          </p:nvSpPr>
          <p:spPr bwMode="auto">
            <a:xfrm>
              <a:off x="7564512" y="1513793"/>
              <a:ext cx="819608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7" name="Arc 126"/>
            <p:cNvSpPr/>
            <p:nvPr/>
          </p:nvSpPr>
          <p:spPr bwMode="auto">
            <a:xfrm>
              <a:off x="7443737" y="1477687"/>
              <a:ext cx="221698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8" name="Arc 127"/>
            <p:cNvSpPr/>
            <p:nvPr/>
          </p:nvSpPr>
          <p:spPr bwMode="auto">
            <a:xfrm>
              <a:off x="3159869" y="1431553"/>
              <a:ext cx="2243862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9" name="Arc 128"/>
            <p:cNvSpPr/>
            <p:nvPr/>
          </p:nvSpPr>
          <p:spPr bwMode="auto">
            <a:xfrm>
              <a:off x="4568607" y="1528540"/>
              <a:ext cx="846481" cy="139893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0" name="Arc 129"/>
            <p:cNvSpPr/>
            <p:nvPr/>
          </p:nvSpPr>
          <p:spPr bwMode="auto">
            <a:xfrm>
              <a:off x="2045341" y="1475652"/>
              <a:ext cx="220354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1" name="Arc 130"/>
            <p:cNvSpPr/>
            <p:nvPr/>
          </p:nvSpPr>
          <p:spPr bwMode="auto">
            <a:xfrm>
              <a:off x="3193383" y="1546395"/>
              <a:ext cx="846481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2" name="Arc 131"/>
            <p:cNvSpPr/>
            <p:nvPr/>
          </p:nvSpPr>
          <p:spPr bwMode="auto">
            <a:xfrm>
              <a:off x="522295" y="1383617"/>
              <a:ext cx="2203549" cy="151692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3" name="Arc 132"/>
            <p:cNvSpPr/>
            <p:nvPr/>
          </p:nvSpPr>
          <p:spPr bwMode="auto">
            <a:xfrm>
              <a:off x="2046213" y="1530849"/>
              <a:ext cx="819608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4" name="Arc 133"/>
            <p:cNvSpPr/>
            <p:nvPr/>
          </p:nvSpPr>
          <p:spPr bwMode="auto">
            <a:xfrm>
              <a:off x="-854651" y="1340746"/>
              <a:ext cx="2203549" cy="15337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5" name="Arc 134"/>
            <p:cNvSpPr/>
            <p:nvPr/>
          </p:nvSpPr>
          <p:spPr bwMode="auto">
            <a:xfrm>
              <a:off x="570236" y="1554612"/>
              <a:ext cx="819608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grpSp>
        <p:nvGrpSpPr>
          <p:cNvPr id="93" name="Group 206"/>
          <p:cNvGrpSpPr>
            <a:grpSpLocks noChangeAspect="1"/>
          </p:cNvGrpSpPr>
          <p:nvPr/>
        </p:nvGrpSpPr>
        <p:grpSpPr bwMode="auto">
          <a:xfrm rot="10219779">
            <a:off x="815761" y="2246652"/>
            <a:ext cx="857398" cy="97465"/>
            <a:chOff x="-674511" y="1463036"/>
            <a:chExt cx="10366912" cy="1478290"/>
          </a:xfrm>
        </p:grpSpPr>
        <p:sp>
          <p:nvSpPr>
            <p:cNvPr id="110" name="Arc 109"/>
            <p:cNvSpPr/>
            <p:nvPr/>
          </p:nvSpPr>
          <p:spPr bwMode="auto">
            <a:xfrm>
              <a:off x="4854476" y="1657021"/>
              <a:ext cx="2216981" cy="15000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1" name="Arc 110"/>
            <p:cNvSpPr/>
            <p:nvPr/>
          </p:nvSpPr>
          <p:spPr bwMode="auto">
            <a:xfrm>
              <a:off x="6360297" y="1777654"/>
              <a:ext cx="819608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2" name="Arc 111"/>
            <p:cNvSpPr/>
            <p:nvPr/>
          </p:nvSpPr>
          <p:spPr bwMode="auto">
            <a:xfrm>
              <a:off x="6325600" y="1663721"/>
              <a:ext cx="2216981" cy="15000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3" name="Arc 112"/>
            <p:cNvSpPr/>
            <p:nvPr/>
          </p:nvSpPr>
          <p:spPr bwMode="auto">
            <a:xfrm>
              <a:off x="7746211" y="1818743"/>
              <a:ext cx="833049" cy="139894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4" name="Arc 113"/>
            <p:cNvSpPr/>
            <p:nvPr/>
          </p:nvSpPr>
          <p:spPr bwMode="auto">
            <a:xfrm>
              <a:off x="7597007" y="1626417"/>
              <a:ext cx="2203549" cy="151692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5" name="Arc 114"/>
            <p:cNvSpPr/>
            <p:nvPr/>
          </p:nvSpPr>
          <p:spPr bwMode="auto">
            <a:xfrm>
              <a:off x="3494657" y="1742382"/>
              <a:ext cx="221698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6" name="Arc 115"/>
            <p:cNvSpPr/>
            <p:nvPr/>
          </p:nvSpPr>
          <p:spPr bwMode="auto">
            <a:xfrm>
              <a:off x="4840419" y="1713785"/>
              <a:ext cx="85992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7" name="Arc 116"/>
            <p:cNvSpPr/>
            <p:nvPr/>
          </p:nvSpPr>
          <p:spPr bwMode="auto">
            <a:xfrm>
              <a:off x="2105658" y="1615262"/>
              <a:ext cx="2203549" cy="151692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8" name="Arc 117"/>
            <p:cNvSpPr/>
            <p:nvPr/>
          </p:nvSpPr>
          <p:spPr bwMode="auto">
            <a:xfrm>
              <a:off x="3554826" y="1745306"/>
              <a:ext cx="84648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9" name="Arc 118"/>
            <p:cNvSpPr/>
            <p:nvPr/>
          </p:nvSpPr>
          <p:spPr bwMode="auto">
            <a:xfrm>
              <a:off x="818745" y="1666354"/>
              <a:ext cx="2216981" cy="150006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0" name="Arc 119"/>
            <p:cNvSpPr/>
            <p:nvPr/>
          </p:nvSpPr>
          <p:spPr bwMode="auto">
            <a:xfrm>
              <a:off x="2247350" y="1753379"/>
              <a:ext cx="819608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1" name="Arc 120"/>
            <p:cNvSpPr/>
            <p:nvPr/>
          </p:nvSpPr>
          <p:spPr bwMode="auto">
            <a:xfrm>
              <a:off x="-630308" y="1680272"/>
              <a:ext cx="2203549" cy="153378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2" name="Arc 121"/>
            <p:cNvSpPr/>
            <p:nvPr/>
          </p:nvSpPr>
          <p:spPr bwMode="auto">
            <a:xfrm>
              <a:off x="873453" y="1733267"/>
              <a:ext cx="819617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grpSp>
        <p:nvGrpSpPr>
          <p:cNvPr id="94" name="Group 206"/>
          <p:cNvGrpSpPr>
            <a:grpSpLocks noChangeAspect="1"/>
          </p:cNvGrpSpPr>
          <p:nvPr/>
        </p:nvGrpSpPr>
        <p:grpSpPr bwMode="auto">
          <a:xfrm rot="171537">
            <a:off x="1792571" y="1354104"/>
            <a:ext cx="857398" cy="97465"/>
            <a:chOff x="-674511" y="1463036"/>
            <a:chExt cx="10366912" cy="1478290"/>
          </a:xfrm>
        </p:grpSpPr>
        <p:sp>
          <p:nvSpPr>
            <p:cNvPr id="97" name="Arc 96"/>
            <p:cNvSpPr/>
            <p:nvPr/>
          </p:nvSpPr>
          <p:spPr bwMode="auto">
            <a:xfrm>
              <a:off x="4676187" y="1324830"/>
              <a:ext cx="220354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8" name="Arc 97"/>
            <p:cNvSpPr/>
            <p:nvPr/>
          </p:nvSpPr>
          <p:spPr bwMode="auto">
            <a:xfrm>
              <a:off x="6074357" y="1364911"/>
              <a:ext cx="819608" cy="1365239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9" name="Arc 98"/>
            <p:cNvSpPr/>
            <p:nvPr/>
          </p:nvSpPr>
          <p:spPr bwMode="auto">
            <a:xfrm>
              <a:off x="6076512" y="1304672"/>
              <a:ext cx="2203549" cy="155063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0" name="Arc 99"/>
            <p:cNvSpPr/>
            <p:nvPr/>
          </p:nvSpPr>
          <p:spPr bwMode="auto">
            <a:xfrm>
              <a:off x="7473006" y="1344806"/>
              <a:ext cx="819608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1" name="Arc 100"/>
            <p:cNvSpPr/>
            <p:nvPr/>
          </p:nvSpPr>
          <p:spPr bwMode="auto">
            <a:xfrm>
              <a:off x="7354380" y="1325843"/>
              <a:ext cx="2203549" cy="150006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2" name="Arc 101"/>
            <p:cNvSpPr/>
            <p:nvPr/>
          </p:nvSpPr>
          <p:spPr bwMode="auto">
            <a:xfrm>
              <a:off x="3195320" y="1298201"/>
              <a:ext cx="2243853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3" name="Arc 102"/>
            <p:cNvSpPr/>
            <p:nvPr/>
          </p:nvSpPr>
          <p:spPr bwMode="auto">
            <a:xfrm>
              <a:off x="4651198" y="1352074"/>
              <a:ext cx="846481" cy="153378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4" name="Arc 103"/>
            <p:cNvSpPr/>
            <p:nvPr/>
          </p:nvSpPr>
          <p:spPr bwMode="auto">
            <a:xfrm>
              <a:off x="1917787" y="1311150"/>
              <a:ext cx="2230421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5" name="Arc 104"/>
            <p:cNvSpPr/>
            <p:nvPr/>
          </p:nvSpPr>
          <p:spPr bwMode="auto">
            <a:xfrm>
              <a:off x="3319969" y="1367545"/>
              <a:ext cx="859921" cy="153378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6" name="Arc 105"/>
            <p:cNvSpPr/>
            <p:nvPr/>
          </p:nvSpPr>
          <p:spPr bwMode="auto">
            <a:xfrm>
              <a:off x="545659" y="1313576"/>
              <a:ext cx="220354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7" name="Arc 106"/>
            <p:cNvSpPr/>
            <p:nvPr/>
          </p:nvSpPr>
          <p:spPr bwMode="auto">
            <a:xfrm>
              <a:off x="1933429" y="1371263"/>
              <a:ext cx="819608" cy="148321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8" name="Arc 107"/>
            <p:cNvSpPr/>
            <p:nvPr/>
          </p:nvSpPr>
          <p:spPr bwMode="auto">
            <a:xfrm>
              <a:off x="-813733" y="1297481"/>
              <a:ext cx="220354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9" name="Arc 108"/>
            <p:cNvSpPr/>
            <p:nvPr/>
          </p:nvSpPr>
          <p:spPr bwMode="auto">
            <a:xfrm>
              <a:off x="574029" y="1355168"/>
              <a:ext cx="819617" cy="148321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sp>
        <p:nvSpPr>
          <p:cNvPr id="95" name="Text Box 20"/>
          <p:cNvSpPr txBox="1">
            <a:spLocks noChangeArrowheads="1"/>
          </p:cNvSpPr>
          <p:nvPr/>
        </p:nvSpPr>
        <p:spPr bwMode="auto">
          <a:xfrm>
            <a:off x="34635" y="708670"/>
            <a:ext cx="17748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00FF"/>
                </a:solidFill>
                <a:latin typeface="Times New Roman"/>
                <a:cs typeface="Times New Roman"/>
              </a:rPr>
              <a:t>Bremsstrahlung</a:t>
            </a:r>
          </a:p>
          <a:p>
            <a:pPr algn="ctr" eaLnBrk="1" hangingPunct="1"/>
            <a:r>
              <a:rPr lang="en-US" sz="1800" dirty="0">
                <a:solidFill>
                  <a:srgbClr val="0000FF"/>
                </a:solidFill>
                <a:latin typeface="Times New Roman"/>
                <a:cs typeface="Times New Roman"/>
              </a:rPr>
              <a:t>~ </a:t>
            </a:r>
            <a:r>
              <a:rPr lang="en-US" sz="1800" dirty="0" err="1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lang="en-US" sz="1800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lang="en-US" sz="1800" dirty="0" err="1">
                <a:solidFill>
                  <a:srgbClr val="0000FF"/>
                </a:solidFill>
                <a:latin typeface="Times New Roman"/>
                <a:cs typeface="Times New Roman"/>
              </a:rPr>
              <a:t>ln</a:t>
            </a:r>
            <a:r>
              <a:rPr lang="en-US" sz="1800" dirty="0">
                <a:solidFill>
                  <a:srgbClr val="0000FF"/>
                </a:solidFill>
                <a:latin typeface="Times New Roman"/>
                <a:cs typeface="Times New Roman"/>
              </a:rPr>
              <a:t>(1/x)</a:t>
            </a:r>
          </a:p>
        </p:txBody>
      </p:sp>
      <p:sp>
        <p:nvSpPr>
          <p:cNvPr id="96" name="Oval 266"/>
          <p:cNvSpPr>
            <a:spLocks noChangeArrowheads="1"/>
          </p:cNvSpPr>
          <p:nvPr/>
        </p:nvSpPr>
        <p:spPr bwMode="auto">
          <a:xfrm>
            <a:off x="1427019" y="1089851"/>
            <a:ext cx="690880" cy="665451"/>
          </a:xfrm>
          <a:prstGeom prst="ellipse">
            <a:avLst/>
          </a:prstGeom>
          <a:noFill/>
          <a:ln w="571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83" name="Straight Connector 18"/>
          <p:cNvCxnSpPr>
            <a:cxnSpLocks noChangeAspect="1" noChangeShapeType="1"/>
          </p:cNvCxnSpPr>
          <p:nvPr/>
        </p:nvCxnSpPr>
        <p:spPr bwMode="auto">
          <a:xfrm>
            <a:off x="233681" y="1668725"/>
            <a:ext cx="1946911" cy="355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" name="Straight Connector 21"/>
          <p:cNvCxnSpPr>
            <a:cxnSpLocks noChangeAspect="1" noChangeShapeType="1"/>
          </p:cNvCxnSpPr>
          <p:nvPr/>
        </p:nvCxnSpPr>
        <p:spPr bwMode="auto">
          <a:xfrm>
            <a:off x="195581" y="2354496"/>
            <a:ext cx="1929131" cy="355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0" name="Straight Arrow Connector 199"/>
          <p:cNvCxnSpPr>
            <a:cxnSpLocks noChangeShapeType="1"/>
          </p:cNvCxnSpPr>
          <p:nvPr/>
        </p:nvCxnSpPr>
        <p:spPr bwMode="auto">
          <a:xfrm>
            <a:off x="1472856" y="819588"/>
            <a:ext cx="2132080" cy="11535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1" name="Text Box 20"/>
          <p:cNvSpPr txBox="1">
            <a:spLocks noChangeArrowheads="1"/>
          </p:cNvSpPr>
          <p:nvPr/>
        </p:nvSpPr>
        <p:spPr bwMode="auto">
          <a:xfrm>
            <a:off x="2265086" y="460772"/>
            <a:ext cx="9548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rgbClr val="FF6600"/>
                </a:solidFill>
                <a:latin typeface="+mn-lt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Times New Roman"/>
                <a:cs typeface="Times New Roman"/>
              </a:rPr>
              <a:t>small x</a:t>
            </a:r>
            <a:endParaRPr lang="en-US" sz="1800" baseline="-25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grpSp>
        <p:nvGrpSpPr>
          <p:cNvPr id="192" name="Group 258"/>
          <p:cNvGrpSpPr>
            <a:grpSpLocks noChangeAspect="1"/>
          </p:cNvGrpSpPr>
          <p:nvPr/>
        </p:nvGrpSpPr>
        <p:grpSpPr bwMode="auto">
          <a:xfrm>
            <a:off x="1905870" y="1790817"/>
            <a:ext cx="2135069" cy="1648819"/>
            <a:chOff x="3440833" y="1854658"/>
            <a:chExt cx="3049276" cy="2354558"/>
          </a:xfrm>
        </p:grpSpPr>
        <p:grpSp>
          <p:nvGrpSpPr>
            <p:cNvPr id="193" name="Group 222"/>
            <p:cNvGrpSpPr>
              <a:grpSpLocks/>
            </p:cNvGrpSpPr>
            <p:nvPr/>
          </p:nvGrpSpPr>
          <p:grpSpPr bwMode="auto">
            <a:xfrm>
              <a:off x="3944046" y="1854658"/>
              <a:ext cx="2507552" cy="1218742"/>
              <a:chOff x="3944046" y="1854658"/>
              <a:chExt cx="2507552" cy="1218742"/>
            </a:xfrm>
          </p:grpSpPr>
          <p:grpSp>
            <p:nvGrpSpPr>
              <p:cNvPr id="195" name="Group 206"/>
              <p:cNvGrpSpPr>
                <a:grpSpLocks/>
              </p:cNvGrpSpPr>
              <p:nvPr/>
            </p:nvGrpSpPr>
            <p:grpSpPr bwMode="auto">
              <a:xfrm rot="638507">
                <a:off x="4032944" y="2235658"/>
                <a:ext cx="1224853" cy="139242"/>
                <a:chOff x="-674511" y="1463036"/>
                <a:chExt cx="10366912" cy="1478290"/>
              </a:xfrm>
            </p:grpSpPr>
            <p:sp>
              <p:nvSpPr>
                <p:cNvPr id="252" name="Arc 251"/>
                <p:cNvSpPr/>
                <p:nvPr/>
              </p:nvSpPr>
              <p:spPr bwMode="auto">
                <a:xfrm>
                  <a:off x="4736414" y="1490870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53" name="Arc 252"/>
                <p:cNvSpPr/>
                <p:nvPr/>
              </p:nvSpPr>
              <p:spPr bwMode="auto">
                <a:xfrm>
                  <a:off x="6144847" y="1526950"/>
                  <a:ext cx="819388" cy="1364660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54" name="Arc 253"/>
                <p:cNvSpPr/>
                <p:nvPr/>
              </p:nvSpPr>
              <p:spPr bwMode="auto">
                <a:xfrm>
                  <a:off x="6052475" y="1414526"/>
                  <a:ext cx="2256686" cy="1465746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55" name="Arc 254"/>
                <p:cNvSpPr/>
                <p:nvPr/>
              </p:nvSpPr>
              <p:spPr bwMode="auto">
                <a:xfrm>
                  <a:off x="7485292" y="1400357"/>
                  <a:ext cx="819396" cy="144889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56" name="Arc 255"/>
                <p:cNvSpPr/>
                <p:nvPr/>
              </p:nvSpPr>
              <p:spPr bwMode="auto">
                <a:xfrm>
                  <a:off x="7428359" y="1335900"/>
                  <a:ext cx="2216384" cy="1566831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57" name="Arc 256"/>
                <p:cNvSpPr/>
                <p:nvPr/>
              </p:nvSpPr>
              <p:spPr bwMode="auto">
                <a:xfrm>
                  <a:off x="3282354" y="1454831"/>
                  <a:ext cx="2216384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58" name="Arc 257"/>
                <p:cNvSpPr/>
                <p:nvPr/>
              </p:nvSpPr>
              <p:spPr bwMode="auto">
                <a:xfrm>
                  <a:off x="4630423" y="1401584"/>
                  <a:ext cx="846253" cy="146574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59" name="Arc 258"/>
                <p:cNvSpPr/>
                <p:nvPr/>
              </p:nvSpPr>
              <p:spPr bwMode="auto">
                <a:xfrm>
                  <a:off x="1962906" y="1355250"/>
                  <a:ext cx="2216384" cy="154997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60" name="Arc 259"/>
                <p:cNvSpPr/>
                <p:nvPr/>
              </p:nvSpPr>
              <p:spPr bwMode="auto">
                <a:xfrm>
                  <a:off x="3254885" y="1434339"/>
                  <a:ext cx="846261" cy="146573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61" name="Arc 260"/>
                <p:cNvSpPr/>
                <p:nvPr/>
              </p:nvSpPr>
              <p:spPr bwMode="auto">
                <a:xfrm>
                  <a:off x="557359" y="1396218"/>
                  <a:ext cx="2202955" cy="1499430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62" name="Arc 261"/>
                <p:cNvSpPr/>
                <p:nvPr/>
              </p:nvSpPr>
              <p:spPr bwMode="auto">
                <a:xfrm>
                  <a:off x="1917947" y="1477858"/>
                  <a:ext cx="819396" cy="141519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63" name="Arc 262"/>
                <p:cNvSpPr/>
                <p:nvPr/>
              </p:nvSpPr>
              <p:spPr bwMode="auto">
                <a:xfrm>
                  <a:off x="-779007" y="1333878"/>
                  <a:ext cx="2202955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64" name="Arc 263"/>
                <p:cNvSpPr/>
                <p:nvPr/>
              </p:nvSpPr>
              <p:spPr bwMode="auto">
                <a:xfrm>
                  <a:off x="703316" y="1506673"/>
                  <a:ext cx="819388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</p:grpSp>
          <p:grpSp>
            <p:nvGrpSpPr>
              <p:cNvPr id="196" name="Group 206"/>
              <p:cNvGrpSpPr>
                <a:grpSpLocks/>
              </p:cNvGrpSpPr>
              <p:nvPr/>
            </p:nvGrpSpPr>
            <p:grpSpPr bwMode="auto">
              <a:xfrm rot="8779059">
                <a:off x="3944046" y="1854658"/>
                <a:ext cx="1224853" cy="139242"/>
                <a:chOff x="-674511" y="1463036"/>
                <a:chExt cx="10366912" cy="1478290"/>
              </a:xfrm>
            </p:grpSpPr>
            <p:sp>
              <p:nvSpPr>
                <p:cNvPr id="239" name="Arc 238"/>
                <p:cNvSpPr/>
                <p:nvPr/>
              </p:nvSpPr>
              <p:spPr bwMode="auto">
                <a:xfrm>
                  <a:off x="4737298" y="1493451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0" name="Arc 239"/>
                <p:cNvSpPr/>
                <p:nvPr/>
              </p:nvSpPr>
              <p:spPr bwMode="auto">
                <a:xfrm>
                  <a:off x="6280398" y="1832143"/>
                  <a:ext cx="819396" cy="1364660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1" name="Arc 240"/>
                <p:cNvSpPr/>
                <p:nvPr/>
              </p:nvSpPr>
              <p:spPr bwMode="auto">
                <a:xfrm>
                  <a:off x="6248755" y="1611861"/>
                  <a:ext cx="2216392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2" name="Arc 241"/>
                <p:cNvSpPr/>
                <p:nvPr/>
              </p:nvSpPr>
              <p:spPr bwMode="auto">
                <a:xfrm>
                  <a:off x="7714719" y="1659440"/>
                  <a:ext cx="819396" cy="141519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3" name="Arc 242"/>
                <p:cNvSpPr/>
                <p:nvPr/>
              </p:nvSpPr>
              <p:spPr bwMode="auto">
                <a:xfrm>
                  <a:off x="7486752" y="1483642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4" name="Arc 243"/>
                <p:cNvSpPr/>
                <p:nvPr/>
              </p:nvSpPr>
              <p:spPr bwMode="auto">
                <a:xfrm>
                  <a:off x="3421069" y="1600164"/>
                  <a:ext cx="2216384" cy="151628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5" name="Arc 244"/>
                <p:cNvSpPr/>
                <p:nvPr/>
              </p:nvSpPr>
              <p:spPr bwMode="auto">
                <a:xfrm>
                  <a:off x="4847515" y="1644494"/>
                  <a:ext cx="846261" cy="1432040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6" name="Arc 245"/>
                <p:cNvSpPr/>
                <p:nvPr/>
              </p:nvSpPr>
              <p:spPr bwMode="auto">
                <a:xfrm>
                  <a:off x="2040018" y="1631258"/>
                  <a:ext cx="2202955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7" name="Arc 246"/>
                <p:cNvSpPr/>
                <p:nvPr/>
              </p:nvSpPr>
              <p:spPr bwMode="auto">
                <a:xfrm>
                  <a:off x="3461624" y="1778393"/>
                  <a:ext cx="846261" cy="139834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8" name="Arc 247"/>
                <p:cNvSpPr/>
                <p:nvPr/>
              </p:nvSpPr>
              <p:spPr bwMode="auto">
                <a:xfrm>
                  <a:off x="683924" y="1653444"/>
                  <a:ext cx="2202955" cy="1499430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9" name="Arc 248"/>
                <p:cNvSpPr/>
                <p:nvPr/>
              </p:nvSpPr>
              <p:spPr bwMode="auto">
                <a:xfrm>
                  <a:off x="2186006" y="1674397"/>
                  <a:ext cx="819396" cy="141519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50" name="Arc 249"/>
                <p:cNvSpPr/>
                <p:nvPr/>
              </p:nvSpPr>
              <p:spPr bwMode="auto">
                <a:xfrm>
                  <a:off x="-672200" y="1466329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51" name="Arc 250"/>
                <p:cNvSpPr/>
                <p:nvPr/>
              </p:nvSpPr>
              <p:spPr bwMode="auto">
                <a:xfrm>
                  <a:off x="822459" y="1666697"/>
                  <a:ext cx="819388" cy="139834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</p:grpSp>
          <p:grpSp>
            <p:nvGrpSpPr>
              <p:cNvPr id="197" name="Group 206"/>
              <p:cNvGrpSpPr>
                <a:grpSpLocks/>
              </p:cNvGrpSpPr>
              <p:nvPr/>
            </p:nvGrpSpPr>
            <p:grpSpPr bwMode="auto">
              <a:xfrm rot="171537">
                <a:off x="4096446" y="2934158"/>
                <a:ext cx="1224853" cy="139242"/>
                <a:chOff x="-674511" y="1463036"/>
                <a:chExt cx="10366912" cy="1478290"/>
              </a:xfrm>
            </p:grpSpPr>
            <p:sp>
              <p:nvSpPr>
                <p:cNvPr id="226" name="Arc 225"/>
                <p:cNvSpPr/>
                <p:nvPr/>
              </p:nvSpPr>
              <p:spPr bwMode="auto">
                <a:xfrm>
                  <a:off x="4680240" y="1328319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27" name="Arc 226"/>
                <p:cNvSpPr/>
                <p:nvPr/>
              </p:nvSpPr>
              <p:spPr bwMode="auto">
                <a:xfrm>
                  <a:off x="6053546" y="1369990"/>
                  <a:ext cx="819388" cy="148258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28" name="Arc 227"/>
                <p:cNvSpPr/>
                <p:nvPr/>
              </p:nvSpPr>
              <p:spPr bwMode="auto">
                <a:xfrm>
                  <a:off x="6054695" y="1377199"/>
                  <a:ext cx="2202955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29" name="Arc 228"/>
                <p:cNvSpPr/>
                <p:nvPr/>
              </p:nvSpPr>
              <p:spPr bwMode="auto">
                <a:xfrm>
                  <a:off x="7476305" y="1348286"/>
                  <a:ext cx="819388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0" name="Arc 229"/>
                <p:cNvSpPr/>
                <p:nvPr/>
              </p:nvSpPr>
              <p:spPr bwMode="auto">
                <a:xfrm>
                  <a:off x="7483484" y="1473234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1" name="Arc 230"/>
                <p:cNvSpPr/>
                <p:nvPr/>
              </p:nvSpPr>
              <p:spPr bwMode="auto">
                <a:xfrm>
                  <a:off x="3280284" y="1297500"/>
                  <a:ext cx="2216384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2" name="Arc 231"/>
                <p:cNvSpPr/>
                <p:nvPr/>
              </p:nvSpPr>
              <p:spPr bwMode="auto">
                <a:xfrm>
                  <a:off x="4602263" y="1443134"/>
                  <a:ext cx="846253" cy="139834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3" name="Arc 232"/>
                <p:cNvSpPr/>
                <p:nvPr/>
              </p:nvSpPr>
              <p:spPr bwMode="auto">
                <a:xfrm>
                  <a:off x="2016506" y="1309183"/>
                  <a:ext cx="2216384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4" name="Arc 233"/>
                <p:cNvSpPr/>
                <p:nvPr/>
              </p:nvSpPr>
              <p:spPr bwMode="auto">
                <a:xfrm>
                  <a:off x="3340831" y="1522134"/>
                  <a:ext cx="846253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5" name="Arc 234"/>
                <p:cNvSpPr/>
                <p:nvPr/>
              </p:nvSpPr>
              <p:spPr bwMode="auto">
                <a:xfrm>
                  <a:off x="604479" y="1313288"/>
                  <a:ext cx="2216392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6" name="Arc 235"/>
                <p:cNvSpPr/>
                <p:nvPr/>
              </p:nvSpPr>
              <p:spPr bwMode="auto">
                <a:xfrm>
                  <a:off x="2046553" y="1367978"/>
                  <a:ext cx="819388" cy="153312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7" name="Arc 236"/>
                <p:cNvSpPr/>
                <p:nvPr/>
              </p:nvSpPr>
              <p:spPr bwMode="auto">
                <a:xfrm>
                  <a:off x="-807875" y="1300550"/>
                  <a:ext cx="2216384" cy="1465735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8" name="Arc 237"/>
                <p:cNvSpPr/>
                <p:nvPr/>
              </p:nvSpPr>
              <p:spPr bwMode="auto">
                <a:xfrm>
                  <a:off x="674107" y="1352730"/>
                  <a:ext cx="819388" cy="153312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</p:grpSp>
          <p:grpSp>
            <p:nvGrpSpPr>
              <p:cNvPr id="198" name="Group 206"/>
              <p:cNvGrpSpPr>
                <a:grpSpLocks/>
              </p:cNvGrpSpPr>
              <p:nvPr/>
            </p:nvGrpSpPr>
            <p:grpSpPr bwMode="auto">
              <a:xfrm rot="9398852">
                <a:off x="4045648" y="2629358"/>
                <a:ext cx="1224853" cy="139242"/>
                <a:chOff x="-674511" y="1463036"/>
                <a:chExt cx="10366912" cy="1478290"/>
              </a:xfrm>
            </p:grpSpPr>
            <p:sp>
              <p:nvSpPr>
                <p:cNvPr id="213" name="Arc 212"/>
                <p:cNvSpPr/>
                <p:nvPr/>
              </p:nvSpPr>
              <p:spPr bwMode="auto">
                <a:xfrm>
                  <a:off x="4751717" y="1547618"/>
                  <a:ext cx="2202955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14" name="Arc 213"/>
                <p:cNvSpPr/>
                <p:nvPr/>
              </p:nvSpPr>
              <p:spPr bwMode="auto">
                <a:xfrm>
                  <a:off x="6280120" y="1739240"/>
                  <a:ext cx="819388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15" name="Arc 214"/>
                <p:cNvSpPr/>
                <p:nvPr/>
              </p:nvSpPr>
              <p:spPr bwMode="auto">
                <a:xfrm>
                  <a:off x="6190645" y="1702895"/>
                  <a:ext cx="2202955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16" name="Arc 215"/>
                <p:cNvSpPr/>
                <p:nvPr/>
              </p:nvSpPr>
              <p:spPr bwMode="auto">
                <a:xfrm>
                  <a:off x="7739641" y="1741268"/>
                  <a:ext cx="819388" cy="139834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17" name="Arc 216"/>
                <p:cNvSpPr/>
                <p:nvPr/>
              </p:nvSpPr>
              <p:spPr bwMode="auto">
                <a:xfrm>
                  <a:off x="7505112" y="1514013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18" name="Arc 217"/>
                <p:cNvSpPr/>
                <p:nvPr/>
              </p:nvSpPr>
              <p:spPr bwMode="auto">
                <a:xfrm>
                  <a:off x="3308475" y="1654943"/>
                  <a:ext cx="2229821" cy="1499441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19" name="Arc 218"/>
                <p:cNvSpPr/>
                <p:nvPr/>
              </p:nvSpPr>
              <p:spPr bwMode="auto">
                <a:xfrm>
                  <a:off x="4864475" y="1698615"/>
                  <a:ext cx="846261" cy="144889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20" name="Arc 219"/>
                <p:cNvSpPr/>
                <p:nvPr/>
              </p:nvSpPr>
              <p:spPr bwMode="auto">
                <a:xfrm>
                  <a:off x="2053243" y="1497863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21" name="Arc 220"/>
                <p:cNvSpPr/>
                <p:nvPr/>
              </p:nvSpPr>
              <p:spPr bwMode="auto">
                <a:xfrm>
                  <a:off x="3437054" y="1698508"/>
                  <a:ext cx="859690" cy="141519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22" name="Arc 221"/>
                <p:cNvSpPr/>
                <p:nvPr/>
              </p:nvSpPr>
              <p:spPr bwMode="auto">
                <a:xfrm>
                  <a:off x="781519" y="1640877"/>
                  <a:ext cx="2216392" cy="1499441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23" name="Arc 222"/>
                <p:cNvSpPr/>
                <p:nvPr/>
              </p:nvSpPr>
              <p:spPr bwMode="auto">
                <a:xfrm>
                  <a:off x="2193457" y="1693142"/>
                  <a:ext cx="819388" cy="141519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24" name="Arc 223"/>
                <p:cNvSpPr/>
                <p:nvPr/>
              </p:nvSpPr>
              <p:spPr bwMode="auto">
                <a:xfrm>
                  <a:off x="-591672" y="1668753"/>
                  <a:ext cx="2216384" cy="151628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25" name="Arc 224"/>
                <p:cNvSpPr/>
                <p:nvPr/>
              </p:nvSpPr>
              <p:spPr bwMode="auto">
                <a:xfrm>
                  <a:off x="823623" y="1813097"/>
                  <a:ext cx="819396" cy="139834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</p:grpSp>
          <p:grpSp>
            <p:nvGrpSpPr>
              <p:cNvPr id="199" name="Group 206"/>
              <p:cNvGrpSpPr>
                <a:grpSpLocks/>
              </p:cNvGrpSpPr>
              <p:nvPr/>
            </p:nvGrpSpPr>
            <p:grpSpPr bwMode="auto">
              <a:xfrm rot="10800000">
                <a:off x="5226745" y="2388056"/>
                <a:ext cx="1224853" cy="139242"/>
                <a:chOff x="-674511" y="1463036"/>
                <a:chExt cx="10366912" cy="1478290"/>
              </a:xfrm>
            </p:grpSpPr>
            <p:sp>
              <p:nvSpPr>
                <p:cNvPr id="200" name="Arc 199"/>
                <p:cNvSpPr/>
                <p:nvPr/>
              </p:nvSpPr>
              <p:spPr bwMode="auto">
                <a:xfrm>
                  <a:off x="4873171" y="1663053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01" name="Arc 200"/>
                <p:cNvSpPr/>
                <p:nvPr/>
              </p:nvSpPr>
              <p:spPr bwMode="auto">
                <a:xfrm>
                  <a:off x="6417930" y="1865224"/>
                  <a:ext cx="819388" cy="1364650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02" name="Arc 201"/>
                <p:cNvSpPr/>
                <p:nvPr/>
              </p:nvSpPr>
              <p:spPr bwMode="auto">
                <a:xfrm>
                  <a:off x="6323898" y="1629358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03" name="Arc 202"/>
                <p:cNvSpPr/>
                <p:nvPr/>
              </p:nvSpPr>
              <p:spPr bwMode="auto">
                <a:xfrm>
                  <a:off x="7841792" y="1679895"/>
                  <a:ext cx="819388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04" name="Arc 203"/>
                <p:cNvSpPr/>
                <p:nvPr/>
              </p:nvSpPr>
              <p:spPr bwMode="auto">
                <a:xfrm>
                  <a:off x="7626869" y="1646200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05" name="Arc 204"/>
                <p:cNvSpPr/>
                <p:nvPr/>
              </p:nvSpPr>
              <p:spPr bwMode="auto">
                <a:xfrm>
                  <a:off x="3556771" y="1629358"/>
                  <a:ext cx="2216392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06" name="Arc 205"/>
                <p:cNvSpPr/>
                <p:nvPr/>
              </p:nvSpPr>
              <p:spPr bwMode="auto">
                <a:xfrm>
                  <a:off x="4980632" y="1679895"/>
                  <a:ext cx="846261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07" name="Arc 206"/>
                <p:cNvSpPr/>
                <p:nvPr/>
              </p:nvSpPr>
              <p:spPr bwMode="auto">
                <a:xfrm>
                  <a:off x="2186640" y="1646200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08" name="Arc 207"/>
                <p:cNvSpPr/>
                <p:nvPr/>
              </p:nvSpPr>
              <p:spPr bwMode="auto">
                <a:xfrm>
                  <a:off x="3610501" y="1696748"/>
                  <a:ext cx="846261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09" name="Arc 208"/>
                <p:cNvSpPr/>
                <p:nvPr/>
              </p:nvSpPr>
              <p:spPr bwMode="auto">
                <a:xfrm>
                  <a:off x="816509" y="1646200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10" name="Arc 209"/>
                <p:cNvSpPr/>
                <p:nvPr/>
              </p:nvSpPr>
              <p:spPr bwMode="auto">
                <a:xfrm>
                  <a:off x="2320967" y="1696748"/>
                  <a:ext cx="819396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11" name="Arc 210"/>
                <p:cNvSpPr/>
                <p:nvPr/>
              </p:nvSpPr>
              <p:spPr bwMode="auto">
                <a:xfrm>
                  <a:off x="-540184" y="1629358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12" name="Arc 211"/>
                <p:cNvSpPr/>
                <p:nvPr/>
              </p:nvSpPr>
              <p:spPr bwMode="auto">
                <a:xfrm>
                  <a:off x="977701" y="1679895"/>
                  <a:ext cx="819396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</p:grpSp>
        </p:grpSp>
        <p:sp>
          <p:nvSpPr>
            <p:cNvPr id="194" name="Rectangle 257"/>
            <p:cNvSpPr>
              <a:spLocks noChangeArrowheads="1"/>
            </p:cNvSpPr>
            <p:nvPr/>
          </p:nvSpPr>
          <p:spPr bwMode="auto">
            <a:xfrm>
              <a:off x="3440833" y="3286238"/>
              <a:ext cx="3049276" cy="922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Times New Roman"/>
                  <a:cs typeface="Times New Roman"/>
                </a:rPr>
                <a:t>Recombination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Times New Roman"/>
                  <a:cs typeface="Times New Roman"/>
                </a:rPr>
                <a:t>~ </a:t>
              </a:r>
              <a:r>
                <a:rPr lang="en-US" dirty="0" err="1">
                  <a:solidFill>
                    <a:srgbClr val="FF0000"/>
                  </a:solidFill>
                  <a:latin typeface="Symbol" charset="2"/>
                  <a:cs typeface="Symbol" charset="2"/>
                </a:rPr>
                <a:t>s</a:t>
              </a:r>
              <a:r>
                <a:rPr lang="en-US" baseline="-25000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s</a:t>
              </a:r>
              <a:r>
                <a:rPr lang="en-US" dirty="0" err="1">
                  <a:solidFill>
                    <a:srgbClr val="FF0000"/>
                  </a:solidFill>
                  <a:latin typeface="Symbol" charset="2"/>
                  <a:cs typeface="Symbol" charset="2"/>
                </a:rPr>
                <a:t>r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6" name="Oval 259"/>
          <p:cNvSpPr>
            <a:spLocks noChangeArrowheads="1"/>
          </p:cNvSpPr>
          <p:nvPr/>
        </p:nvSpPr>
        <p:spPr bwMode="auto">
          <a:xfrm>
            <a:off x="2778558" y="1858116"/>
            <a:ext cx="691067" cy="665734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" name="Rectangle 25"/>
          <p:cNvSpPr>
            <a:spLocks noChangeArrowheads="1"/>
          </p:cNvSpPr>
          <p:nvPr/>
        </p:nvSpPr>
        <p:spPr bwMode="auto">
          <a:xfrm>
            <a:off x="3979207" y="811629"/>
            <a:ext cx="46559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 err="1">
                <a:latin typeface="Comic Sans MS"/>
                <a:cs typeface="Comic Sans MS"/>
              </a:rPr>
              <a:t>pQCD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</a:t>
            </a:r>
            <a:r>
              <a:rPr lang="en-US" dirty="0" smtClean="0">
                <a:latin typeface="Comic Sans MS"/>
                <a:cs typeface="Comic Sans MS"/>
              </a:rPr>
              <a:t>2 </a:t>
            </a:r>
            <a:r>
              <a:rPr lang="en-US" dirty="0">
                <a:latin typeface="Comic Sans MS"/>
                <a:cs typeface="Comic Sans MS"/>
              </a:rPr>
              <a:t>process </a:t>
            </a:r>
            <a:r>
              <a:rPr lang="en-US" dirty="0" smtClean="0">
                <a:latin typeface="Comic Sans MS"/>
                <a:cs typeface="Comic Sans MS"/>
              </a:rPr>
              <a:t>= back</a:t>
            </a:r>
            <a:r>
              <a:rPr lang="en-US" dirty="0">
                <a:latin typeface="Comic Sans MS"/>
                <a:cs typeface="Comic Sans MS"/>
              </a:rPr>
              <a:t>-to-back di-</a:t>
            </a:r>
            <a:r>
              <a:rPr lang="en-US" dirty="0" smtClean="0">
                <a:latin typeface="Comic Sans MS"/>
                <a:cs typeface="Comic Sans MS"/>
              </a:rPr>
              <a:t>jet</a:t>
            </a:r>
            <a:endParaRPr lang="en-US" dirty="0">
              <a:latin typeface="Comic Sans MS"/>
              <a:cs typeface="Comic Sans MS"/>
            </a:endParaRPr>
          </a:p>
        </p:txBody>
      </p:sp>
      <p:grpSp>
        <p:nvGrpSpPr>
          <p:cNvPr id="269" name="Group 268"/>
          <p:cNvGrpSpPr/>
          <p:nvPr/>
        </p:nvGrpSpPr>
        <p:grpSpPr>
          <a:xfrm>
            <a:off x="4106639" y="1088536"/>
            <a:ext cx="3822629" cy="1179806"/>
            <a:chOff x="3721012" y="493396"/>
            <a:chExt cx="5787476" cy="2416132"/>
          </a:xfrm>
        </p:grpSpPr>
        <p:sp>
          <p:nvSpPr>
            <p:cNvPr id="270" name="Arrow: Right 242"/>
            <p:cNvSpPr/>
            <p:nvPr/>
          </p:nvSpPr>
          <p:spPr>
            <a:xfrm flipH="1">
              <a:off x="6206549" y="1645285"/>
              <a:ext cx="457200" cy="182880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Arrow: Right 8"/>
            <p:cNvSpPr/>
            <p:nvPr/>
          </p:nvSpPr>
          <p:spPr>
            <a:xfrm>
              <a:off x="4377749" y="1645285"/>
              <a:ext cx="457200" cy="182880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2" name="Straight Connector 61"/>
            <p:cNvCxnSpPr>
              <a:cxnSpLocks noChangeShapeType="1"/>
            </p:cNvCxnSpPr>
            <p:nvPr/>
          </p:nvCxnSpPr>
          <p:spPr bwMode="auto">
            <a:xfrm>
              <a:off x="4258687" y="1541463"/>
              <a:ext cx="1280160" cy="0"/>
            </a:xfrm>
            <a:prstGeom prst="line">
              <a:avLst/>
            </a:prstGeom>
            <a:noFill/>
            <a:ln w="28575">
              <a:solidFill>
                <a:srgbClr val="322F3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3" name="Text Box 20"/>
            <p:cNvSpPr txBox="1">
              <a:spLocks noChangeArrowheads="1"/>
            </p:cNvSpPr>
            <p:nvPr/>
          </p:nvSpPr>
          <p:spPr bwMode="auto">
            <a:xfrm>
              <a:off x="3721012" y="1137888"/>
              <a:ext cx="516781" cy="81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322F31"/>
                  </a:solidFill>
                  <a:latin typeface="+mn-lt"/>
                </a:rPr>
                <a:t>p</a:t>
              </a:r>
              <a:endParaRPr lang="en-US" sz="2800" dirty="0">
                <a:solidFill>
                  <a:srgbClr val="322F31"/>
                </a:solidFill>
                <a:latin typeface="+mn-lt"/>
              </a:endParaRPr>
            </a:p>
          </p:txBody>
        </p:sp>
        <p:sp>
          <p:nvSpPr>
            <p:cNvPr id="274" name="Text Box 20"/>
            <p:cNvSpPr txBox="1">
              <a:spLocks noChangeArrowheads="1"/>
            </p:cNvSpPr>
            <p:nvPr/>
          </p:nvSpPr>
          <p:spPr bwMode="auto">
            <a:xfrm>
              <a:off x="6821184" y="1172504"/>
              <a:ext cx="516781" cy="81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322F31"/>
                  </a:solidFill>
                  <a:latin typeface="+mn-lt"/>
                </a:rPr>
                <a:t>p</a:t>
              </a:r>
              <a:endParaRPr lang="en-US" sz="2800" dirty="0">
                <a:solidFill>
                  <a:srgbClr val="322F31"/>
                </a:solidFill>
                <a:latin typeface="+mn-lt"/>
              </a:endParaRPr>
            </a:p>
          </p:txBody>
        </p:sp>
        <p:grpSp>
          <p:nvGrpSpPr>
            <p:cNvPr id="275" name="Group 274"/>
            <p:cNvGrpSpPr/>
            <p:nvPr/>
          </p:nvGrpSpPr>
          <p:grpSpPr>
            <a:xfrm rot="16200000">
              <a:off x="6000809" y="982980"/>
              <a:ext cx="137160" cy="1097280"/>
              <a:chOff x="6312248" y="60960"/>
              <a:chExt cx="469552" cy="1371600"/>
            </a:xfrm>
          </p:grpSpPr>
          <p:sp>
            <p:nvSpPr>
              <p:cNvPr id="304" name="Arc 303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Arc 304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Arc 305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Arc 306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Arc 307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Arc 308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Arc 309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Arc 310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Arc 311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Arc 312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Arc 313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Arc 314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Arc 315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6" name="Group 275"/>
            <p:cNvGrpSpPr/>
            <p:nvPr/>
          </p:nvGrpSpPr>
          <p:grpSpPr>
            <a:xfrm>
              <a:off x="4149149" y="1355725"/>
              <a:ext cx="274320" cy="762000"/>
              <a:chOff x="3810000" y="1279525"/>
              <a:chExt cx="274320" cy="762000"/>
            </a:xfrm>
          </p:grpSpPr>
          <p:sp>
            <p:nvSpPr>
              <p:cNvPr id="300" name="Oval 14"/>
              <p:cNvSpPr>
                <a:spLocks noChangeArrowheads="1"/>
              </p:cNvSpPr>
              <p:nvPr/>
            </p:nvSpPr>
            <p:spPr bwMode="auto">
              <a:xfrm>
                <a:off x="3810000" y="1279525"/>
                <a:ext cx="274320" cy="762000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5400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  <p:sp>
            <p:nvSpPr>
              <p:cNvPr id="301" name="Oval 16"/>
              <p:cNvSpPr>
                <a:spLocks noChangeArrowheads="1"/>
              </p:cNvSpPr>
              <p:nvPr/>
            </p:nvSpPr>
            <p:spPr bwMode="auto">
              <a:xfrm>
                <a:off x="3909060" y="1626394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02" name="Oval 18"/>
              <p:cNvSpPr>
                <a:spLocks noChangeArrowheads="1"/>
              </p:cNvSpPr>
              <p:nvPr/>
            </p:nvSpPr>
            <p:spPr bwMode="auto">
              <a:xfrm>
                <a:off x="3909854" y="1812925"/>
                <a:ext cx="74612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  <p:sp>
            <p:nvSpPr>
              <p:cNvPr id="303" name="Oval 15"/>
              <p:cNvSpPr>
                <a:spLocks noChangeArrowheads="1"/>
              </p:cNvSpPr>
              <p:nvPr/>
            </p:nvSpPr>
            <p:spPr bwMode="auto">
              <a:xfrm>
                <a:off x="3909854" y="1431925"/>
                <a:ext cx="74613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</p:grpSp>
        <p:cxnSp>
          <p:nvCxnSpPr>
            <p:cNvPr id="277" name="Straight Connector 61"/>
            <p:cNvCxnSpPr>
              <a:cxnSpLocks noChangeShapeType="1"/>
            </p:cNvCxnSpPr>
            <p:nvPr/>
          </p:nvCxnSpPr>
          <p:spPr bwMode="auto">
            <a:xfrm flipV="1">
              <a:off x="5520749" y="882290"/>
              <a:ext cx="2025399" cy="6417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78" name="Group 277"/>
            <p:cNvGrpSpPr/>
            <p:nvPr/>
          </p:nvGrpSpPr>
          <p:grpSpPr>
            <a:xfrm>
              <a:off x="6618029" y="1355725"/>
              <a:ext cx="274320" cy="762000"/>
              <a:chOff x="3810000" y="1279525"/>
              <a:chExt cx="274320" cy="762000"/>
            </a:xfrm>
          </p:grpSpPr>
          <p:sp>
            <p:nvSpPr>
              <p:cNvPr id="296" name="Oval 14"/>
              <p:cNvSpPr>
                <a:spLocks noChangeArrowheads="1"/>
              </p:cNvSpPr>
              <p:nvPr/>
            </p:nvSpPr>
            <p:spPr bwMode="auto">
              <a:xfrm>
                <a:off x="3810000" y="1279525"/>
                <a:ext cx="274320" cy="762000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5400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  <p:sp>
            <p:nvSpPr>
              <p:cNvPr id="297" name="Oval 16"/>
              <p:cNvSpPr>
                <a:spLocks noChangeArrowheads="1"/>
              </p:cNvSpPr>
              <p:nvPr/>
            </p:nvSpPr>
            <p:spPr bwMode="auto">
              <a:xfrm>
                <a:off x="3909060" y="1626394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298" name="Oval 18"/>
              <p:cNvSpPr>
                <a:spLocks noChangeArrowheads="1"/>
              </p:cNvSpPr>
              <p:nvPr/>
            </p:nvSpPr>
            <p:spPr bwMode="auto">
              <a:xfrm>
                <a:off x="3909854" y="1812925"/>
                <a:ext cx="74612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  <p:sp>
            <p:nvSpPr>
              <p:cNvPr id="299" name="Oval 15"/>
              <p:cNvSpPr>
                <a:spLocks noChangeArrowheads="1"/>
              </p:cNvSpPr>
              <p:nvPr/>
            </p:nvSpPr>
            <p:spPr bwMode="auto">
              <a:xfrm>
                <a:off x="3909854" y="1431925"/>
                <a:ext cx="74613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</p:grpSp>
        <p:grpSp>
          <p:nvGrpSpPr>
            <p:cNvPr id="279" name="Group 278"/>
            <p:cNvGrpSpPr/>
            <p:nvPr/>
          </p:nvGrpSpPr>
          <p:grpSpPr>
            <a:xfrm rot="20323284">
              <a:off x="5638977" y="1511486"/>
              <a:ext cx="137160" cy="1097280"/>
              <a:chOff x="6312248" y="60960"/>
              <a:chExt cx="469552" cy="1371600"/>
            </a:xfrm>
          </p:grpSpPr>
          <p:sp>
            <p:nvSpPr>
              <p:cNvPr id="283" name="Arc 282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Arc 283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Arc 284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Arc 285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Arc 286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Arc 287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Arc 288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Arc 289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Arc 290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Arc 291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Arc 292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Arc 293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Arc 294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80" name="Straight Connector 61"/>
            <p:cNvCxnSpPr>
              <a:cxnSpLocks noChangeShapeType="1"/>
              <a:stCxn id="293" idx="2"/>
            </p:cNvCxnSpPr>
            <p:nvPr/>
          </p:nvCxnSpPr>
          <p:spPr bwMode="auto">
            <a:xfrm>
              <a:off x="5911106" y="2569512"/>
              <a:ext cx="85131" cy="269524"/>
            </a:xfrm>
            <a:prstGeom prst="line">
              <a:avLst/>
            </a:prstGeom>
            <a:noFill/>
            <a:ln w="28575">
              <a:solidFill>
                <a:srgbClr val="FFC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1" name="TextBox 280"/>
            <p:cNvSpPr txBox="1"/>
            <p:nvPr/>
          </p:nvSpPr>
          <p:spPr>
            <a:xfrm>
              <a:off x="7430834" y="493396"/>
              <a:ext cx="2077654" cy="6933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322F31"/>
                  </a:solidFill>
                </a:rPr>
                <a:t>Forward jet</a:t>
              </a: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5897774" y="2216201"/>
              <a:ext cx="2372832" cy="693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C000"/>
                  </a:solidFill>
                </a:rPr>
                <a:t>Away side jet</a:t>
              </a:r>
            </a:p>
          </p:txBody>
        </p:sp>
      </p:grpSp>
      <p:sp>
        <p:nvSpPr>
          <p:cNvPr id="317" name="Rectangle 5"/>
          <p:cNvSpPr>
            <a:spLocks noChangeArrowheads="1"/>
          </p:cNvSpPr>
          <p:nvPr/>
        </p:nvSpPr>
        <p:spPr bwMode="auto">
          <a:xfrm>
            <a:off x="4262581" y="2646551"/>
            <a:ext cx="4380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 smtClean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</a:t>
            </a:r>
            <a:r>
              <a:rPr lang="en-US" dirty="0" smtClean="0">
                <a:latin typeface="Comic Sans MS"/>
                <a:cs typeface="Comic Sans MS"/>
              </a:rPr>
              <a:t>1 </a:t>
            </a:r>
            <a:r>
              <a:rPr lang="en-US" dirty="0">
                <a:latin typeface="Comic Sans MS"/>
                <a:cs typeface="Comic Sans MS"/>
              </a:rPr>
              <a:t>(or </a:t>
            </a:r>
            <a:r>
              <a:rPr lang="en-US" dirty="0" smtClean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</a:t>
            </a:r>
            <a:r>
              <a:rPr lang="en-US" dirty="0" smtClean="0">
                <a:latin typeface="Comic Sans MS"/>
                <a:cs typeface="Comic Sans MS"/>
              </a:rPr>
              <a:t>many</a:t>
            </a:r>
            <a:r>
              <a:rPr lang="en-US" dirty="0">
                <a:latin typeface="Comic Sans MS"/>
                <a:cs typeface="Comic Sans MS"/>
              </a:rPr>
              <a:t>) process  </a:t>
            </a:r>
            <a:r>
              <a:rPr lang="en-US" dirty="0" smtClean="0">
                <a:latin typeface="Comic Sans MS"/>
                <a:cs typeface="Comic Sans MS"/>
              </a:rPr>
              <a:t>=  </a:t>
            </a:r>
            <a:r>
              <a:rPr lang="en-US" dirty="0">
                <a:latin typeface="Comic Sans MS"/>
                <a:cs typeface="Comic Sans MS"/>
              </a:rPr>
              <a:t>Mono-jet </a:t>
            </a:r>
          </a:p>
        </p:txBody>
      </p:sp>
      <p:sp>
        <p:nvSpPr>
          <p:cNvPr id="318" name="Rectangle 25"/>
          <p:cNvSpPr>
            <a:spLocks noChangeArrowheads="1"/>
          </p:cNvSpPr>
          <p:nvPr/>
        </p:nvSpPr>
        <p:spPr bwMode="auto">
          <a:xfrm>
            <a:off x="4279388" y="2339675"/>
            <a:ext cx="27291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With high gluon density</a:t>
            </a:r>
          </a:p>
        </p:txBody>
      </p:sp>
      <p:grpSp>
        <p:nvGrpSpPr>
          <p:cNvPr id="319" name="Group 318"/>
          <p:cNvGrpSpPr/>
          <p:nvPr/>
        </p:nvGrpSpPr>
        <p:grpSpPr>
          <a:xfrm>
            <a:off x="4494680" y="2734951"/>
            <a:ext cx="4627313" cy="2231928"/>
            <a:chOff x="629821" y="3048000"/>
            <a:chExt cx="4627313" cy="2231928"/>
          </a:xfrm>
        </p:grpSpPr>
        <p:sp>
          <p:nvSpPr>
            <p:cNvPr id="320" name="Arrow: Right 267"/>
            <p:cNvSpPr/>
            <p:nvPr/>
          </p:nvSpPr>
          <p:spPr>
            <a:xfrm flipH="1">
              <a:off x="2288290" y="4185329"/>
              <a:ext cx="457200" cy="1828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14"/>
            <p:cNvSpPr>
              <a:spLocks noChangeArrowheads="1"/>
            </p:cNvSpPr>
            <p:nvPr/>
          </p:nvSpPr>
          <p:spPr bwMode="auto">
            <a:xfrm>
              <a:off x="2676371" y="3377609"/>
              <a:ext cx="1440719" cy="181215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 eaLnBrk="0" hangingPunct="0">
                <a:spcBef>
                  <a:spcPct val="50000"/>
                </a:spcBef>
              </a:pPr>
              <a:endParaRPr lang="en-US" sz="2000" dirty="0"/>
            </a:p>
          </p:txBody>
        </p:sp>
        <p:sp>
          <p:nvSpPr>
            <p:cNvPr id="322" name="Text Box 20"/>
            <p:cNvSpPr txBox="1">
              <a:spLocks noChangeArrowheads="1"/>
            </p:cNvSpPr>
            <p:nvPr/>
          </p:nvSpPr>
          <p:spPr bwMode="auto">
            <a:xfrm>
              <a:off x="629821" y="4035704"/>
              <a:ext cx="825228" cy="1046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322F31"/>
                  </a:solidFill>
                  <a:latin typeface="+mn-lt"/>
                </a:rPr>
                <a:t>p/d</a:t>
              </a:r>
              <a:br>
                <a:rPr lang="en-US" sz="2000" dirty="0">
                  <a:solidFill>
                    <a:srgbClr val="322F31"/>
                  </a:solidFill>
                  <a:latin typeface="+mn-lt"/>
                </a:rPr>
              </a:br>
              <a:r>
                <a:rPr lang="en-US" sz="1400" dirty="0">
                  <a:solidFill>
                    <a:srgbClr val="322F31"/>
                  </a:solidFill>
                  <a:latin typeface="+mn-lt"/>
                </a:rPr>
                <a:t>dilute</a:t>
              </a:r>
              <a:br>
                <a:rPr lang="en-US" sz="1400" dirty="0">
                  <a:solidFill>
                    <a:srgbClr val="322F31"/>
                  </a:solidFill>
                  <a:latin typeface="+mn-lt"/>
                </a:rPr>
              </a:br>
              <a:r>
                <a:rPr lang="en-US" sz="1400" dirty="0" err="1">
                  <a:solidFill>
                    <a:srgbClr val="322F31"/>
                  </a:solidFill>
                  <a:latin typeface="+mn-lt"/>
                </a:rPr>
                <a:t>parton</a:t>
              </a:r>
              <a:r>
                <a:rPr lang="en-US" sz="1400" dirty="0">
                  <a:solidFill>
                    <a:srgbClr val="322F31"/>
                  </a:solidFill>
                  <a:latin typeface="+mn-lt"/>
                </a:rPr>
                <a:t/>
              </a:r>
              <a:br>
                <a:rPr lang="en-US" sz="1400" dirty="0">
                  <a:solidFill>
                    <a:srgbClr val="322F31"/>
                  </a:solidFill>
                  <a:latin typeface="+mn-lt"/>
                </a:rPr>
              </a:br>
              <a:r>
                <a:rPr lang="en-US" sz="1400" dirty="0">
                  <a:solidFill>
                    <a:srgbClr val="322F31"/>
                  </a:solidFill>
                  <a:latin typeface="+mn-lt"/>
                </a:rPr>
                <a:t>system</a:t>
              </a:r>
              <a:endParaRPr lang="en-US" sz="2000" dirty="0">
                <a:solidFill>
                  <a:srgbClr val="322F31"/>
                </a:solidFill>
                <a:latin typeface="+mn-lt"/>
              </a:endParaRPr>
            </a:p>
          </p:txBody>
        </p:sp>
        <p:sp>
          <p:nvSpPr>
            <p:cNvPr id="323" name="Arrow: Right 260"/>
            <p:cNvSpPr/>
            <p:nvPr/>
          </p:nvSpPr>
          <p:spPr>
            <a:xfrm>
              <a:off x="1542239" y="4200569"/>
              <a:ext cx="457200" cy="182880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4" name="Group 323"/>
            <p:cNvGrpSpPr/>
            <p:nvPr/>
          </p:nvGrpSpPr>
          <p:grpSpPr>
            <a:xfrm>
              <a:off x="1313639" y="3911009"/>
              <a:ext cx="274320" cy="762000"/>
              <a:chOff x="3810000" y="1279525"/>
              <a:chExt cx="274320" cy="762000"/>
            </a:xfrm>
          </p:grpSpPr>
          <p:sp>
            <p:nvSpPr>
              <p:cNvPr id="383" name="Oval 14"/>
              <p:cNvSpPr>
                <a:spLocks noChangeArrowheads="1"/>
              </p:cNvSpPr>
              <p:nvPr/>
            </p:nvSpPr>
            <p:spPr bwMode="auto">
              <a:xfrm>
                <a:off x="3810000" y="1279525"/>
                <a:ext cx="274320" cy="762000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5400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  <p:sp>
            <p:nvSpPr>
              <p:cNvPr id="384" name="Oval 16"/>
              <p:cNvSpPr>
                <a:spLocks noChangeArrowheads="1"/>
              </p:cNvSpPr>
              <p:nvPr/>
            </p:nvSpPr>
            <p:spPr bwMode="auto">
              <a:xfrm>
                <a:off x="3909060" y="1626394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85" name="Oval 18"/>
              <p:cNvSpPr>
                <a:spLocks noChangeArrowheads="1"/>
              </p:cNvSpPr>
              <p:nvPr/>
            </p:nvSpPr>
            <p:spPr bwMode="auto">
              <a:xfrm>
                <a:off x="3909854" y="1812925"/>
                <a:ext cx="74612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  <p:sp>
            <p:nvSpPr>
              <p:cNvPr id="386" name="Oval 15"/>
              <p:cNvSpPr>
                <a:spLocks noChangeArrowheads="1"/>
              </p:cNvSpPr>
              <p:nvPr/>
            </p:nvSpPr>
            <p:spPr bwMode="auto">
              <a:xfrm>
                <a:off x="3909854" y="1431925"/>
                <a:ext cx="74613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</p:grpSp>
        <p:sp>
          <p:nvSpPr>
            <p:cNvPr id="325" name="Text Box 20"/>
            <p:cNvSpPr txBox="1">
              <a:spLocks noChangeArrowheads="1"/>
            </p:cNvSpPr>
            <p:nvPr/>
          </p:nvSpPr>
          <p:spPr bwMode="auto">
            <a:xfrm>
              <a:off x="3596203" y="4664375"/>
              <a:ext cx="1660931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0000FF"/>
                  </a:solidFill>
                  <a:latin typeface="+mn-lt"/>
                </a:rPr>
                <a:t>Au</a:t>
              </a:r>
              <a:r>
                <a:rPr lang="en-US" sz="2000" dirty="0">
                  <a:solidFill>
                    <a:srgbClr val="322F31"/>
                  </a:solidFill>
                  <a:latin typeface="+mn-lt"/>
                </a:rPr>
                <a:t/>
              </a:r>
              <a:br>
                <a:rPr lang="en-US" sz="2000" dirty="0">
                  <a:solidFill>
                    <a:srgbClr val="322F31"/>
                  </a:solidFill>
                  <a:latin typeface="+mn-lt"/>
                </a:rPr>
              </a:br>
              <a:r>
                <a:rPr lang="en-US" sz="1400" dirty="0">
                  <a:solidFill>
                    <a:srgbClr val="322F31"/>
                  </a:solidFill>
                  <a:latin typeface="+mn-lt"/>
                </a:rPr>
                <a:t>dense gluon field</a:t>
              </a:r>
              <a:endParaRPr lang="en-US" sz="2000" dirty="0">
                <a:solidFill>
                  <a:srgbClr val="322F31"/>
                </a:solidFill>
                <a:latin typeface="+mn-lt"/>
              </a:endParaRPr>
            </a:p>
          </p:txBody>
        </p:sp>
        <p:grpSp>
          <p:nvGrpSpPr>
            <p:cNvPr id="326" name="Group 325"/>
            <p:cNvGrpSpPr/>
            <p:nvPr/>
          </p:nvGrpSpPr>
          <p:grpSpPr>
            <a:xfrm rot="18920212">
              <a:off x="3374421" y="4268332"/>
              <a:ext cx="91440" cy="914400"/>
              <a:chOff x="6312248" y="60960"/>
              <a:chExt cx="469552" cy="1371600"/>
            </a:xfrm>
          </p:grpSpPr>
          <p:sp>
            <p:nvSpPr>
              <p:cNvPr id="370" name="Arc 369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Arc 370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Arc 371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Arc 372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Arc 373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Arc 374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Arc 375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Arc 376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Arc 377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Arc 378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Arc 379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Arc 380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Arc 381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7" name="Group 326"/>
            <p:cNvGrpSpPr/>
            <p:nvPr/>
          </p:nvGrpSpPr>
          <p:grpSpPr>
            <a:xfrm rot="18920212">
              <a:off x="3755421" y="4163286"/>
              <a:ext cx="91440" cy="914400"/>
              <a:chOff x="6312248" y="60960"/>
              <a:chExt cx="469552" cy="1371600"/>
            </a:xfrm>
          </p:grpSpPr>
          <p:sp>
            <p:nvSpPr>
              <p:cNvPr id="357" name="Arc 356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Arc 357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Arc 358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Arc 359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Arc 360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Arc 361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Arc 362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Arc 363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Arc 364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Arc 365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Arc 366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Arc 367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Arc 368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8" name="Group 327"/>
            <p:cNvGrpSpPr/>
            <p:nvPr/>
          </p:nvGrpSpPr>
          <p:grpSpPr>
            <a:xfrm rot="18920212">
              <a:off x="4136421" y="3963532"/>
              <a:ext cx="91440" cy="914400"/>
              <a:chOff x="6312248" y="60960"/>
              <a:chExt cx="469552" cy="1371600"/>
            </a:xfrm>
          </p:grpSpPr>
          <p:sp>
            <p:nvSpPr>
              <p:cNvPr id="344" name="Arc 343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Arc 344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Arc 345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Arc 346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Arc 347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Arc 348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Arc 349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Arc 350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Arc 351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Arc 352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Arc 353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Arc 354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Arc 355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9" name="Group 328"/>
            <p:cNvGrpSpPr/>
            <p:nvPr/>
          </p:nvGrpSpPr>
          <p:grpSpPr>
            <a:xfrm rot="1067816">
              <a:off x="2975192" y="3522105"/>
              <a:ext cx="91440" cy="914400"/>
              <a:chOff x="6312248" y="60960"/>
              <a:chExt cx="469552" cy="1371600"/>
            </a:xfrm>
          </p:grpSpPr>
          <p:sp>
            <p:nvSpPr>
              <p:cNvPr id="331" name="Arc 330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Arc 331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Arc 332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Arc 333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Arc 334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Arc 335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Arc 336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Arc 337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Arc 338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Arc 339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Arc 340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Arc 341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Arc 342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0" name="Freeform: Shape 22"/>
            <p:cNvSpPr/>
            <p:nvPr/>
          </p:nvSpPr>
          <p:spPr>
            <a:xfrm>
              <a:off x="1494392" y="3048000"/>
              <a:ext cx="3689498" cy="1424762"/>
            </a:xfrm>
            <a:custGeom>
              <a:avLst/>
              <a:gdLst>
                <a:gd name="connsiteX0" fmla="*/ 0 w 3689498"/>
                <a:gd name="connsiteY0" fmla="*/ 1424762 h 1424762"/>
                <a:gd name="connsiteX1" fmla="*/ 2073349 w 3689498"/>
                <a:gd name="connsiteY1" fmla="*/ 1180214 h 1424762"/>
                <a:gd name="connsiteX2" fmla="*/ 3689498 w 3689498"/>
                <a:gd name="connsiteY2" fmla="*/ 0 h 142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89498" h="1424762">
                  <a:moveTo>
                    <a:pt x="0" y="1424762"/>
                  </a:moveTo>
                  <a:cubicBezTo>
                    <a:pt x="729216" y="1421218"/>
                    <a:pt x="1458433" y="1417674"/>
                    <a:pt x="2073349" y="1180214"/>
                  </a:cubicBezTo>
                  <a:cubicBezTo>
                    <a:pt x="2688265" y="942754"/>
                    <a:pt x="3188881" y="471377"/>
                    <a:pt x="3689498" y="0"/>
                  </a:cubicBezTo>
                </a:path>
              </a:pathLst>
            </a:custGeom>
            <a:noFill/>
            <a:ln w="28575">
              <a:solidFill>
                <a:srgbClr val="322F31"/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7" name="Text Box 24"/>
          <p:cNvSpPr txBox="1">
            <a:spLocks noChangeArrowheads="1"/>
          </p:cNvSpPr>
          <p:nvPr/>
        </p:nvSpPr>
        <p:spPr bwMode="auto">
          <a:xfrm>
            <a:off x="904000" y="5299641"/>
            <a:ext cx="73856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CGC predicts suppression of back-to-back correlation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16472" y="1806304"/>
            <a:ext cx="8331200" cy="4673600"/>
            <a:chOff x="514350" y="2027960"/>
            <a:chExt cx="8331200" cy="4673600"/>
          </a:xfrm>
        </p:grpSpPr>
        <p:grpSp>
          <p:nvGrpSpPr>
            <p:cNvPr id="389" name="Group 388"/>
            <p:cNvGrpSpPr/>
            <p:nvPr/>
          </p:nvGrpSpPr>
          <p:grpSpPr>
            <a:xfrm>
              <a:off x="514350" y="2027960"/>
              <a:ext cx="8331200" cy="4673600"/>
              <a:chOff x="514350" y="1196110"/>
              <a:chExt cx="8331200" cy="4673600"/>
            </a:xfrm>
          </p:grpSpPr>
          <p:pic>
            <p:nvPicPr>
              <p:cNvPr id="390" name="Picture 12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350" y="1196110"/>
                <a:ext cx="8331200" cy="467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91" name="Group 390"/>
              <p:cNvGrpSpPr/>
              <p:nvPr/>
            </p:nvGrpSpPr>
            <p:grpSpPr>
              <a:xfrm>
                <a:off x="1110991" y="1283304"/>
                <a:ext cx="7155556" cy="3737240"/>
                <a:chOff x="129627" y="5924571"/>
                <a:chExt cx="7155556" cy="3737240"/>
              </a:xfrm>
              <a:solidFill>
                <a:schemeClr val="bg1"/>
              </a:solidFill>
            </p:grpSpPr>
            <p:pic>
              <p:nvPicPr>
                <p:cNvPr id="392" name="Picture 391" descr="Screen Shot 2017-02-04 at 2.34.56 PM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31" b="-2"/>
                <a:stretch/>
              </p:blipFill>
              <p:spPr>
                <a:xfrm>
                  <a:off x="129627" y="6186628"/>
                  <a:ext cx="7155556" cy="3475183"/>
                </a:xfrm>
                <a:prstGeom prst="rect">
                  <a:avLst/>
                </a:prstGeom>
                <a:grpFill/>
              </p:spPr>
            </p:pic>
            <p:sp>
              <p:nvSpPr>
                <p:cNvPr id="393" name="Rectangle 392"/>
                <p:cNvSpPr/>
                <p:nvPr/>
              </p:nvSpPr>
              <p:spPr>
                <a:xfrm>
                  <a:off x="4676155" y="5966858"/>
                  <a:ext cx="2467342" cy="276999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r>
                    <a:rPr lang="is-IS" sz="1200" dirty="0">
                      <a:latin typeface="Times New Roman"/>
                      <a:cs typeface="Times New Roman"/>
                    </a:rPr>
                    <a:t>Phys. Rev. Lett. 107, 172301 (2011)</a:t>
                  </a:r>
                  <a:endParaRPr lang="en-US" sz="1200" dirty="0">
                    <a:latin typeface="Times New Roman"/>
                    <a:cs typeface="Times New Roman"/>
                  </a:endParaRPr>
                </a:p>
              </p:txBody>
            </p:sp>
            <p:pic>
              <p:nvPicPr>
                <p:cNvPr id="394" name="Picture 12" descr="phenix_logo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9278" y="5924571"/>
                  <a:ext cx="878995" cy="31994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7" name="TextBox 6"/>
            <p:cNvSpPr txBox="1"/>
            <p:nvPr/>
          </p:nvSpPr>
          <p:spPr>
            <a:xfrm>
              <a:off x="755650" y="5892800"/>
              <a:ext cx="54908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Comic Sans MS"/>
                  <a:cs typeface="Comic Sans MS"/>
                </a:rPr>
                <a:t>dA</a:t>
              </a:r>
              <a:r>
                <a:rPr lang="en-US" sz="1600" dirty="0" smtClean="0">
                  <a:latin typeface="Comic Sans MS"/>
                  <a:cs typeface="Comic Sans MS"/>
                </a:rPr>
                <a:t>: alternative explanation through double interactions</a:t>
              </a:r>
              <a:endParaRPr lang="en-US" sz="1600" dirty="0">
                <a:latin typeface="Comic Sans MS"/>
                <a:cs typeface="Comic Sans MS"/>
              </a:endParaRPr>
            </a:p>
          </p:txBody>
        </p:sp>
        <p:pic>
          <p:nvPicPr>
            <p:cNvPr id="388" name="Picture 38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2" t="9960" r="3323"/>
            <a:stretch/>
          </p:blipFill>
          <p:spPr bwMode="auto">
            <a:xfrm>
              <a:off x="6336666" y="5916930"/>
              <a:ext cx="1974919" cy="45969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05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7" grpId="0"/>
      <p:bldP spid="318" grpId="0"/>
      <p:bldP spid="38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Saturation with the forward upgrade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>
              <a:latin typeface="Comic Sans MS"/>
              <a:cs typeface="Comic Sans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17"/>
            <a:ext cx="9144000" cy="13711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067" y="618066"/>
            <a:ext cx="84433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Expand the number of observables: 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rigorous test of theory predictions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get a handle on the different gluon distributions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provide variety of high precision data to test universality of CGC  EIC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study of evolution/universality of Q</a:t>
            </a:r>
            <a:r>
              <a:rPr lang="en-US" baseline="-25000" dirty="0" smtClean="0">
                <a:latin typeface="Comic Sans MS"/>
                <a:cs typeface="Comic Sans MS"/>
                <a:sym typeface="Wingdings"/>
              </a:rPr>
              <a:t>s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2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with A and x for different probes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471333" y="2252150"/>
            <a:ext cx="3149599" cy="381000"/>
          </a:xfrm>
          <a:prstGeom prst="ellipse">
            <a:avLst/>
          </a:prstGeom>
          <a:noFill/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882471" y="2235217"/>
            <a:ext cx="1244600" cy="381000"/>
          </a:xfrm>
          <a:prstGeom prst="ellipse">
            <a:avLst/>
          </a:prstGeom>
          <a:noFill/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5522" y="2040468"/>
            <a:ext cx="10337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arXiv</a:t>
            </a:r>
            <a:r>
              <a:rPr lang="en-US" sz="800" dirty="0" smtClean="0"/>
              <a:t>:</a:t>
            </a:r>
            <a:r>
              <a:rPr lang="da-DK" sz="800" dirty="0" smtClean="0"/>
              <a:t>1101.0715</a:t>
            </a:r>
            <a:endParaRPr lang="en-US" sz="800" dirty="0"/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" y="3589873"/>
            <a:ext cx="1831870" cy="31982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7647" y="3289300"/>
            <a:ext cx="1810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omic Sans MS"/>
                <a:cs typeface="Comic Sans MS"/>
              </a:rPr>
              <a:t>CGC prediction for </a:t>
            </a:r>
            <a:endParaRPr lang="en-US" sz="1400" dirty="0" smtClean="0">
              <a:latin typeface="Comic Sans MS"/>
              <a:cs typeface="Comic Sans MS"/>
            </a:endParaRPr>
          </a:p>
          <a:p>
            <a:pPr algn="ctr"/>
            <a:r>
              <a:rPr lang="en-US" sz="1400" dirty="0" err="1" smtClean="0">
                <a:latin typeface="Comic Sans MS"/>
                <a:cs typeface="Comic Sans MS"/>
              </a:rPr>
              <a:t>R</a:t>
            </a:r>
            <a:r>
              <a:rPr lang="en-US" sz="1400" baseline="-25000" dirty="0" err="1" smtClean="0">
                <a:latin typeface="Comic Sans MS"/>
                <a:cs typeface="Comic Sans MS"/>
              </a:rPr>
              <a:t>pA</a:t>
            </a:r>
            <a:r>
              <a:rPr lang="en-US" sz="1400" dirty="0">
                <a:latin typeface="Comic Sans MS"/>
                <a:cs typeface="Comic Sans MS"/>
              </a:rPr>
              <a:t> </a:t>
            </a:r>
            <a:r>
              <a:rPr lang="en-US" sz="1400" dirty="0" smtClean="0">
                <a:latin typeface="Comic Sans MS"/>
                <a:cs typeface="Comic Sans MS"/>
              </a:rPr>
              <a:t>direct </a:t>
            </a:r>
            <a:r>
              <a:rPr lang="en-US" sz="1400" dirty="0">
                <a:latin typeface="Comic Sans MS"/>
                <a:cs typeface="Comic Sans MS"/>
              </a:rPr>
              <a:t>photon</a:t>
            </a:r>
            <a:r>
              <a:rPr lang="en-US" sz="1400" dirty="0" smtClean="0">
                <a:latin typeface="Comic Sans MS"/>
                <a:cs typeface="Comic Sans MS"/>
              </a:rPr>
              <a:t>: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8266" y="3452284"/>
            <a:ext cx="3929281" cy="340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buClr>
                <a:srgbClr val="0000FF"/>
              </a:buClr>
            </a:pPr>
            <a:endParaRPr lang="en-US" sz="7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jet-hadron / jet photon correlations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endParaRPr lang="en-US" sz="1600" dirty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sz="1600" dirty="0" smtClean="0">
                <a:latin typeface="Comic Sans MS"/>
                <a:cs typeface="Comic Sans MS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1M events with forward upgrade </a:t>
            </a:r>
            <a:endParaRPr lang="en-US" sz="1600" dirty="0">
              <a:latin typeface="Comic Sans MS"/>
              <a:cs typeface="Comic Sans MS"/>
              <a:sym typeface="Wingdings"/>
            </a:endParaRPr>
          </a:p>
          <a:p>
            <a:pPr>
              <a:buClr>
                <a:srgbClr val="0000FF"/>
              </a:buClr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      in 2023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pAu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and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pAl</a:t>
            </a:r>
            <a:endParaRPr lang="en-US" sz="1600" dirty="0" smtClean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endParaRPr lang="en-US" sz="1600" dirty="0" smtClean="0">
              <a:latin typeface="Comic Sans MS"/>
              <a:cs typeface="Comic Sans MS"/>
            </a:endParaRPr>
          </a:p>
          <a:p>
            <a:pPr lvl="1">
              <a:buClr>
                <a:srgbClr val="0000FF"/>
              </a:buClr>
            </a:pPr>
            <a:endParaRPr lang="en-US" sz="1600" dirty="0">
              <a:latin typeface="Comic Sans MS"/>
              <a:cs typeface="Comic Sans M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2"/>
          <a:stretch/>
        </p:blipFill>
        <p:spPr bwMode="auto">
          <a:xfrm>
            <a:off x="5117152" y="3897304"/>
            <a:ext cx="2049780" cy="17618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0526" y="3884074"/>
            <a:ext cx="1828800" cy="182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494" r="4206" b="1368"/>
          <a:stretch/>
        </p:blipFill>
        <p:spPr bwMode="auto">
          <a:xfrm>
            <a:off x="1909230" y="4214282"/>
            <a:ext cx="2650068" cy="1879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269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3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Surprises at forward </a:t>
            </a:r>
            <a:r>
              <a:rPr lang="en-US" dirty="0" err="1"/>
              <a:t>rapidities</a:t>
            </a:r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smtClean="0"/>
              <a:t>INT-2017 The Flavor Structure of Nucleon Sea</a:t>
            </a:r>
            <a:endParaRPr lang="en-US" dirty="0"/>
          </a:p>
        </p:txBody>
      </p:sp>
      <p:pic>
        <p:nvPicPr>
          <p:cNvPr id="9" name="Picture 8" descr="xQ2data_schematic_combo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0"/>
          <a:stretch/>
        </p:blipFill>
        <p:spPr>
          <a:xfrm>
            <a:off x="-10568" y="448485"/>
            <a:ext cx="3547666" cy="2933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27511" y="899593"/>
            <a:ext cx="477566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Very unique RHIC possibility </a:t>
            </a:r>
            <a:r>
              <a:rPr lang="en-US" dirty="0" err="1" smtClean="0">
                <a:latin typeface="Comic Sans MS"/>
                <a:cs typeface="Comic Sans MS"/>
              </a:rPr>
              <a:t>p</a:t>
            </a:r>
            <a:r>
              <a:rPr lang="en-US" baseline="30000" dirty="0" err="1">
                <a:latin typeface="Comic Sans MS"/>
                <a:cs typeface="Comic Sans MS"/>
              </a:rPr>
              <a:t>↑</a:t>
            </a:r>
            <a:r>
              <a:rPr lang="en-US" dirty="0" err="1" smtClean="0">
                <a:latin typeface="Comic Sans MS"/>
                <a:cs typeface="Comic Sans MS"/>
              </a:rPr>
              <a:t>A</a:t>
            </a:r>
            <a:endParaRPr lang="en-US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Gluon saturation signature in transverse 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 single spin asymmetries A</a:t>
            </a:r>
            <a:r>
              <a:rPr lang="en-US" baseline="-25000" dirty="0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Suppression is enhanced in nuclei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 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Suppression of A</a:t>
            </a:r>
            <a:r>
              <a:rPr lang="en-US" baseline="-25000" dirty="0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in </a:t>
            </a:r>
            <a:r>
              <a:rPr lang="en-US" dirty="0" err="1">
                <a:latin typeface="Comic Sans MS"/>
                <a:cs typeface="Comic Sans MS"/>
              </a:rPr>
              <a:t>p</a:t>
            </a:r>
            <a:r>
              <a:rPr lang="en-US" baseline="30000" dirty="0" err="1">
                <a:latin typeface="Comic Sans MS"/>
                <a:cs typeface="Comic Sans MS"/>
              </a:rPr>
              <a:t>↑</a:t>
            </a:r>
            <a:r>
              <a:rPr lang="en-US" dirty="0" err="1">
                <a:latin typeface="Comic Sans MS"/>
                <a:cs typeface="Comic Sans MS"/>
              </a:rPr>
              <a:t>A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provides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 sensitivity to Q</a:t>
            </a:r>
            <a:r>
              <a:rPr lang="en-US" baseline="-25000" dirty="0" smtClean="0">
                <a:latin typeface="Comic Sans MS"/>
                <a:cs typeface="Comic Sans MS"/>
              </a:rPr>
              <a:t>s</a:t>
            </a:r>
            <a:r>
              <a:rPr lang="en-US" dirty="0" smtClean="0">
                <a:latin typeface="Comic Sans MS"/>
                <a:cs typeface="Comic Sans MS"/>
              </a:rPr>
              <a:t>.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sz="1200" dirty="0">
                <a:latin typeface="Comic Sans MS"/>
                <a:cs typeface="Comic Sans MS"/>
              </a:rPr>
              <a:t>arXiv:</a:t>
            </a:r>
            <a:r>
              <a:rPr lang="en-US" sz="1200" dirty="0" smtClean="0">
                <a:latin typeface="Comic Sans MS"/>
                <a:cs typeface="Comic Sans MS"/>
              </a:rPr>
              <a:t>1106.1375 &amp; </a:t>
            </a:r>
            <a:r>
              <a:rPr lang="en-US" sz="1200" dirty="0">
                <a:latin typeface="Comic Sans MS"/>
                <a:cs typeface="Comic Sans MS"/>
              </a:rPr>
              <a:t>arXiv:</a:t>
            </a:r>
            <a:r>
              <a:rPr lang="en-US" sz="1200" dirty="0" smtClean="0">
                <a:latin typeface="Comic Sans MS"/>
                <a:cs typeface="Comic Sans MS"/>
              </a:rPr>
              <a:t>1201.5890</a:t>
            </a:r>
            <a:endParaRPr lang="en-US" sz="1200" dirty="0">
              <a:latin typeface="Comic Sans MS"/>
              <a:cs typeface="Comic Sans MS"/>
            </a:endParaRPr>
          </a:p>
        </p:txBody>
      </p:sp>
      <p:pic>
        <p:nvPicPr>
          <p:cNvPr id="10" name="Picture 9" descr="sat.xQ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2795" r="2524" b="2185"/>
          <a:stretch/>
        </p:blipFill>
        <p:spPr>
          <a:xfrm>
            <a:off x="-10574" y="3481917"/>
            <a:ext cx="3620822" cy="3407832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6899594"/>
              </p:ext>
            </p:extLst>
          </p:nvPr>
        </p:nvGraphicFramePr>
        <p:xfrm>
          <a:off x="4516973" y="2055284"/>
          <a:ext cx="1112119" cy="325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1" name="Equation" r:id="rId5" imgW="736600" imgH="215900" progId="Equation.DSMT4">
                  <p:embed/>
                </p:oleObj>
              </mc:Choice>
              <mc:Fallback>
                <p:oleObj name="Equation" r:id="rId5" imgW="7366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6973" y="2055284"/>
                        <a:ext cx="1112119" cy="325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3" descr="C:\Users\keyser\Documents\RHIC\STAR\Documents\figs\project_full_ANsat_2015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3539" y="3793336"/>
            <a:ext cx="5089259" cy="303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own Arrow 20"/>
          <p:cNvSpPr/>
          <p:nvPr/>
        </p:nvSpPr>
        <p:spPr>
          <a:xfrm>
            <a:off x="8587264" y="4816910"/>
            <a:ext cx="400110" cy="457200"/>
          </a:xfrm>
          <a:prstGeom prst="downArrow">
            <a:avLst>
              <a:gd name="adj1" fmla="val 50000"/>
              <a:gd name="adj2" fmla="val 6000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86944" y="4445012"/>
            <a:ext cx="572392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p+p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62954" y="5274733"/>
            <a:ext cx="681046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p+Al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27314" y="6115050"/>
            <a:ext cx="737852" cy="369332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p+Au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8623248" y="5646644"/>
            <a:ext cx="400110" cy="457200"/>
          </a:xfrm>
          <a:prstGeom prst="downArrow">
            <a:avLst>
              <a:gd name="adj1" fmla="val 50000"/>
              <a:gd name="adj2" fmla="val 6000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sat.xQ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2795" r="2524" b="2185"/>
          <a:stretch/>
        </p:blipFill>
        <p:spPr>
          <a:xfrm>
            <a:off x="0" y="467787"/>
            <a:ext cx="3620822" cy="340783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233176" y="3636522"/>
            <a:ext cx="4499391" cy="2823553"/>
            <a:chOff x="-228929" y="449259"/>
            <a:chExt cx="4917345" cy="2963646"/>
          </a:xfrm>
        </p:grpSpPr>
        <p:grpSp>
          <p:nvGrpSpPr>
            <p:cNvPr id="20" name="Group 19"/>
            <p:cNvGrpSpPr/>
            <p:nvPr/>
          </p:nvGrpSpPr>
          <p:grpSpPr>
            <a:xfrm>
              <a:off x="-228929" y="449259"/>
              <a:ext cx="4917345" cy="2963646"/>
              <a:chOff x="-239512" y="449259"/>
              <a:chExt cx="4917345" cy="2963646"/>
            </a:xfrm>
          </p:grpSpPr>
          <p:pic>
            <p:nvPicPr>
              <p:cNvPr id="27" name="Content Placeholder 3" descr="ANrad.eps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065" r="-6065"/>
              <a:stretch>
                <a:fillRect/>
              </a:stretch>
            </p:blipFill>
            <p:spPr>
              <a:xfrm>
                <a:off x="-239512" y="708555"/>
                <a:ext cx="4917345" cy="2704350"/>
              </a:xfrm>
              <a:prstGeom prst="rect">
                <a:avLst/>
              </a:prstGeom>
            </p:spPr>
          </p:pic>
          <p:cxnSp>
            <p:nvCxnSpPr>
              <p:cNvPr id="28" name="Straight Arrow Connector 27"/>
              <p:cNvCxnSpPr/>
              <p:nvPr/>
            </p:nvCxnSpPr>
            <p:spPr bwMode="auto">
              <a:xfrm flipV="1">
                <a:off x="1274234" y="2465916"/>
                <a:ext cx="419099" cy="20531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9" name="TextBox 28"/>
              <p:cNvSpPr txBox="1"/>
              <p:nvPr/>
            </p:nvSpPr>
            <p:spPr>
              <a:xfrm>
                <a:off x="1591730" y="2216152"/>
                <a:ext cx="10116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r=1.4fm</a:t>
                </a:r>
                <a:endParaRPr lang="en-US" sz="1600" dirty="0"/>
              </a:p>
            </p:txBody>
          </p:sp>
          <p:cxnSp>
            <p:nvCxnSpPr>
              <p:cNvPr id="30" name="Straight Arrow Connector 29"/>
              <p:cNvCxnSpPr/>
              <p:nvPr/>
            </p:nvCxnSpPr>
            <p:spPr bwMode="auto">
              <a:xfrm flipV="1">
                <a:off x="1511301" y="2772834"/>
                <a:ext cx="838199" cy="32596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1" name="TextBox 30"/>
              <p:cNvSpPr txBox="1"/>
              <p:nvPr/>
            </p:nvSpPr>
            <p:spPr>
              <a:xfrm>
                <a:off x="2273297" y="2516720"/>
                <a:ext cx="7974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r=2fm</a:t>
                </a:r>
                <a:endParaRPr lang="en-US" sz="1600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3100" y="449259"/>
                <a:ext cx="42393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strong suppression of </a:t>
                </a:r>
                <a:r>
                  <a:rPr lang="en-US" sz="1400" dirty="0" err="1"/>
                  <a:t>odderon</a:t>
                </a:r>
                <a:r>
                  <a:rPr lang="en-US" sz="1400" dirty="0"/>
                  <a:t> STSA </a:t>
                </a:r>
                <a:r>
                  <a:rPr lang="en-US" sz="1400" dirty="0" smtClean="0"/>
                  <a:t>in </a:t>
                </a:r>
                <a:r>
                  <a:rPr lang="en-US" sz="1400" dirty="0"/>
                  <a:t>nuclei.</a:t>
                </a:r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 bwMode="auto">
            <a:xfrm flipV="1">
              <a:off x="1284817" y="1676401"/>
              <a:ext cx="285750" cy="2010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1475317" y="1422404"/>
              <a:ext cx="7974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r=1fm</a:t>
              </a:r>
              <a:endParaRPr lang="en-US" sz="16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080254" y="4201583"/>
            <a:ext cx="129227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Q</a:t>
            </a:r>
            <a:r>
              <a:rPr lang="en-US" sz="1400" baseline="-25000" dirty="0" err="1" smtClean="0"/>
              <a:t>s</a:t>
            </a:r>
            <a:r>
              <a:rPr lang="en-US" sz="1400" baseline="30000" dirty="0" err="1" smtClean="0"/>
              <a:t>p</a:t>
            </a:r>
            <a:r>
              <a:rPr lang="en-US" sz="1400" dirty="0" smtClean="0"/>
              <a:t>=1.0 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084487" y="4565648"/>
            <a:ext cx="1292274" cy="30777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Q</a:t>
            </a:r>
            <a:r>
              <a:rPr lang="en-US" sz="1400" baseline="-25000" dirty="0" err="1" smtClean="0"/>
              <a:t>s</a:t>
            </a:r>
            <a:r>
              <a:rPr lang="en-US" sz="1400" baseline="30000" dirty="0" err="1" smtClean="0"/>
              <a:t>p</a:t>
            </a:r>
            <a:r>
              <a:rPr lang="en-US" sz="1400" dirty="0" smtClean="0"/>
              <a:t>=0.8 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" y="438150"/>
            <a:ext cx="7703820" cy="526542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Content Placeholder 5"/>
          <p:cNvSpPr txBox="1">
            <a:spLocks/>
          </p:cNvSpPr>
          <p:nvPr/>
        </p:nvSpPr>
        <p:spPr>
          <a:xfrm rot="20520000">
            <a:off x="480949" y="2472529"/>
            <a:ext cx="8253467" cy="1885615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65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1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12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3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3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3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3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400" dirty="0" smtClean="0">
                <a:latin typeface="Comic Sans MS"/>
                <a:cs typeface="Comic Sans MS"/>
              </a:rPr>
              <a:t>seen suppression is minimal</a:t>
            </a:r>
          </a:p>
          <a:p>
            <a:pPr algn="ctr">
              <a:buFont typeface="Wingdings" charset="0"/>
              <a:buChar char="à"/>
            </a:pPr>
            <a:r>
              <a:rPr lang="en-US" sz="2400" dirty="0" smtClean="0">
                <a:latin typeface="Comic Sans MS"/>
                <a:cs typeface="Comic Sans MS"/>
                <a:sym typeface="Wingdings"/>
              </a:rPr>
              <a:t>CGC approach only applicable </a:t>
            </a:r>
          </a:p>
          <a:p>
            <a:pPr algn="ctr">
              <a:buFont typeface="Wingdings" charset="0"/>
              <a:buChar char="à"/>
            </a:pPr>
            <a:r>
              <a:rPr lang="en-US" sz="2400" dirty="0" smtClean="0">
                <a:latin typeface="Comic Sans MS"/>
                <a:cs typeface="Comic Sans MS"/>
                <a:sym typeface="Wingdings"/>
              </a:rPr>
              <a:t>if main underlying process of A</a:t>
            </a:r>
            <a:r>
              <a:rPr lang="en-US" sz="2400" baseline="-25000" dirty="0" smtClean="0">
                <a:latin typeface="Comic Sans MS"/>
                <a:cs typeface="Comic Sans MS"/>
                <a:sym typeface="Wingdings"/>
              </a:rPr>
              <a:t>N</a:t>
            </a:r>
            <a:r>
              <a:rPr lang="en-US" sz="2400" dirty="0" smtClean="0">
                <a:latin typeface="Comic Sans MS"/>
                <a:cs typeface="Comic Sans MS"/>
                <a:sym typeface="Wingdings"/>
              </a:rPr>
              <a:t> is of 22 nature</a:t>
            </a:r>
          </a:p>
          <a:p>
            <a:pPr algn="ctr">
              <a:buFont typeface="Wingdings" charset="0"/>
              <a:buChar char="à"/>
            </a:pPr>
            <a:r>
              <a:rPr lang="en-US" sz="2400" dirty="0" smtClean="0">
                <a:latin typeface="Comic Sans MS"/>
                <a:cs typeface="Comic Sans MS"/>
                <a:sym typeface="Wingdings"/>
              </a:rPr>
              <a:t>several new theory calculations  </a:t>
            </a:r>
            <a:endParaRPr lang="en-US" sz="2000" dirty="0" smtClean="0">
              <a:latin typeface="Comic Sans MS"/>
              <a:cs typeface="Comic Sans MS"/>
            </a:endParaRPr>
          </a:p>
          <a:p>
            <a:pPr marL="0" indent="0" algn="ctr">
              <a:buFont typeface="Wingdings" charset="2"/>
              <a:buNone/>
            </a:pPr>
            <a:endParaRPr lang="en-US" sz="2400" dirty="0" smtClean="0">
              <a:solidFill>
                <a:schemeClr val="bg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3968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  <p:bldP spid="22" grpId="0" animBg="1"/>
      <p:bldP spid="23" grpId="0" animBg="1"/>
      <p:bldP spid="24" grpId="0" animBg="1"/>
      <p:bldP spid="13" grpId="0" animBg="1"/>
      <p:bldP spid="15" grpId="0" animBg="1"/>
      <p:bldP spid="3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nuclear modification of TMD</a:t>
            </a:r>
            <a:r>
              <a:rPr lang="en-US" b="1" cap="none" dirty="0" smtClean="0"/>
              <a:t>s</a:t>
            </a:r>
            <a:endParaRPr lang="en-US" b="1" cap="none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smtClean="0">
                <a:latin typeface="Comic Sans MS"/>
                <a:cs typeface="Comic Sans MS"/>
              </a:rPr>
              <a:t>INT-2017 The Flavor Structure of Nucleon Sea</a:t>
            </a:r>
            <a:endParaRPr lang="en-US">
              <a:latin typeface="Comic Sans MS"/>
              <a:cs typeface="Comic Sans MS"/>
            </a:endParaRPr>
          </a:p>
        </p:txBody>
      </p:sp>
      <p:pic>
        <p:nvPicPr>
          <p:cNvPr id="10" name="Picture 9" descr="ColPAuProj2017.v0.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" r="2676"/>
          <a:stretch/>
        </p:blipFill>
        <p:spPr>
          <a:xfrm>
            <a:off x="1042502" y="1166755"/>
            <a:ext cx="7008191" cy="5415170"/>
          </a:xfrm>
          <a:prstGeom prst="rect">
            <a:avLst/>
          </a:prstGeom>
        </p:spPr>
      </p:pic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96903" y="616625"/>
            <a:ext cx="541324" cy="432506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4488" y="563217"/>
            <a:ext cx="6897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Collins FF in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pAu</a:t>
            </a:r>
            <a:endParaRPr lang="en-US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First study of a nuclear modification of a spin observable ever 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8595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13" name="Picture 12" descr="Tower_Bridge,London_Getting_Opened_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" t="16012" r="9722" b="7760"/>
          <a:stretch/>
        </p:blipFill>
        <p:spPr>
          <a:xfrm>
            <a:off x="2003210" y="3371327"/>
            <a:ext cx="5158320" cy="32055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63495" y="3368003"/>
            <a:ext cx="9190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80FF00"/>
                </a:solidFill>
                <a:latin typeface="Comic Sans MS"/>
                <a:cs typeface="Comic Sans MS"/>
              </a:rPr>
              <a:t>EIC</a:t>
            </a:r>
            <a:endParaRPr lang="en-US" sz="3200" dirty="0">
              <a:solidFill>
                <a:srgbClr val="80FF00"/>
              </a:solidFill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56645" y="3380705"/>
            <a:ext cx="2286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FF"/>
                </a:solidFill>
                <a:latin typeface="Comic Sans MS"/>
                <a:cs typeface="Comic Sans MS"/>
              </a:rPr>
              <a:t>RHIC </a:t>
            </a:r>
            <a:r>
              <a:rPr lang="en-US" sz="2800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pp</a:t>
            </a:r>
            <a:r>
              <a:rPr lang="en-US" sz="2800" dirty="0" smtClean="0">
                <a:solidFill>
                  <a:srgbClr val="FF00FF"/>
                </a:solidFill>
                <a:latin typeface="Comic Sans MS"/>
                <a:cs typeface="Comic Sans MS"/>
              </a:rPr>
              <a:t>/</a:t>
            </a:r>
            <a:r>
              <a:rPr lang="en-US" sz="2800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pA</a:t>
            </a:r>
            <a:endParaRPr lang="en-US" sz="2800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98023" y="4642243"/>
            <a:ext cx="29552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universality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factorization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evolution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inform EIC physics program</a:t>
            </a:r>
          </a:p>
          <a:p>
            <a:pPr algn="ctr"/>
            <a:r>
              <a:rPr lang="en-US" sz="1600" dirty="0">
                <a:solidFill>
                  <a:srgbClr val="FFFF66"/>
                </a:solidFill>
                <a:latin typeface="Comic Sans MS"/>
                <a:cs typeface="Comic Sans MS"/>
              </a:rPr>
              <a:t>experimental </a:t>
            </a:r>
            <a:r>
              <a:rPr lang="en-US" sz="1600" dirty="0" smtClean="0">
                <a:solidFill>
                  <a:srgbClr val="FFFF66"/>
                </a:solidFill>
                <a:latin typeface="Comic Sans MS"/>
                <a:cs typeface="Comic Sans MS"/>
              </a:rPr>
              <a:t>requirements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69992" y="434651"/>
            <a:ext cx="6614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RHIC </a:t>
            </a:r>
            <a:r>
              <a:rPr lang="en-US" sz="20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pp</a:t>
            </a:r>
            <a:r>
              <a:rPr lang="en-US" sz="2000" b="1" dirty="0">
                <a:solidFill>
                  <a:srgbClr val="0000FF"/>
                </a:solidFill>
                <a:latin typeface="Comic Sans MS"/>
                <a:cs typeface="Comic Sans MS"/>
              </a:rPr>
              <a:t>/</a:t>
            </a:r>
            <a:r>
              <a:rPr lang="en-US" sz="20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</a:t>
            </a:r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unique </a:t>
            </a:r>
            <a:r>
              <a:rPr lang="en-US" sz="2000" b="1" dirty="0">
                <a:solidFill>
                  <a:srgbClr val="0000FF"/>
                </a:solidFill>
                <a:latin typeface="Comic Sans MS"/>
                <a:cs typeface="Comic Sans MS"/>
              </a:rPr>
              <a:t>program </a:t>
            </a:r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addresses several fundamental questions in QCD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467" y="1197790"/>
            <a:ext cx="89494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RHIC provides/will provide many different data sets to constrain TMDs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STAR provided the first data to show TMDs survive at low x and high Q</a:t>
            </a:r>
            <a:r>
              <a:rPr lang="en-US" baseline="30000" dirty="0" smtClean="0">
                <a:latin typeface="Comic Sans MS"/>
                <a:cs typeface="Comic Sans MS"/>
              </a:rPr>
              <a:t>2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effectLst/>
                <a:latin typeface="Comic Sans MS"/>
                <a:cs typeface="Comic Sans MS"/>
              </a:rPr>
              <a:t>First 3 </a:t>
            </a:r>
            <a:r>
              <a:rPr lang="en-US" dirty="0" smtClean="0">
                <a:effectLst/>
                <a:latin typeface="Symbol" charset="2"/>
                <a:cs typeface="Symbol" charset="2"/>
              </a:rPr>
              <a:t>s</a:t>
            </a:r>
            <a:r>
              <a:rPr lang="en-US" dirty="0" smtClean="0">
                <a:effectLst/>
                <a:latin typeface="Comic Sans MS"/>
                <a:cs typeface="Comic Sans MS"/>
              </a:rPr>
              <a:t> sign of non-universality of </a:t>
            </a:r>
            <a:r>
              <a:rPr lang="en-US" dirty="0" err="1" smtClean="0">
                <a:effectLst/>
                <a:latin typeface="Comic Sans MS"/>
                <a:cs typeface="Comic Sans MS"/>
              </a:rPr>
              <a:t>Sivers</a:t>
            </a:r>
            <a:r>
              <a:rPr lang="en-US" dirty="0" smtClean="0">
                <a:effectLst/>
                <a:latin typeface="Comic Sans MS"/>
                <a:cs typeface="Comic Sans MS"/>
              </a:rPr>
              <a:t> </a:t>
            </a:r>
            <a:r>
              <a:rPr lang="en-US" dirty="0" err="1" smtClean="0">
                <a:effectLst/>
                <a:latin typeface="Comic Sans MS"/>
                <a:cs typeface="Comic Sans MS"/>
              </a:rPr>
              <a:t>fct</a:t>
            </a:r>
            <a:r>
              <a:rPr lang="en-US" dirty="0" smtClean="0">
                <a:effectLst/>
                <a:latin typeface="Comic Sans MS"/>
                <a:cs typeface="Comic Sans MS"/>
              </a:rPr>
              <a:t>.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effectLst/>
                <a:latin typeface="Comic Sans MS"/>
                <a:cs typeface="Comic Sans MS"/>
              </a:rPr>
              <a:t>no signs of a significant gluon </a:t>
            </a:r>
            <a:r>
              <a:rPr lang="en-US" dirty="0" err="1" smtClean="0">
                <a:effectLst/>
                <a:latin typeface="Comic Sans MS"/>
                <a:cs typeface="Comic Sans MS"/>
              </a:rPr>
              <a:t>Sivers</a:t>
            </a:r>
            <a:r>
              <a:rPr lang="en-US" dirty="0" smtClean="0">
                <a:effectLst/>
                <a:latin typeface="Comic Sans MS"/>
                <a:cs typeface="Comic Sans MS"/>
              </a:rPr>
              <a:t> function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endParaRPr lang="en-US" sz="1200" dirty="0">
              <a:latin typeface="Comic Sans MS"/>
              <a:cs typeface="Comic Sans MS"/>
            </a:endParaRP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RHIC </a:t>
            </a:r>
            <a:r>
              <a:rPr lang="en-US" dirty="0" err="1" smtClean="0">
                <a:latin typeface="Comic Sans MS"/>
                <a:cs typeface="Comic Sans MS"/>
              </a:rPr>
              <a:t>pA</a:t>
            </a:r>
            <a:r>
              <a:rPr lang="en-US" dirty="0" smtClean="0">
                <a:latin typeface="Comic Sans MS"/>
                <a:cs typeface="Comic Sans MS"/>
              </a:rPr>
              <a:t> data can provide important data to study nuclear TMDs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200" dirty="0">
              <a:effectLst/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Many more results to come</a:t>
            </a:r>
            <a:endParaRPr lang="en-US" dirty="0" smtClean="0">
              <a:effectLst/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6830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72" y="3432106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675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W+/W- ratio From STAR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>
                <a:latin typeface="Comic Sans MS"/>
                <a:cs typeface="Comic Sans MS"/>
              </a:rPr>
              <a:t>INT-2017 The Flavor Structure of Nucleon Sea</a:t>
            </a:r>
            <a:endParaRPr lang="en-US">
              <a:latin typeface="Comic Sans MS"/>
              <a:cs typeface="Comic Sans M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76412" y="770112"/>
            <a:ext cx="37675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Comic Sans MS"/>
                <a:cs typeface="Comic Sans MS"/>
              </a:rPr>
              <a:t>Systematic uncertainties </a:t>
            </a:r>
          </a:p>
          <a:p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(blue shades)</a:t>
            </a:r>
            <a:r>
              <a:rPr lang="en-US" sz="16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from background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subtraction: 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QCD 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background </a:t>
            </a:r>
            <a:r>
              <a:rPr lang="en-US" sz="1600" dirty="0" smtClean="0">
                <a:latin typeface="Comic Sans MS"/>
                <a:cs typeface="Comic Sans MS"/>
              </a:rPr>
              <a:t>varied </a:t>
            </a:r>
            <a:r>
              <a:rPr lang="en-US" sz="1600" dirty="0">
                <a:latin typeface="Comic Sans MS"/>
                <a:cs typeface="Comic Sans MS"/>
              </a:rPr>
              <a:t>the </a:t>
            </a:r>
            <a:endParaRPr lang="en-US" sz="1600" dirty="0" smtClean="0">
              <a:latin typeface="Comic Sans MS"/>
              <a:cs typeface="Comic Sans MS"/>
            </a:endParaRPr>
          </a:p>
          <a:p>
            <a:r>
              <a:rPr lang="en-US" sz="1600" dirty="0" smtClean="0">
                <a:latin typeface="Comic Sans MS"/>
                <a:cs typeface="Comic Sans MS"/>
              </a:rPr>
              <a:t>     normalization </a:t>
            </a:r>
            <a:r>
              <a:rPr lang="en-US" sz="1600" dirty="0">
                <a:latin typeface="Comic Sans MS"/>
                <a:cs typeface="Comic Sans MS"/>
              </a:rPr>
              <a:t>bin to: </a:t>
            </a:r>
            <a:r>
              <a:rPr lang="en-US" sz="1600" dirty="0" smtClean="0">
                <a:latin typeface="Comic Sans MS"/>
                <a:cs typeface="Comic Sans MS"/>
              </a:rPr>
              <a:t>[</a:t>
            </a:r>
            <a:r>
              <a:rPr lang="en-US" sz="1600" dirty="0">
                <a:latin typeface="Comic Sans MS"/>
                <a:cs typeface="Comic Sans MS"/>
              </a:rPr>
              <a:t>15;17] and </a:t>
            </a:r>
            <a:endParaRPr lang="en-US" sz="1600" dirty="0" smtClean="0">
              <a:latin typeface="Comic Sans MS"/>
              <a:cs typeface="Comic Sans MS"/>
            </a:endParaRPr>
          </a:p>
          <a:p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 [</a:t>
            </a:r>
            <a:r>
              <a:rPr lang="en-US" sz="1600" dirty="0">
                <a:latin typeface="Comic Sans MS"/>
                <a:cs typeface="Comic Sans MS"/>
              </a:rPr>
              <a:t>15;21]   </a:t>
            </a:r>
          </a:p>
          <a:p>
            <a:pPr marL="285750" lvl="1" indent="-285750">
              <a:buFont typeface="Wingdings" charset="2"/>
              <a:buChar char="q"/>
            </a:pPr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Z</a:t>
            </a:r>
            <a:r>
              <a:rPr lang="en-US" sz="16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0 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-&gt; </a:t>
            </a:r>
            <a:r>
              <a:rPr lang="en-US" sz="1600" b="1" dirty="0" err="1">
                <a:solidFill>
                  <a:srgbClr val="0000FF"/>
                </a:solidFill>
                <a:latin typeface="Comic Sans MS"/>
                <a:cs typeface="Comic Sans MS"/>
              </a:rPr>
              <a:t>ee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background </a:t>
            </a:r>
            <a:r>
              <a:rPr lang="en-US" sz="1600" dirty="0" smtClean="0">
                <a:latin typeface="Comic Sans MS"/>
                <a:cs typeface="Comic Sans MS"/>
              </a:rPr>
              <a:t>vary the normalization to STAR </a:t>
            </a:r>
            <a:r>
              <a:rPr lang="en-US" sz="1600" dirty="0" err="1" smtClean="0">
                <a:latin typeface="Comic Sans MS"/>
                <a:cs typeface="Comic Sans MS"/>
              </a:rPr>
              <a:t>lumi</a:t>
            </a:r>
            <a:r>
              <a:rPr lang="en-US" sz="1600" dirty="0" smtClean="0">
                <a:latin typeface="Comic Sans MS"/>
                <a:cs typeface="Comic Sans MS"/>
              </a:rPr>
              <a:t> +/- </a:t>
            </a:r>
            <a:r>
              <a:rPr lang="en-US" sz="1600" dirty="0">
                <a:latin typeface="Comic Sans MS"/>
                <a:cs typeface="Comic Sans MS"/>
              </a:rPr>
              <a:t>13% </a:t>
            </a:r>
            <a:endParaRPr lang="en-US" sz="1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" y="518592"/>
            <a:ext cx="5312832" cy="3280825"/>
            <a:chOff x="-519439" y="3346174"/>
            <a:chExt cx="6184348" cy="39115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89" r="7955"/>
            <a:stretch/>
          </p:blipFill>
          <p:spPr>
            <a:xfrm>
              <a:off x="-519439" y="3346174"/>
              <a:ext cx="6184348" cy="391154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16200000">
              <a:off x="-1131712" y="4898353"/>
              <a:ext cx="18141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σ</a:t>
              </a:r>
              <a:r>
                <a:rPr lang="en-US" dirty="0" smtClean="0"/>
                <a:t>(W</a:t>
              </a:r>
              <a:r>
                <a:rPr lang="en-US" baseline="30000" dirty="0" smtClean="0"/>
                <a:t>+</a:t>
              </a:r>
              <a:r>
                <a:rPr lang="en-US" dirty="0" smtClean="0"/>
                <a:t>) / </a:t>
              </a:r>
              <a:r>
                <a:rPr lang="en-US" dirty="0" err="1"/>
                <a:t>σ</a:t>
              </a:r>
              <a:r>
                <a:rPr lang="en-US" dirty="0"/>
                <a:t>(</a:t>
              </a:r>
              <a:r>
                <a:rPr lang="en-US" dirty="0" smtClean="0"/>
                <a:t>W</a:t>
              </a:r>
              <a:r>
                <a:rPr lang="en-US" baseline="30000" dirty="0" smtClean="0"/>
                <a:t>-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716505" y="629628"/>
            <a:ext cx="2451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Collected </a:t>
            </a:r>
            <a:r>
              <a:rPr lang="en-US" sz="1400" b="1" dirty="0" err="1" smtClean="0">
                <a:solidFill>
                  <a:srgbClr val="0000FF"/>
                </a:solidFill>
              </a:rPr>
              <a:t>Lumi</a:t>
            </a:r>
            <a:r>
              <a:rPr lang="en-US" sz="1400" b="1" dirty="0" smtClean="0">
                <a:solidFill>
                  <a:srgbClr val="0000FF"/>
                </a:solidFill>
              </a:rPr>
              <a:t> = 102 pb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-1</a:t>
            </a:r>
            <a:endParaRPr lang="en-US" sz="1400" b="1" baseline="30000" dirty="0">
              <a:solidFill>
                <a:srgbClr val="0000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67522" y="3645062"/>
            <a:ext cx="4034131" cy="3198247"/>
            <a:chOff x="700312" y="1247913"/>
            <a:chExt cx="6897601" cy="48509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32" r="6335"/>
            <a:stretch/>
          </p:blipFill>
          <p:spPr>
            <a:xfrm>
              <a:off x="700312" y="1247913"/>
              <a:ext cx="6897601" cy="485099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rot="16200000">
              <a:off x="123880" y="1999440"/>
              <a:ext cx="1797326" cy="4736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σ</a:t>
              </a:r>
              <a:r>
                <a:rPr lang="en-US" sz="1200" dirty="0" smtClean="0"/>
                <a:t>(W</a:t>
              </a:r>
              <a:r>
                <a:rPr lang="en-US" sz="1200" baseline="30000" dirty="0" smtClean="0"/>
                <a:t>+</a:t>
              </a:r>
              <a:r>
                <a:rPr lang="en-US" sz="1200" dirty="0" smtClean="0"/>
                <a:t>) / </a:t>
              </a:r>
              <a:r>
                <a:rPr lang="en-US" sz="1200" dirty="0" err="1" smtClean="0"/>
                <a:t>σ</a:t>
              </a:r>
              <a:r>
                <a:rPr lang="en-US" sz="1200" dirty="0" smtClean="0"/>
                <a:t>(W</a:t>
              </a:r>
              <a:r>
                <a:rPr lang="en-US" sz="1200" baseline="30000" dirty="0" smtClean="0"/>
                <a:t>-</a:t>
              </a:r>
              <a:r>
                <a:rPr lang="en-US" sz="1200" dirty="0" smtClean="0"/>
                <a:t>)</a:t>
              </a:r>
              <a:endParaRPr lang="en-US" sz="12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94624" y="4510107"/>
            <a:ext cx="49015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Total systematic uncertainty accounts for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Syst. from background subtraction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Syst. </a:t>
            </a:r>
            <a:r>
              <a:rPr lang="en-US" dirty="0">
                <a:latin typeface="Comic Sans MS"/>
                <a:cs typeface="Comic Sans MS"/>
              </a:rPr>
              <a:t>f</a:t>
            </a:r>
            <a:r>
              <a:rPr lang="en-US" dirty="0" smtClean="0">
                <a:latin typeface="Comic Sans MS"/>
                <a:cs typeface="Comic Sans MS"/>
              </a:rPr>
              <a:t>rom W reconstruction 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7" name="Picture 6" descr="RW-Error-Projection-17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"/>
          <a:stretch/>
        </p:blipFill>
        <p:spPr>
          <a:xfrm rot="5400000">
            <a:off x="1750877" y="-218764"/>
            <a:ext cx="5176580" cy="715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5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62" b="-1"/>
          <a:stretch/>
        </p:blipFill>
        <p:spPr>
          <a:xfrm>
            <a:off x="76196" y="402168"/>
            <a:ext cx="4717001" cy="5537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run-13 data fully analyzed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571" y="5939353"/>
            <a:ext cx="5089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/>
                <a:cs typeface="Comic Sans MS"/>
              </a:rPr>
              <a:t>Run-13 </a:t>
            </a:r>
            <a:r>
              <a:rPr lang="en-US" dirty="0" smtClean="0">
                <a:latin typeface="Comic Sans MS"/>
                <a:cs typeface="Comic Sans MS"/>
              </a:rPr>
              <a:t>reduced </a:t>
            </a:r>
            <a:r>
              <a:rPr lang="en-US" dirty="0">
                <a:latin typeface="Comic Sans MS"/>
                <a:cs typeface="Comic Sans MS"/>
              </a:rPr>
              <a:t>uncertainties </a:t>
            </a:r>
            <a:r>
              <a:rPr lang="en-US" dirty="0" smtClean="0">
                <a:latin typeface="Comic Sans MS"/>
                <a:cs typeface="Comic Sans MS"/>
              </a:rPr>
              <a:t>by 40%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working on paper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197" y="1333499"/>
            <a:ext cx="4162396" cy="38756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13916" y="964167"/>
            <a:ext cx="2814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Impact study by NNPDF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8750" y="5355167"/>
            <a:ext cx="3573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STAR W data high constrain on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polarized </a:t>
            </a:r>
            <a:r>
              <a:rPr lang="en-US" dirty="0" err="1" smtClean="0">
                <a:latin typeface="Comic Sans MS"/>
                <a:cs typeface="Comic Sans MS"/>
              </a:rPr>
              <a:t>ubar</a:t>
            </a:r>
            <a:r>
              <a:rPr lang="en-US" dirty="0" smtClean="0">
                <a:latin typeface="Comic Sans MS"/>
                <a:cs typeface="Comic Sans MS"/>
              </a:rPr>
              <a:t> and </a:t>
            </a:r>
            <a:r>
              <a:rPr lang="en-US" dirty="0" err="1">
                <a:latin typeface="Comic Sans MS"/>
                <a:cs typeface="Comic Sans MS"/>
              </a:rPr>
              <a:t>d</a:t>
            </a:r>
            <a:r>
              <a:rPr lang="en-US" dirty="0" err="1" smtClean="0">
                <a:latin typeface="Comic Sans MS"/>
                <a:cs typeface="Comic Sans MS"/>
              </a:rPr>
              <a:t>bar</a:t>
            </a:r>
            <a:endParaRPr lang="en-US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174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3239736" y="439882"/>
            <a:ext cx="246632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lang="en-US" sz="2400" dirty="0" smtClean="0">
                <a:latin typeface="Comic Sans MS"/>
                <a:ea typeface="Cambria Math"/>
                <a:cs typeface="Comic Sans MS"/>
                <a:sym typeface="Cambria Math"/>
              </a:rPr>
              <a:t>Wigner function</a:t>
            </a:r>
          </a:p>
          <a:p>
            <a:pPr lvl="0" algn="ctr"/>
            <a:r>
              <a:rPr sz="2400" dirty="0" smtClean="0">
                <a:latin typeface="Comic Sans MS"/>
                <a:ea typeface="Cambria Math"/>
                <a:cs typeface="Comic Sans MS"/>
                <a:sym typeface="Cambria Math"/>
              </a:rPr>
              <a:t>W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(x,b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,k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51" name="Shape 51"/>
          <p:cNvSpPr/>
          <p:nvPr/>
        </p:nvSpPr>
        <p:spPr>
          <a:xfrm>
            <a:off x="5823675" y="1229239"/>
            <a:ext cx="105613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∫ d</a:t>
            </a:r>
            <a:r>
              <a:rPr sz="2400" baseline="30000" dirty="0">
                <a:latin typeface="Comic Sans MS"/>
                <a:ea typeface="Cambria Math"/>
                <a:cs typeface="Comic Sans MS"/>
                <a:sym typeface="Cambria Math"/>
              </a:rPr>
              <a:t>2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</a:p>
        </p:txBody>
      </p:sp>
      <p:sp>
        <p:nvSpPr>
          <p:cNvPr id="52" name="Shape 52"/>
          <p:cNvSpPr/>
          <p:nvPr/>
        </p:nvSpPr>
        <p:spPr>
          <a:xfrm>
            <a:off x="6319866" y="2311671"/>
            <a:ext cx="111469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f(x,b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 smtClean="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  <a:endParaRPr lang="en-US" sz="2400" dirty="0" smtClean="0">
              <a:latin typeface="Comic Sans MS"/>
              <a:ea typeface="Cambria Math"/>
              <a:cs typeface="Comic Sans MS"/>
              <a:sym typeface="Cambria Math"/>
            </a:endParaRPr>
          </a:p>
          <a:p>
            <a:pPr lvl="0" algn="ctr"/>
            <a:r>
              <a:rPr lang="en-US" sz="2400" dirty="0" smtClean="0">
                <a:solidFill>
                  <a:srgbClr val="0000FF"/>
                </a:solidFill>
                <a:latin typeface="Comic Sans MS"/>
                <a:ea typeface="Cambria Math"/>
                <a:cs typeface="Comic Sans MS"/>
                <a:sym typeface="Cambria Math"/>
              </a:rPr>
              <a:t>GPDs</a:t>
            </a:r>
            <a:endParaRPr sz="2400" dirty="0">
              <a:solidFill>
                <a:srgbClr val="0000FF"/>
              </a:solidFill>
              <a:latin typeface="Comic Sans MS"/>
              <a:ea typeface="Cambria Math"/>
              <a:cs typeface="Comic Sans MS"/>
              <a:sym typeface="Cambria Math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1688411" y="2311671"/>
            <a:ext cx="109831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f(x,k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 smtClean="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  <a:endParaRPr lang="en-US" sz="2400" dirty="0" smtClean="0">
              <a:latin typeface="Comic Sans MS"/>
              <a:ea typeface="Cambria Math"/>
              <a:cs typeface="Comic Sans MS"/>
              <a:sym typeface="Cambria Math"/>
            </a:endParaRPr>
          </a:p>
          <a:p>
            <a:pPr lvl="0" algn="ctr"/>
            <a:r>
              <a:rPr lang="en-US" sz="2400" dirty="0" smtClean="0">
                <a:solidFill>
                  <a:srgbClr val="FF00FF"/>
                </a:solidFill>
                <a:latin typeface="Comic Sans MS"/>
                <a:ea typeface="Cambria Math"/>
                <a:cs typeface="Comic Sans MS"/>
                <a:sym typeface="Cambria Math"/>
              </a:rPr>
              <a:t>TMDs</a:t>
            </a:r>
            <a:endParaRPr sz="2400" dirty="0">
              <a:solidFill>
                <a:srgbClr val="FF00FF"/>
              </a:solidFill>
              <a:latin typeface="Comic Sans MS"/>
              <a:ea typeface="Cambria Math"/>
              <a:cs typeface="Comic Sans MS"/>
              <a:sym typeface="Cambria Math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2142023" y="1295364"/>
            <a:ext cx="93906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∫d</a:t>
            </a:r>
            <a:r>
              <a:rPr sz="2400" baseline="30000">
                <a:latin typeface="Comic Sans MS"/>
                <a:ea typeface="Cambria Math"/>
                <a:cs typeface="Comic Sans MS"/>
                <a:sym typeface="Cambria Math"/>
              </a:rPr>
              <a:t>2</a:t>
            </a:r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b</a:t>
            </a:r>
            <a:r>
              <a:rPr sz="2400" baseline="-2500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</a:p>
        </p:txBody>
      </p:sp>
      <p:sp>
        <p:nvSpPr>
          <p:cNvPr id="57" name="Shape 57"/>
          <p:cNvSpPr/>
          <p:nvPr/>
        </p:nvSpPr>
        <p:spPr>
          <a:xfrm flipH="1">
            <a:off x="2280558" y="1211960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1" y="3243593"/>
            <a:ext cx="428752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/>
            <a:r>
              <a:rPr lang="en-US" dirty="0" smtClean="0">
                <a:latin typeface="Comic Sans MS"/>
                <a:cs typeface="Comic Sans MS"/>
              </a:rPr>
              <a:t>(</a:t>
            </a:r>
            <a:r>
              <a:rPr dirty="0" smtClean="0">
                <a:latin typeface="Comic Sans MS"/>
                <a:cs typeface="Comic Sans MS"/>
              </a:rPr>
              <a:t>Spin</a:t>
            </a:r>
            <a:r>
              <a:rPr dirty="0">
                <a:latin typeface="Comic Sans MS"/>
                <a:cs typeface="Comic Sans MS"/>
              </a:rPr>
              <a:t>-</a:t>
            </a:r>
            <a:r>
              <a:rPr dirty="0" smtClean="0">
                <a:latin typeface="Comic Sans MS"/>
                <a:cs typeface="Comic Sans MS"/>
              </a:rPr>
              <a:t>dependent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r>
              <a:rPr dirty="0" smtClean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</a:rPr>
              <a:t>+1</a:t>
            </a:r>
            <a:r>
              <a:rPr dirty="0" smtClean="0">
                <a:latin typeface="Comic Sans MS"/>
                <a:cs typeface="Comic Sans MS"/>
              </a:rPr>
              <a:t>D </a:t>
            </a:r>
            <a:r>
              <a:rPr lang="en-US" dirty="0" smtClean="0">
                <a:latin typeface="Comic Sans MS"/>
                <a:cs typeface="Comic Sans MS"/>
              </a:rPr>
              <a:t>transverse </a:t>
            </a:r>
            <a:r>
              <a:rPr dirty="0" smtClean="0">
                <a:latin typeface="Comic Sans MS"/>
                <a:cs typeface="Comic Sans MS"/>
              </a:rPr>
              <a:t>momentum images </a:t>
            </a:r>
            <a:endParaRPr dirty="0">
              <a:latin typeface="Comic Sans MS"/>
              <a:cs typeface="Comic Sans MS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5276022" y="1229108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3" name="Shape 63"/>
          <p:cNvSpPr/>
          <p:nvPr/>
        </p:nvSpPr>
        <p:spPr>
          <a:xfrm>
            <a:off x="4836040" y="3258335"/>
            <a:ext cx="430796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/>
            <a:r>
              <a:rPr lang="en-US" dirty="0" smtClean="0">
                <a:latin typeface="Comic Sans MS"/>
                <a:cs typeface="Comic Sans MS"/>
              </a:rPr>
              <a:t>(</a:t>
            </a:r>
            <a:r>
              <a:rPr dirty="0" smtClean="0">
                <a:latin typeface="Comic Sans MS"/>
                <a:cs typeface="Comic Sans MS"/>
              </a:rPr>
              <a:t>Spin</a:t>
            </a:r>
            <a:r>
              <a:rPr dirty="0">
                <a:latin typeface="Comic Sans MS"/>
                <a:cs typeface="Comic Sans MS"/>
              </a:rPr>
              <a:t>-</a:t>
            </a:r>
            <a:r>
              <a:rPr dirty="0" smtClean="0">
                <a:latin typeface="Comic Sans MS"/>
                <a:cs typeface="Comic Sans MS"/>
              </a:rPr>
              <a:t>dependent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r>
              <a:rPr dirty="0" smtClean="0">
                <a:latin typeface="Comic Sans MS"/>
                <a:cs typeface="Comic Sans MS"/>
              </a:rPr>
              <a:t> 2+1D </a:t>
            </a:r>
            <a:r>
              <a:rPr lang="en-US" dirty="0" smtClean="0">
                <a:latin typeface="Comic Sans MS"/>
                <a:cs typeface="Comic Sans MS"/>
              </a:rPr>
              <a:t>spatial </a:t>
            </a:r>
            <a:r>
              <a:rPr dirty="0" smtClean="0">
                <a:latin typeface="Comic Sans MS"/>
                <a:cs typeface="Comic Sans MS"/>
              </a:rPr>
              <a:t>images </a:t>
            </a:r>
            <a:r>
              <a:rPr dirty="0">
                <a:latin typeface="Comic Sans MS"/>
                <a:cs typeface="Comic Sans MS"/>
              </a:rPr>
              <a:t>from exclusive scattering</a:t>
            </a:r>
          </a:p>
        </p:txBody>
      </p:sp>
      <p:sp>
        <p:nvSpPr>
          <p:cNvPr id="65" name="Shape 65"/>
          <p:cNvSpPr/>
          <p:nvPr/>
        </p:nvSpPr>
        <p:spPr>
          <a:xfrm>
            <a:off x="284113" y="1679355"/>
            <a:ext cx="133498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i="1" dirty="0">
                <a:solidFill>
                  <a:srgbClr val="FF00FF"/>
                </a:solidFill>
                <a:latin typeface="Comic Sans MS"/>
                <a:cs typeface="Comic Sans MS"/>
              </a:rPr>
              <a:t>Momentum</a:t>
            </a:r>
          </a:p>
          <a:p>
            <a:pPr lvl="0"/>
            <a:r>
              <a:rPr i="1" dirty="0">
                <a:solidFill>
                  <a:srgbClr val="FF00FF"/>
                </a:solidFill>
                <a:latin typeface="Comic Sans MS"/>
                <a:cs typeface="Comic Sans MS"/>
              </a:rPr>
              <a:t>space</a:t>
            </a:r>
          </a:p>
        </p:txBody>
      </p:sp>
      <p:sp>
        <p:nvSpPr>
          <p:cNvPr id="66" name="Shape 66"/>
          <p:cNvSpPr/>
          <p:nvPr/>
        </p:nvSpPr>
        <p:spPr>
          <a:xfrm>
            <a:off x="7420233" y="1679346"/>
            <a:ext cx="135617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i="1" dirty="0">
                <a:solidFill>
                  <a:srgbClr val="0000FF"/>
                </a:solidFill>
                <a:latin typeface="Comic Sans MS"/>
                <a:cs typeface="Comic Sans MS"/>
              </a:rPr>
              <a:t>Coordinate</a:t>
            </a:r>
          </a:p>
          <a:p>
            <a:pPr lvl="0"/>
            <a:r>
              <a:rPr i="1" dirty="0">
                <a:solidFill>
                  <a:srgbClr val="0000FF"/>
                </a:solidFill>
                <a:latin typeface="Comic Sans MS"/>
                <a:cs typeface="Comic Sans MS"/>
              </a:rPr>
              <a:t>space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2+1 dimensional Imaging of Quarks &amp; Gluons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84576" y="3767673"/>
            <a:ext cx="3890645" cy="2459471"/>
            <a:chOff x="5667330" y="5401735"/>
            <a:chExt cx="3890645" cy="245947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67330" y="5472336"/>
              <a:ext cx="3890645" cy="2388870"/>
            </a:xfrm>
            <a:prstGeom prst="rect">
              <a:avLst/>
            </a:prstGeom>
          </p:spPr>
        </p:pic>
        <p:sp>
          <p:nvSpPr>
            <p:cNvPr id="30" name="Up Arrow 29"/>
            <p:cNvSpPr/>
            <p:nvPr/>
          </p:nvSpPr>
          <p:spPr bwMode="auto">
            <a:xfrm>
              <a:off x="6027899" y="5401735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Up Arrow 30"/>
            <p:cNvSpPr/>
            <p:nvPr/>
          </p:nvSpPr>
          <p:spPr bwMode="auto">
            <a:xfrm>
              <a:off x="7071507" y="5622602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Up Arrow 31"/>
            <p:cNvSpPr/>
            <p:nvPr/>
          </p:nvSpPr>
          <p:spPr bwMode="auto">
            <a:xfrm>
              <a:off x="8267148" y="5904577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64700" y="3961340"/>
            <a:ext cx="4479032" cy="2591860"/>
            <a:chOff x="4685020" y="4233975"/>
            <a:chExt cx="4479032" cy="259186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/>
            <a:srcRect t="4492" r="74977" b="58882"/>
            <a:stretch/>
          </p:blipFill>
          <p:spPr>
            <a:xfrm>
              <a:off x="4685020" y="4233975"/>
              <a:ext cx="1655697" cy="138614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/>
            <a:srcRect l="38889" t="4492" r="37037" b="58882"/>
            <a:stretch/>
          </p:blipFill>
          <p:spPr>
            <a:xfrm>
              <a:off x="6187866" y="4644198"/>
              <a:ext cx="1592905" cy="1386148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312967" y="5926479"/>
              <a:ext cx="37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/>
                  <a:cs typeface="Times New Roman"/>
                </a:rPr>
                <a:t>x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020000">
              <a:off x="6814776" y="4359726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down quark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/>
            <a:srcRect l="76690" t="4492" b="58882"/>
            <a:stretch/>
          </p:blipFill>
          <p:spPr>
            <a:xfrm>
              <a:off x="7621699" y="5111986"/>
              <a:ext cx="1542353" cy="1386148"/>
            </a:xfrm>
            <a:prstGeom prst="rect">
              <a:avLst/>
            </a:prstGeom>
          </p:spPr>
        </p:pic>
        <p:cxnSp>
          <p:nvCxnSpPr>
            <p:cNvPr id="55" name="Straight Arrow Connector 54"/>
            <p:cNvCxnSpPr/>
            <p:nvPr/>
          </p:nvCxnSpPr>
          <p:spPr bwMode="auto">
            <a:xfrm>
              <a:off x="4825366" y="5487898"/>
              <a:ext cx="3797087" cy="133793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</p:grpSp>
      <p:pic>
        <p:nvPicPr>
          <p:cNvPr id="56" name="buffer.p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01" y="1549900"/>
            <a:ext cx="2168796" cy="197394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5774267" y="545768"/>
            <a:ext cx="2658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Comic Sans MS"/>
                <a:cs typeface="Comic Sans MS"/>
              </a:rPr>
              <a:t>QCD genetic map</a:t>
            </a:r>
            <a:endParaRPr lang="en-US" sz="24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2259" y="6298503"/>
            <a:ext cx="6340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Recent theoretical work indicates direct access to Gluon 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W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igner function 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through diffractive di-jets in UPC (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  <a:hlinkClick r:id="rId5"/>
              </a:rPr>
              <a:t>arXiv: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  <a:hlinkClick r:id="rId5"/>
              </a:rPr>
              <a:t>1706.01765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608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 advAuto="0"/>
      <p:bldP spid="52" grpId="0" animBg="1" advAuto="0"/>
      <p:bldP spid="53" grpId="0" animBg="1" advAuto="0"/>
      <p:bldP spid="54" grpId="0" animBg="1" advAuto="0"/>
      <p:bldP spid="57" grpId="0" animBg="1" advAuto="0"/>
      <p:bldP spid="59" grpId="0" animBg="1" advAuto="0"/>
      <p:bldP spid="61" grpId="0" animBg="1" advAuto="0"/>
      <p:bldP spid="63" grpId="0" animBg="1" advAuto="0"/>
      <p:bldP spid="65" grpId="0" animBg="1" advAuto="0"/>
      <p:bldP spid="66" grpId="0" animBg="1" advAuto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TMD</a:t>
            </a:r>
            <a:r>
              <a:rPr lang="en-US" cap="none" dirty="0" smtClean="0"/>
              <a:t>s</a:t>
            </a:r>
            <a:r>
              <a:rPr lang="en-US" dirty="0" smtClean="0"/>
              <a:t> at RHIC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9394" y="6176213"/>
            <a:ext cx="601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RHIC unique kinematics: </a:t>
            </a:r>
            <a:r>
              <a:rPr lang="en-US" dirty="0" smtClean="0">
                <a:latin typeface="Comic Sans MS"/>
                <a:cs typeface="Comic Sans MS"/>
              </a:rPr>
              <a:t>from low to high x at high Q</a:t>
            </a:r>
            <a:r>
              <a:rPr lang="en-US" baseline="30000" dirty="0" smtClean="0">
                <a:latin typeface="Comic Sans MS"/>
                <a:cs typeface="Comic Sans MS"/>
              </a:rPr>
              <a:t>2</a:t>
            </a:r>
            <a:endParaRPr lang="en-US" baseline="30000" dirty="0"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25990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Till today TMDs came only from fixed target data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 smtClean="0">
                <a:latin typeface="Comic Sans MS"/>
                <a:cs typeface="Comic Sans MS"/>
              </a:rPr>
              <a:t>high x @ low Q</a:t>
            </a:r>
            <a:r>
              <a:rPr lang="en-US" baseline="30000" dirty="0" smtClean="0">
                <a:latin typeface="Comic Sans MS"/>
                <a:cs typeface="Comic Sans MS"/>
              </a:rPr>
              <a:t>2</a:t>
            </a:r>
            <a:endParaRPr lang="en-US" dirty="0" smtClean="0">
              <a:latin typeface="Comic Sans MS"/>
              <a:cs typeface="Comic Sans MS"/>
            </a:endParaRP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need to establish concept at high Q</a:t>
            </a:r>
            <a:r>
              <a:rPr lang="en-US" baseline="30000" dirty="0" smtClean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</a:rPr>
              <a:t> and wide range in x</a:t>
            </a:r>
          </a:p>
          <a:p>
            <a:pPr algn="ctr"/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polarised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pp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at RHIC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0" r="7440" b="3578"/>
          <a:stretch/>
        </p:blipFill>
        <p:spPr>
          <a:xfrm>
            <a:off x="1161473" y="529484"/>
            <a:ext cx="6794460" cy="4767279"/>
          </a:xfrm>
          <a:prstGeom prst="rect">
            <a:avLst/>
          </a:prstGeom>
        </p:spPr>
      </p:pic>
      <p:sp>
        <p:nvSpPr>
          <p:cNvPr id="13" name="AutoShape 49"/>
          <p:cNvSpPr>
            <a:spLocks noChangeArrowheads="1"/>
          </p:cNvSpPr>
          <p:nvPr/>
        </p:nvSpPr>
        <p:spPr bwMode="auto">
          <a:xfrm>
            <a:off x="488528" y="5688594"/>
            <a:ext cx="764540" cy="3820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7" r="7562" b="3797"/>
          <a:stretch/>
        </p:blipFill>
        <p:spPr>
          <a:xfrm>
            <a:off x="1167765" y="534799"/>
            <a:ext cx="6788168" cy="47660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634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EIC’s Physics </a:t>
            </a:r>
            <a:r>
              <a:rPr lang="en-US" sz="2000" dirty="0"/>
              <a:t>Impact</a:t>
            </a:r>
            <a:r>
              <a:rPr lang="en-US" sz="2000" dirty="0" smtClean="0"/>
              <a:t>, Complementarity </a:t>
            </a:r>
            <a:r>
              <a:rPr lang="en-US" sz="2000" dirty="0"/>
              <a:t>and Uniqueness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86342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Complementarity</a:t>
            </a:r>
          </a:p>
          <a:p>
            <a:pPr algn="ctr"/>
            <a:r>
              <a:rPr lang="en-US" b="1" dirty="0" smtClean="0">
                <a:latin typeface="Comic Sans MS"/>
                <a:cs typeface="Comic Sans MS"/>
              </a:rPr>
              <a:t>QCD has two concepts which lay its foundation</a:t>
            </a:r>
            <a:endParaRPr lang="en-US" b="1" dirty="0">
              <a:latin typeface="Comic Sans MS"/>
              <a:cs typeface="Comic Sans MS"/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factorization and universality</a:t>
            </a:r>
          </a:p>
          <a:p>
            <a:pPr algn="ctr"/>
            <a:endParaRPr lang="en-US" sz="800" b="1" dirty="0" smtClean="0">
              <a:latin typeface="Comic Sans MS"/>
              <a:cs typeface="Comic Sans MS"/>
            </a:endParaRPr>
          </a:p>
          <a:p>
            <a:pPr algn="ctr">
              <a:buClr>
                <a:srgbClr val="0000FF"/>
              </a:buClr>
            </a:pPr>
            <a:r>
              <a:rPr lang="en-US" b="1" dirty="0" smtClean="0">
                <a:latin typeface="Comic Sans MS"/>
                <a:cs typeface="Comic Sans MS"/>
              </a:rPr>
              <a:t>To tests these concepts and separate </a:t>
            </a:r>
            <a:r>
              <a:rPr lang="en-US" b="1" dirty="0">
                <a:latin typeface="Comic Sans MS"/>
                <a:cs typeface="Comic Sans MS"/>
              </a:rPr>
              <a:t>interaction dependent phenomena </a:t>
            </a:r>
            <a:r>
              <a:rPr lang="en-US" b="1" dirty="0" smtClean="0">
                <a:latin typeface="Comic Sans MS"/>
                <a:cs typeface="Comic Sans MS"/>
              </a:rPr>
              <a:t>from </a:t>
            </a:r>
          </a:p>
          <a:p>
            <a:pPr algn="ctr">
              <a:buClr>
                <a:srgbClr val="0000FF"/>
              </a:buClr>
            </a:pPr>
            <a:r>
              <a:rPr lang="en-US" b="1" dirty="0" smtClean="0">
                <a:latin typeface="Comic Sans MS"/>
                <a:cs typeface="Comic Sans MS"/>
              </a:rPr>
              <a:t>intrinsic nuclear properties </a:t>
            </a:r>
          </a:p>
          <a:p>
            <a:pPr algn="ctr">
              <a:buClr>
                <a:srgbClr val="0000FF"/>
              </a:buClr>
            </a:pP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different complementary </a:t>
            </a: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probes </a:t>
            </a:r>
            <a:r>
              <a:rPr lang="en-US" b="1" dirty="0">
                <a:latin typeface="Comic Sans MS"/>
                <a:cs typeface="Comic Sans MS"/>
              </a:rPr>
              <a:t>are </a:t>
            </a:r>
            <a:r>
              <a:rPr lang="en-US" b="1" dirty="0" smtClean="0">
                <a:latin typeface="Comic Sans MS"/>
                <a:cs typeface="Comic Sans MS"/>
              </a:rPr>
              <a:t>critical</a:t>
            </a:r>
          </a:p>
          <a:p>
            <a:pPr algn="ctr">
              <a:buClr>
                <a:srgbClr val="0000FF"/>
              </a:buClr>
            </a:pP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Probes:</a:t>
            </a:r>
            <a:r>
              <a:rPr lang="en-US" b="1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b="1" dirty="0">
                <a:latin typeface="Comic Sans MS"/>
                <a:cs typeface="Comic Sans MS"/>
              </a:rPr>
              <a:t>high precision data </a:t>
            </a:r>
            <a:r>
              <a:rPr lang="en-US" b="1" dirty="0" smtClean="0">
                <a:latin typeface="Comic Sans MS"/>
                <a:cs typeface="Comic Sans MS"/>
              </a:rPr>
              <a:t>from </a:t>
            </a:r>
            <a:r>
              <a:rPr lang="en-US" b="1" dirty="0" err="1" smtClean="0">
                <a:latin typeface="Comic Sans MS"/>
                <a:cs typeface="Comic Sans MS"/>
              </a:rPr>
              <a:t>ep</a:t>
            </a:r>
            <a:r>
              <a:rPr lang="en-US" b="1" dirty="0" smtClean="0">
                <a:latin typeface="Comic Sans MS"/>
                <a:cs typeface="Comic Sans MS"/>
              </a:rPr>
              <a:t>, </a:t>
            </a:r>
            <a:r>
              <a:rPr lang="en-US" b="1" dirty="0" err="1" smtClean="0">
                <a:latin typeface="Comic Sans MS"/>
                <a:cs typeface="Comic Sans MS"/>
              </a:rPr>
              <a:t>pp</a:t>
            </a:r>
            <a:r>
              <a:rPr lang="en-US" b="1" dirty="0" smtClean="0">
                <a:latin typeface="Comic Sans MS"/>
                <a:cs typeface="Comic Sans MS"/>
              </a:rPr>
              <a:t>, </a:t>
            </a:r>
            <a:r>
              <a:rPr lang="en-US" b="1" dirty="0" err="1" smtClean="0">
                <a:latin typeface="Comic Sans MS"/>
                <a:cs typeface="Comic Sans MS"/>
              </a:rPr>
              <a:t>e+e</a:t>
            </a:r>
            <a:r>
              <a:rPr lang="en-US" b="1" dirty="0" smtClean="0">
                <a:latin typeface="Comic Sans MS"/>
                <a:cs typeface="Comic Sans MS"/>
              </a:rPr>
              <a:t>-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37" y="2882599"/>
            <a:ext cx="1646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Universality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2411" y="2883379"/>
            <a:ext cx="1807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Factorization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72605" y="3194364"/>
            <a:ext cx="4629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omic Sans MS"/>
                <a:cs typeface="Comic Sans MS"/>
              </a:rPr>
              <a:t>Example: Measure PDFs at HERA at √s=0.3 </a:t>
            </a:r>
            <a:r>
              <a:rPr lang="en-US" sz="1400" b="1" dirty="0" err="1" smtClean="0">
                <a:latin typeface="Comic Sans MS"/>
                <a:cs typeface="Comic Sans MS"/>
              </a:rPr>
              <a:t>TeV</a:t>
            </a:r>
            <a:r>
              <a:rPr lang="en-US" sz="1400" b="1" dirty="0" smtClean="0">
                <a:latin typeface="Comic Sans MS"/>
                <a:cs typeface="Comic Sans MS"/>
              </a:rPr>
              <a:t>: </a:t>
            </a:r>
            <a:endParaRPr lang="en-US" sz="1400" b="1" dirty="0">
              <a:latin typeface="Comic Sans MS"/>
              <a:cs typeface="Comic Sans MS"/>
            </a:endParaRPr>
          </a:p>
        </p:txBody>
      </p:sp>
      <p:pic>
        <p:nvPicPr>
          <p:cNvPr id="10" name="Picture 9" descr="d09-158f19b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" t="2884" r="4977" b="4238"/>
          <a:stretch/>
        </p:blipFill>
        <p:spPr>
          <a:xfrm>
            <a:off x="7263469" y="3449275"/>
            <a:ext cx="1404281" cy="1333836"/>
          </a:xfrm>
          <a:prstGeom prst="rect">
            <a:avLst/>
          </a:prstGeom>
        </p:spPr>
      </p:pic>
      <p:pic>
        <p:nvPicPr>
          <p:cNvPr id="11" name="Picture 10" descr="sidebarReducedCrossSectionPlo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32" y="3480055"/>
            <a:ext cx="1491996" cy="1394206"/>
          </a:xfrm>
          <a:prstGeom prst="rect">
            <a:avLst/>
          </a:prstGeom>
        </p:spPr>
      </p:pic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6565814" y="3898944"/>
            <a:ext cx="555205" cy="34395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0000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945570" y="4884094"/>
            <a:ext cx="5283042" cy="307777"/>
            <a:chOff x="5365572" y="5103992"/>
            <a:chExt cx="3853375" cy="307777"/>
          </a:xfrm>
        </p:grpSpPr>
        <p:sp>
          <p:nvSpPr>
            <p:cNvPr id="14" name="TextBox 13"/>
            <p:cNvSpPr txBox="1"/>
            <p:nvPr/>
          </p:nvSpPr>
          <p:spPr>
            <a:xfrm>
              <a:off x="5365572" y="5103992"/>
              <a:ext cx="38533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Comic Sans MS"/>
                  <a:cs typeface="Comic Sans MS"/>
                </a:rPr>
                <a:t>Predict </a:t>
              </a:r>
              <a:r>
                <a:rPr lang="en-US" sz="1400" b="1" dirty="0" err="1" smtClean="0">
                  <a:latin typeface="Comic Sans MS"/>
                  <a:cs typeface="Comic Sans MS"/>
                </a:rPr>
                <a:t>pp</a:t>
              </a:r>
              <a:r>
                <a:rPr lang="en-US" sz="1400" b="1" dirty="0" smtClean="0">
                  <a:latin typeface="Comic Sans MS"/>
                  <a:cs typeface="Comic Sans MS"/>
                </a:rPr>
                <a:t> </a:t>
              </a:r>
              <a:r>
                <a:rPr lang="en-US" sz="1400" b="1" dirty="0">
                  <a:latin typeface="Comic Sans MS"/>
                  <a:cs typeface="Comic Sans MS"/>
                </a:rPr>
                <a:t>and </a:t>
              </a:r>
              <a:r>
                <a:rPr lang="en-US" sz="1400" b="1" dirty="0" smtClean="0">
                  <a:latin typeface="Comic Sans MS"/>
                  <a:cs typeface="Comic Sans MS"/>
                </a:rPr>
                <a:t>   measurements at √s=0.2</a:t>
              </a:r>
              <a:r>
                <a:rPr lang="en-US" sz="1400" b="1" dirty="0">
                  <a:latin typeface="Comic Sans MS"/>
                  <a:cs typeface="Comic Sans MS"/>
                </a:rPr>
                <a:t>, </a:t>
              </a:r>
              <a:r>
                <a:rPr lang="en-US" sz="1400" b="1" dirty="0" smtClean="0">
                  <a:latin typeface="Comic Sans MS"/>
                  <a:cs typeface="Comic Sans MS"/>
                </a:rPr>
                <a:t>1.96 </a:t>
              </a:r>
              <a:r>
                <a:rPr lang="en-US" sz="1400" b="1" dirty="0">
                  <a:latin typeface="Comic Sans MS"/>
                  <a:cs typeface="Comic Sans MS"/>
                </a:rPr>
                <a:t>&amp;</a:t>
              </a:r>
              <a:r>
                <a:rPr lang="en-US" sz="1400" b="1" dirty="0" smtClean="0">
                  <a:latin typeface="Comic Sans MS"/>
                  <a:cs typeface="Comic Sans MS"/>
                </a:rPr>
                <a:t> </a:t>
              </a:r>
              <a:r>
                <a:rPr lang="en-US" sz="1400" b="1" dirty="0">
                  <a:latin typeface="Comic Sans MS"/>
                  <a:cs typeface="Comic Sans MS"/>
                </a:rPr>
                <a:t>7 </a:t>
              </a:r>
              <a:r>
                <a:rPr lang="en-US" sz="1400" b="1" dirty="0" err="1" smtClean="0">
                  <a:latin typeface="Comic Sans MS"/>
                  <a:cs typeface="Comic Sans MS"/>
                </a:rPr>
                <a:t>TeV</a:t>
              </a:r>
              <a:endParaRPr lang="en-US" sz="1400" b="1" dirty="0">
                <a:latin typeface="Comic Sans MS"/>
                <a:cs typeface="Comic Sans MS"/>
              </a:endParaRP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2023887"/>
                </p:ext>
              </p:extLst>
            </p:nvPr>
          </p:nvGraphicFramePr>
          <p:xfrm>
            <a:off x="6351743" y="5162758"/>
            <a:ext cx="2540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93" name="Equation" r:id="rId6" imgW="254000" imgH="215900" progId="Equation.DSMT4">
                    <p:embed/>
                  </p:oleObj>
                </mc:Choice>
                <mc:Fallback>
                  <p:oleObj name="Equation" r:id="rId6" imgW="254000" imgH="2159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351743" y="5162758"/>
                          <a:ext cx="2540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7" name="Picture 16" descr="Screen shot 2013-02-09 at 3.52.47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4" t="8671"/>
          <a:stretch/>
        </p:blipFill>
        <p:spPr>
          <a:xfrm>
            <a:off x="6007644" y="5252293"/>
            <a:ext cx="1719729" cy="1592977"/>
          </a:xfrm>
          <a:prstGeom prst="rect">
            <a:avLst/>
          </a:prstGeom>
        </p:spPr>
      </p:pic>
      <p:pic>
        <p:nvPicPr>
          <p:cNvPr id="18" name="Picture 17" descr="factorisatio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9" y="3326881"/>
            <a:ext cx="3800237" cy="16249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073" y="5098404"/>
            <a:ext cx="567463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omic Sans MS"/>
                <a:cs typeface="Comic Sans MS"/>
              </a:rPr>
              <a:t>(un)polarized cross section ~ </a:t>
            </a:r>
          </a:p>
          <a:p>
            <a:r>
              <a:rPr lang="en-US" sz="1400" b="1" dirty="0">
                <a:latin typeface="Comic Sans MS"/>
                <a:cs typeface="Comic Sans MS"/>
              </a:rPr>
              <a:t> </a:t>
            </a:r>
            <a:r>
              <a:rPr lang="en-US" sz="1400" b="1" dirty="0" smtClean="0">
                <a:latin typeface="Comic Sans MS"/>
                <a:cs typeface="Comic Sans MS"/>
              </a:rPr>
              <a:t>    </a:t>
            </a:r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PDF</a:t>
            </a:r>
            <a:r>
              <a:rPr lang="en-US" sz="1400" b="1" dirty="0" smtClean="0">
                <a:latin typeface="Comic Sans MS"/>
                <a:cs typeface="Comic Sans MS"/>
              </a:rPr>
              <a:t> ⊗ </a:t>
            </a:r>
            <a:r>
              <a:rPr lang="en-US" sz="14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hard-scattering</a:t>
            </a:r>
            <a:r>
              <a:rPr lang="en-US" sz="1400" b="1" dirty="0" smtClean="0">
                <a:latin typeface="Comic Sans MS"/>
                <a:cs typeface="Comic Sans MS"/>
              </a:rPr>
              <a:t> ⊗ </a:t>
            </a:r>
            <a:r>
              <a:rPr lang="en-US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Hadronization</a:t>
            </a:r>
            <a:endParaRPr lang="en-US" sz="14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endParaRPr lang="en-US" sz="8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endParaRPr lang="en-US" sz="8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1400" b="1" dirty="0">
                <a:solidFill>
                  <a:srgbClr val="00FF00"/>
                </a:solidFill>
                <a:latin typeface="Comic Sans MS"/>
                <a:cs typeface="Comic Sans MS"/>
              </a:rPr>
              <a:t>hard-scattering </a:t>
            </a:r>
            <a:r>
              <a:rPr lang="en-US" sz="14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: </a:t>
            </a:r>
            <a:r>
              <a:rPr lang="en-US" sz="1400" b="1" dirty="0" smtClean="0">
                <a:latin typeface="Comic Sans MS"/>
                <a:cs typeface="Comic Sans MS"/>
              </a:rPr>
              <a:t>calculable in QCD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PDFs and </a:t>
            </a:r>
            <a:r>
              <a:rPr lang="en-US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Hadronization</a:t>
            </a:r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  <a:r>
              <a:rPr lang="en-US" sz="1400" b="1" dirty="0" smtClean="0">
                <a:latin typeface="Comic Sans MS"/>
                <a:cs typeface="Comic Sans MS"/>
              </a:rPr>
              <a:t>need to be determined </a:t>
            </a:r>
            <a:r>
              <a:rPr lang="en-US" sz="1400" b="1" dirty="0" err="1" smtClean="0">
                <a:latin typeface="Comic Sans MS"/>
                <a:cs typeface="Comic Sans MS"/>
              </a:rPr>
              <a:t>experimentaly</a:t>
            </a:r>
            <a:endParaRPr lang="en-US" sz="1400" b="1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9022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 animBg="1"/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 </a:t>
            </a:r>
            <a:r>
              <a:rPr lang="en-US" cap="none" dirty="0" err="1" smtClean="0"/>
              <a:t>n</a:t>
            </a:r>
            <a:r>
              <a:rPr lang="en-US" dirty="0" err="1" smtClean="0"/>
              <a:t>FF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INT-2017 The Flavor Structure of Nucleon Sea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559804"/>
            <a:ext cx="7100989" cy="5091706"/>
            <a:chOff x="0" y="559804"/>
            <a:chExt cx="7100989" cy="50917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59804"/>
              <a:ext cx="7100989" cy="509170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505797" y="5270501"/>
              <a:ext cx="15522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u="sng" dirty="0">
                  <a:hlinkClick r:id="rId3"/>
                </a:rPr>
                <a:t>arXiv:1506.01415</a:t>
              </a:r>
              <a:endParaRPr lang="en-US" sz="12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391583"/>
            <a:ext cx="1528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Observable: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00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State: TMD</a:t>
            </a:r>
            <a:r>
              <a:rPr lang="en-US" cap="none" dirty="0" smtClean="0"/>
              <a:t>s</a:t>
            </a:r>
            <a:r>
              <a:rPr lang="en-US" dirty="0" smtClean="0"/>
              <a:t> vs. Twist-3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1178695" y="6661398"/>
            <a:ext cx="1371967" cy="21053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67075" y="6644190"/>
            <a:ext cx="3841671" cy="239154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2861365" y="1087572"/>
            <a:ext cx="4038300" cy="2473325"/>
            <a:chOff x="1438711" y="4059469"/>
            <a:chExt cx="4038421" cy="2473008"/>
          </a:xfrm>
        </p:grpSpPr>
        <p:sp>
          <p:nvSpPr>
            <p:cNvPr id="23582" name="TextBox 16"/>
            <p:cNvSpPr txBox="1">
              <a:spLocks noChangeArrowheads="1"/>
            </p:cNvSpPr>
            <p:nvPr/>
          </p:nvSpPr>
          <p:spPr bwMode="auto">
            <a:xfrm>
              <a:off x="3806631" y="6147349"/>
              <a:ext cx="389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</a:p>
          </p:txBody>
        </p:sp>
        <p:sp>
          <p:nvSpPr>
            <p:cNvPr id="23583" name="TextBox 17"/>
            <p:cNvSpPr txBox="1">
              <a:spLocks noChangeArrowheads="1"/>
            </p:cNvSpPr>
            <p:nvPr/>
          </p:nvSpPr>
          <p:spPr bwMode="auto">
            <a:xfrm>
              <a:off x="1438711" y="6144055"/>
              <a:ext cx="6848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  <a:sym typeface="Mathematica1" charset="0"/>
                </a:rPr>
                <a:t>L</a:t>
              </a:r>
              <a:r>
                <a:rPr lang="en-US" b="1" baseline="-2500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  <a:sym typeface="Mathematica1" charset="0"/>
                </a:rPr>
                <a:t>QCD</a:t>
              </a:r>
              <a:endParaRPr lang="en-US" b="1" baseline="-2500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3584" name="TextBox 52"/>
            <p:cNvSpPr txBox="1">
              <a:spLocks noChangeArrowheads="1"/>
            </p:cNvSpPr>
            <p:nvPr/>
          </p:nvSpPr>
          <p:spPr bwMode="auto">
            <a:xfrm>
              <a:off x="2595403" y="6149881"/>
              <a:ext cx="842248" cy="369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/P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endParaRPr lang="en-US" b="1" baseline="-25000" dirty="0">
                <a:solidFill>
                  <a:srgbClr val="1818FF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3585" name="TextBox 20"/>
            <p:cNvSpPr txBox="1">
              <a:spLocks noChangeArrowheads="1"/>
            </p:cNvSpPr>
            <p:nvPr/>
          </p:nvSpPr>
          <p:spPr bwMode="auto">
            <a:xfrm>
              <a:off x="3289106" y="6162589"/>
              <a:ext cx="4540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&lt;&lt;</a:t>
              </a:r>
            </a:p>
          </p:txBody>
        </p:sp>
        <p:sp>
          <p:nvSpPr>
            <p:cNvPr id="23586" name="TextBox 21"/>
            <p:cNvSpPr txBox="1">
              <a:spLocks noChangeArrowheads="1"/>
            </p:cNvSpPr>
            <p:nvPr/>
          </p:nvSpPr>
          <p:spPr bwMode="auto">
            <a:xfrm>
              <a:off x="2238220" y="6162589"/>
              <a:ext cx="4540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&lt;&lt;</a:t>
              </a:r>
            </a:p>
          </p:txBody>
        </p:sp>
        <p:grpSp>
          <p:nvGrpSpPr>
            <p:cNvPr id="4" name="Group 55"/>
            <p:cNvGrpSpPr>
              <a:grpSpLocks noChangeAspect="1"/>
            </p:cNvGrpSpPr>
            <p:nvPr/>
          </p:nvGrpSpPr>
          <p:grpSpPr bwMode="auto">
            <a:xfrm>
              <a:off x="1640646" y="4059469"/>
              <a:ext cx="3064192" cy="2240280"/>
              <a:chOff x="2055813" y="1905000"/>
              <a:chExt cx="5106987" cy="3733800"/>
            </a:xfrm>
          </p:grpSpPr>
          <p:sp>
            <p:nvSpPr>
              <p:cNvPr id="57" name="Rectangle 56"/>
              <p:cNvSpPr/>
              <p:nvPr/>
            </p:nvSpPr>
            <p:spPr bwMode="auto">
              <a:xfrm>
                <a:off x="3429000" y="2133600"/>
                <a:ext cx="3200400" cy="3200400"/>
              </a:xfrm>
              <a:prstGeom prst="rect">
                <a:avLst/>
              </a:prstGeom>
              <a:solidFill>
                <a:srgbClr val="CCFFCC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  <a:ea typeface="Arial" pitchFamily="28" charset="0"/>
                  <a:cs typeface="Arial" pitchFamily="28" charset="0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>
                <a:off x="2057400" y="2133600"/>
                <a:ext cx="3124200" cy="3200400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rgbClr val="F9F9F9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" name="Rectangle 58"/>
              <p:cNvSpPr>
                <a:spLocks noChangeArrowheads="1"/>
              </p:cNvSpPr>
              <p:nvPr/>
            </p:nvSpPr>
            <p:spPr bwMode="auto">
              <a:xfrm>
                <a:off x="3429000" y="2057400"/>
                <a:ext cx="1752600" cy="3352800"/>
              </a:xfrm>
              <a:prstGeom prst="rect">
                <a:avLst/>
              </a:prstGeom>
              <a:gradFill flip="none" rotWithShape="1">
                <a:gsLst>
                  <a:gs pos="0">
                    <a:srgbClr val="66FFFF"/>
                  </a:gs>
                  <a:gs pos="100000">
                    <a:srgbClr val="CCFFCC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C4C4FB"/>
                </a:solidFill>
                <a:miter lim="800000"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cxnSp>
            <p:nvCxnSpPr>
              <p:cNvPr id="23598" name="Straight Arrow Connector 6"/>
              <p:cNvCxnSpPr>
                <a:cxnSpLocks noChangeShapeType="1"/>
              </p:cNvCxnSpPr>
              <p:nvPr/>
            </p:nvCxnSpPr>
            <p:spPr bwMode="auto">
              <a:xfrm>
                <a:off x="2057400" y="5334000"/>
                <a:ext cx="5105400" cy="1588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3599" name="Straight Arrow Connector 6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41313" y="3619500"/>
                <a:ext cx="3430588" cy="1587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23600" name="Freeform 61"/>
              <p:cNvSpPr>
                <a:spLocks noChangeArrowheads="1"/>
              </p:cNvSpPr>
              <p:nvPr/>
            </p:nvSpPr>
            <p:spPr bwMode="auto">
              <a:xfrm>
                <a:off x="2387600" y="2355850"/>
                <a:ext cx="4135438" cy="2598738"/>
              </a:xfrm>
              <a:custGeom>
                <a:avLst/>
                <a:gdLst>
                  <a:gd name="T0" fmla="*/ 0 w 4135272"/>
                  <a:gd name="T1" fmla="*/ 2557777 h 2597623"/>
                  <a:gd name="T2" fmla="*/ 955381 w 4135272"/>
                  <a:gd name="T3" fmla="*/ 113780 h 2597623"/>
                  <a:gd name="T4" fmla="*/ 2306565 w 4135272"/>
                  <a:gd name="T5" fmla="*/ 1875097 h 2597623"/>
                  <a:gd name="T6" fmla="*/ 4135438 w 4135272"/>
                  <a:gd name="T7" fmla="*/ 2598738 h 2597623"/>
                  <a:gd name="T8" fmla="*/ 4135438 w 4135272"/>
                  <a:gd name="T9" fmla="*/ 2598738 h 2597623"/>
                  <a:gd name="T10" fmla="*/ 4135438 w 4135272"/>
                  <a:gd name="T11" fmla="*/ 2598738 h 25976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35272"/>
                  <a:gd name="T19" fmla="*/ 0 h 2597623"/>
                  <a:gd name="T20" fmla="*/ 4135272 w 4135272"/>
                  <a:gd name="T21" fmla="*/ 2597623 h 25976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35272" h="2597623">
                    <a:moveTo>
                      <a:pt x="0" y="2556680"/>
                    </a:moveTo>
                    <a:cubicBezTo>
                      <a:pt x="285465" y="1392071"/>
                      <a:pt x="570931" y="227462"/>
                      <a:pt x="955343" y="113731"/>
                    </a:cubicBezTo>
                    <a:cubicBezTo>
                      <a:pt x="1339755" y="0"/>
                      <a:pt x="1776484" y="1460310"/>
                      <a:pt x="2306472" y="1874292"/>
                    </a:cubicBezTo>
                    <a:cubicBezTo>
                      <a:pt x="2836460" y="2288274"/>
                      <a:pt x="4135272" y="2597623"/>
                      <a:pt x="4135272" y="2597623"/>
                    </a:cubicBezTo>
                  </a:path>
                </a:pathLst>
              </a:custGeom>
              <a:solidFill>
                <a:srgbClr val="E6E6E6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charset="0"/>
                </a:endParaRPr>
              </a:p>
            </p:txBody>
          </p:sp>
          <p:cxnSp>
            <p:nvCxnSpPr>
              <p:cNvPr id="23601" name="Straight Connector 62"/>
              <p:cNvCxnSpPr>
                <a:cxnSpLocks noChangeShapeType="1"/>
              </p:cNvCxnSpPr>
              <p:nvPr/>
            </p:nvCxnSpPr>
            <p:spPr bwMode="auto">
              <a:xfrm rot="5400000">
                <a:off x="1601787" y="3808413"/>
                <a:ext cx="3656013" cy="158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</p:cxnSp>
          <p:cxnSp>
            <p:nvCxnSpPr>
              <p:cNvPr id="23602" name="Straight Connector 63"/>
              <p:cNvCxnSpPr>
                <a:cxnSpLocks noChangeShapeType="1"/>
              </p:cNvCxnSpPr>
              <p:nvPr/>
            </p:nvCxnSpPr>
            <p:spPr bwMode="auto">
              <a:xfrm rot="16200000" flipH="1">
                <a:off x="3314700" y="3771900"/>
                <a:ext cx="3733800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</p:cxnSp>
        </p:grpSp>
        <p:sp>
          <p:nvSpPr>
            <p:cNvPr id="23588" name="TextBox 64"/>
            <p:cNvSpPr txBox="1">
              <a:spLocks noChangeArrowheads="1"/>
            </p:cNvSpPr>
            <p:nvPr/>
          </p:nvSpPr>
          <p:spPr bwMode="auto">
            <a:xfrm>
              <a:off x="4634884" y="5939823"/>
              <a:ext cx="842248" cy="369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/P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endParaRPr lang="en-US" b="1" baseline="-25000" dirty="0">
                <a:solidFill>
                  <a:srgbClr val="1818FF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5894999" y="1738073"/>
            <a:ext cx="1268166" cy="738664"/>
          </a:xfrm>
          <a:prstGeom prst="rect">
            <a:avLst/>
          </a:prstGeom>
          <a:noFill/>
          <a:ln w="12700">
            <a:solidFill>
              <a:srgbClr val="CCFFCC"/>
            </a:solidFill>
          </a:ln>
          <a:effectLst>
            <a:glow rad="101600">
              <a:srgbClr val="CCFFCC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Requires: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Q,Q</a:t>
            </a:r>
            <a:r>
              <a:rPr lang="en-US" sz="1400" b="1" baseline="-25000" dirty="0" smtClean="0">
                <a:latin typeface="Comic Sans MS"/>
                <a:ea typeface="+mn-ea"/>
                <a:cs typeface="Comic Sans MS"/>
              </a:rPr>
              <a:t>T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&gt;&gt;</a:t>
            </a:r>
            <a:r>
              <a:rPr lang="en-US" sz="1400" b="1" dirty="0" smtClean="0">
                <a:latin typeface="Symbol" charset="2"/>
                <a:ea typeface="+mn-ea"/>
                <a:cs typeface="Symbol" charset="2"/>
              </a:rPr>
              <a:t>L</a:t>
            </a:r>
            <a:r>
              <a:rPr lang="en-US" sz="1400" b="1" baseline="-25000" dirty="0" smtClean="0">
                <a:latin typeface="Comic Sans MS"/>
                <a:ea typeface="+mn-ea"/>
                <a:cs typeface="Comic Sans MS"/>
              </a:rPr>
              <a:t>QCD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ea typeface="+mn-ea"/>
                <a:cs typeface="Comic Sans MS"/>
              </a:rPr>
              <a:t>T</a:t>
            </a: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~Q</a:t>
            </a:r>
            <a:endParaRPr lang="en-US" sz="1400" b="1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560483" y="1754553"/>
            <a:ext cx="1409481" cy="738664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>
            <a:glow rad="101600">
              <a:srgbClr val="66CC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cs typeface="Comic Sans MS"/>
              </a:rPr>
              <a:t>Requires: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cs typeface="Comic Sans MS"/>
              </a:rPr>
              <a:t>Q&gt;&gt;Q</a:t>
            </a:r>
            <a:r>
              <a:rPr lang="en-US" sz="1400" b="1" baseline="-25000" dirty="0" smtClean="0"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latin typeface="Comic Sans MS"/>
                <a:cs typeface="Comic Sans MS"/>
              </a:rPr>
              <a:t>&gt;=</a:t>
            </a:r>
            <a:r>
              <a:rPr lang="en-US" sz="1400" b="1" dirty="0" smtClean="0">
                <a:latin typeface="Symbol" charset="2"/>
                <a:cs typeface="Symbol" charset="2"/>
              </a:rPr>
              <a:t>L</a:t>
            </a:r>
            <a:r>
              <a:rPr lang="en-US" sz="1400" b="1" baseline="-25000" dirty="0" smtClean="0">
                <a:latin typeface="Comic Sans MS"/>
                <a:cs typeface="Comic Sans MS"/>
              </a:rPr>
              <a:t>QCD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cs typeface="Comic Sans MS"/>
              </a:rPr>
              <a:t>Q&gt;&gt;</a:t>
            </a:r>
            <a:r>
              <a:rPr lang="en-US" sz="1400" b="1" dirty="0" err="1" smtClean="0">
                <a:latin typeface="Comic Sans MS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cs typeface="Comic Sans MS"/>
              </a:rPr>
              <a:t>T</a:t>
            </a:r>
            <a:endParaRPr lang="en-US" sz="14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66248" y="3511795"/>
            <a:ext cx="1697901" cy="523220"/>
          </a:xfrm>
          <a:prstGeom prst="rect">
            <a:avLst/>
          </a:prstGeom>
          <a:noFill/>
          <a:ln w="12700">
            <a:solidFill>
              <a:srgbClr val="3366FF"/>
            </a:solidFill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80FF00"/>
                </a:solidFill>
                <a:latin typeface="Comic Sans MS"/>
                <a:ea typeface="+mn-ea"/>
                <a:cs typeface="Comic Sans MS"/>
              </a:rPr>
              <a:t>Intermediate Q</a:t>
            </a:r>
            <a:r>
              <a:rPr lang="en-US" sz="1400" b="1" baseline="-25000" dirty="0" smtClean="0">
                <a:solidFill>
                  <a:srgbClr val="80FF00"/>
                </a:solidFill>
                <a:latin typeface="Comic Sans MS"/>
                <a:ea typeface="+mn-ea"/>
                <a:cs typeface="Comic Sans MS"/>
              </a:rPr>
              <a:t>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Q&gt;&gt;Q</a:t>
            </a:r>
            <a:r>
              <a:rPr lang="en-US" sz="1400" b="1" baseline="-25000" dirty="0" smtClean="0">
                <a:solidFill>
                  <a:srgbClr val="80FF00"/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/</a:t>
            </a:r>
            <a:r>
              <a:rPr lang="en-US" sz="1400" b="1" dirty="0" err="1" smtClean="0">
                <a:solidFill>
                  <a:srgbClr val="80FF00"/>
                </a:solidFill>
                <a:latin typeface="Comic Sans MS"/>
                <a:cs typeface="Comic Sans MS"/>
              </a:rPr>
              <a:t>p</a:t>
            </a:r>
            <a:r>
              <a:rPr lang="en-US" sz="1400" b="1" baseline="-25000" dirty="0" err="1" smtClean="0">
                <a:solidFill>
                  <a:srgbClr val="80FF00"/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&gt;&gt;</a:t>
            </a:r>
            <a:r>
              <a:rPr lang="en-US" sz="1400" b="1" dirty="0" smtClean="0">
                <a:solidFill>
                  <a:srgbClr val="80FF00"/>
                </a:solidFill>
                <a:latin typeface="Symbol" charset="2"/>
                <a:cs typeface="Symbol" charset="2"/>
              </a:rPr>
              <a:t>L</a:t>
            </a:r>
            <a:r>
              <a:rPr lang="en-US" sz="1400" b="1" baseline="-25000" dirty="0" smtClean="0">
                <a:solidFill>
                  <a:srgbClr val="80FF00"/>
                </a:solidFill>
                <a:latin typeface="Comic Sans MS"/>
                <a:cs typeface="Comic Sans MS"/>
              </a:rPr>
              <a:t>QCD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7643" y="1494233"/>
            <a:ext cx="1246865" cy="1572597"/>
            <a:chOff x="377643" y="1494233"/>
            <a:chExt cx="1246865" cy="1572597"/>
          </a:xfrm>
        </p:grpSpPr>
        <p:pic>
          <p:nvPicPr>
            <p:cNvPr id="27" name="Bild 2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7643" y="1494233"/>
              <a:ext cx="1153728" cy="1572597"/>
            </a:xfrm>
            <a:prstGeom prst="rect">
              <a:avLst/>
            </a:prstGeom>
            <a:solidFill>
              <a:srgbClr val="FFF6D2"/>
            </a:solidFill>
          </p:spPr>
        </p:pic>
        <p:sp>
          <p:nvSpPr>
            <p:cNvPr id="28" name="TextBox 27"/>
            <p:cNvSpPr txBox="1"/>
            <p:nvPr/>
          </p:nvSpPr>
          <p:spPr>
            <a:xfrm>
              <a:off x="754183" y="2794449"/>
              <a:ext cx="8703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err="1" smtClean="0">
                  <a:latin typeface="Comic Sans MS"/>
                  <a:cs typeface="Comic Sans MS"/>
                </a:rPr>
                <a:t>Sivers</a:t>
              </a:r>
              <a:r>
                <a:rPr lang="en-US" sz="1000" b="1" dirty="0" smtClean="0">
                  <a:latin typeface="Comic Sans MS"/>
                  <a:cs typeface="Comic Sans MS"/>
                </a:rPr>
                <a:t> </a:t>
              </a:r>
              <a:r>
                <a:rPr lang="en-US" sz="1000" b="1" dirty="0" err="1" smtClean="0">
                  <a:latin typeface="Comic Sans MS"/>
                  <a:cs typeface="Comic Sans MS"/>
                </a:rPr>
                <a:t>fct</a:t>
              </a:r>
              <a:r>
                <a:rPr lang="en-US" sz="1000" b="1" dirty="0" smtClean="0">
                  <a:latin typeface="Comic Sans MS"/>
                  <a:cs typeface="Comic Sans MS"/>
                </a:rPr>
                <a:t>.</a:t>
              </a:r>
              <a:endParaRPr lang="en-US" sz="1000" b="1" dirty="0">
                <a:latin typeface="Comic Sans MS"/>
                <a:cs typeface="Comic Sans MS"/>
              </a:endParaRPr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7159535" y="1361512"/>
            <a:ext cx="1592954" cy="1737429"/>
            <a:chOff x="6938665" y="1579436"/>
            <a:chExt cx="1592954" cy="1737429"/>
          </a:xfrm>
        </p:grpSpPr>
        <p:pic>
          <p:nvPicPr>
            <p:cNvPr id="29" name="Bild 3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14307" y="1579436"/>
              <a:ext cx="812497" cy="966769"/>
            </a:xfrm>
            <a:prstGeom prst="rect">
              <a:avLst/>
            </a:prstGeom>
            <a:solidFill>
              <a:srgbClr val="FFF6D2"/>
            </a:solidFill>
          </p:spPr>
        </p:pic>
        <p:sp>
          <p:nvSpPr>
            <p:cNvPr id="30" name="Textfeld 41"/>
            <p:cNvSpPr txBox="1"/>
            <p:nvPr/>
          </p:nvSpPr>
          <p:spPr>
            <a:xfrm>
              <a:off x="6938665" y="2485868"/>
              <a:ext cx="15929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err="1" smtClean="0">
                  <a:latin typeface="Comic Sans MS"/>
                  <a:cs typeface="Comic Sans MS"/>
                </a:rPr>
                <a:t>Efremov</a:t>
              </a:r>
              <a:r>
                <a:rPr lang="en-US" sz="1200" b="1" dirty="0" smtClean="0">
                  <a:latin typeface="Comic Sans MS"/>
                  <a:cs typeface="Comic Sans MS"/>
                </a:rPr>
                <a:t>, </a:t>
              </a:r>
              <a:r>
                <a:rPr lang="en-US" sz="1200" b="1" dirty="0" err="1" smtClean="0">
                  <a:latin typeface="Comic Sans MS"/>
                  <a:cs typeface="Comic Sans MS"/>
                </a:rPr>
                <a:t>Teryaev</a:t>
              </a:r>
              <a:r>
                <a:rPr lang="en-US" sz="1200" b="1" dirty="0" smtClean="0">
                  <a:latin typeface="Comic Sans MS"/>
                  <a:cs typeface="Comic Sans MS"/>
                </a:rPr>
                <a:t>;</a:t>
              </a:r>
            </a:p>
            <a:p>
              <a:pPr algn="ctr"/>
              <a:r>
                <a:rPr lang="en-US" sz="1200" b="1" dirty="0" err="1" smtClean="0">
                  <a:latin typeface="Comic Sans MS"/>
                  <a:cs typeface="Comic Sans MS"/>
                </a:rPr>
                <a:t>Qiu</a:t>
              </a:r>
              <a:r>
                <a:rPr lang="en-US" sz="1200" b="1" dirty="0" smtClean="0">
                  <a:latin typeface="Comic Sans MS"/>
                  <a:cs typeface="Comic Sans MS"/>
                </a:rPr>
                <a:t>, </a:t>
              </a:r>
              <a:r>
                <a:rPr lang="en-US" sz="1200" b="1" dirty="0" err="1" smtClean="0">
                  <a:latin typeface="Comic Sans MS"/>
                  <a:cs typeface="Comic Sans MS"/>
                </a:rPr>
                <a:t>Sterman</a:t>
              </a:r>
              <a:endParaRPr lang="en-US" sz="1200" dirty="0">
                <a:latin typeface="Comic Sans MS"/>
                <a:cs typeface="Comic Sans MS"/>
              </a:endParaRPr>
            </a:p>
            <a:p>
              <a:pPr algn="ctr"/>
              <a:r>
                <a:rPr lang="en-US" sz="1200" b="1" dirty="0" smtClean="0">
                  <a:latin typeface="Comic Sans MS"/>
                  <a:cs typeface="Comic Sans MS"/>
                </a:rPr>
                <a:t>or</a:t>
              </a:r>
            </a:p>
            <a:p>
              <a:pPr algn="ctr"/>
              <a:r>
                <a:rPr lang="en-US" sz="1200" dirty="0" smtClean="0">
                  <a:latin typeface="Comic Sans MS"/>
                  <a:cs typeface="Comic Sans MS"/>
                </a:rPr>
                <a:t>Twist-3 FF</a:t>
              </a:r>
              <a:endParaRPr lang="en-US" sz="1200" b="1" dirty="0">
                <a:latin typeface="Comic Sans MS"/>
                <a:cs typeface="Comic Sans MS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17825" y="3509582"/>
            <a:ext cx="2765150" cy="2154436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>
            <a:glow rad="101600">
              <a:srgbClr val="66CC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Require 2 scales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Q</a:t>
            </a:r>
            <a:r>
              <a:rPr lang="en-US" sz="1400" b="1" baseline="30000" dirty="0" smtClean="0">
                <a:latin typeface="Comic Sans MS"/>
                <a:ea typeface="+mn-ea"/>
                <a:cs typeface="Comic Sans MS"/>
              </a:rPr>
              <a:t>2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 and </a:t>
            </a: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ea typeface="+mn-ea"/>
                <a:cs typeface="Comic Sans MS"/>
              </a:rPr>
              <a:t>t</a:t>
            </a:r>
            <a:endParaRPr lang="en-US" sz="1400" b="1" baseline="-25000" dirty="0" smtClean="0">
              <a:latin typeface="Comic Sans MS"/>
              <a:ea typeface="+mn-ea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baseline="-25000" dirty="0" smtClean="0">
              <a:latin typeface="Comic Sans MS"/>
              <a:ea typeface="+mn-ea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baseline="-25000" dirty="0" smtClean="0">
              <a:latin typeface="Comic Sans MS"/>
              <a:ea typeface="+mn-ea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baseline="-25000" dirty="0" smtClean="0">
              <a:latin typeface="Comic Sans MS"/>
              <a:ea typeface="+mn-ea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2 scale observables in </a:t>
            </a:r>
            <a:r>
              <a:rPr lang="en-US" sz="1400" dirty="0" err="1" smtClean="0">
                <a:latin typeface="Comic Sans MS"/>
                <a:ea typeface="+mn-ea"/>
                <a:cs typeface="Comic Sans MS"/>
              </a:rPr>
              <a:t>pp</a:t>
            </a:r>
            <a:r>
              <a:rPr lang="en-US" sz="1400" dirty="0" smtClean="0">
                <a:latin typeface="Comic Sans MS"/>
                <a:ea typeface="+mn-ea"/>
                <a:cs typeface="Comic Sans MS"/>
              </a:rPr>
              <a:t>/</a:t>
            </a:r>
            <a:r>
              <a:rPr lang="en-US" sz="1400" dirty="0" err="1" smtClean="0">
                <a:latin typeface="Comic Sans MS"/>
                <a:ea typeface="+mn-ea"/>
                <a:cs typeface="Comic Sans MS"/>
              </a:rPr>
              <a:t>pA</a:t>
            </a:r>
            <a:endParaRPr lang="en-US" sz="1400" dirty="0" smtClean="0">
              <a:latin typeface="Comic Sans MS"/>
              <a:ea typeface="+mn-ea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DY, W/Z-production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b="1" dirty="0">
              <a:latin typeface="Comic Sans MS"/>
              <a:ea typeface="+mn-ea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00FF"/>
                </a:solidFill>
                <a:latin typeface="Comic Sans MS"/>
                <a:ea typeface="+mn-ea"/>
                <a:cs typeface="Comic Sans MS"/>
              </a:rPr>
              <a:t>Provides access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FF"/>
                </a:solidFill>
                <a:latin typeface="Comic Sans MS"/>
                <a:ea typeface="+mn-ea"/>
                <a:cs typeface="Comic Sans MS"/>
              </a:rPr>
              <a:t>to full transverse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FF"/>
                </a:solidFill>
                <a:latin typeface="Comic Sans MS"/>
                <a:ea typeface="+mn-ea"/>
                <a:cs typeface="Comic Sans MS"/>
              </a:rPr>
              <a:t>momentum dynamics </a:t>
            </a:r>
            <a:r>
              <a:rPr lang="en-US" sz="1400" dirty="0" err="1" smtClean="0">
                <a:solidFill>
                  <a:srgbClr val="0000FF"/>
                </a:solidFill>
                <a:latin typeface="Comic Sans MS"/>
                <a:ea typeface="+mn-ea"/>
                <a:cs typeface="Comic Sans MS"/>
              </a:rPr>
              <a:t>k</a:t>
            </a:r>
            <a:r>
              <a:rPr lang="en-US" sz="1400" b="1" baseline="-25000" dirty="0" err="1" smtClean="0">
                <a:solidFill>
                  <a:srgbClr val="0000FF"/>
                </a:solidFill>
                <a:latin typeface="Comic Sans MS"/>
                <a:ea typeface="+mn-ea"/>
                <a:cs typeface="Comic Sans MS"/>
              </a:rPr>
              <a:t>T</a:t>
            </a:r>
            <a:endParaRPr lang="en-US" sz="1400" b="1" baseline="-250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81740" y="3496335"/>
            <a:ext cx="2805212" cy="2277547"/>
          </a:xfrm>
          <a:prstGeom prst="rect">
            <a:avLst/>
          </a:prstGeom>
          <a:noFill/>
          <a:ln w="12700">
            <a:solidFill>
              <a:srgbClr val="66FFCC"/>
            </a:solidFill>
          </a:ln>
          <a:effectLst>
            <a:glow rad="101600">
              <a:srgbClr val="CCFFCC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Need only 1 scale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Q</a:t>
            </a:r>
            <a:r>
              <a:rPr lang="en-US" sz="1400" b="1" baseline="30000" dirty="0" smtClean="0">
                <a:latin typeface="Comic Sans MS"/>
                <a:ea typeface="+mn-ea"/>
                <a:cs typeface="Comic Sans MS"/>
              </a:rPr>
              <a:t>2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 or </a:t>
            </a: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ea typeface="+mn-ea"/>
                <a:cs typeface="Comic Sans MS"/>
              </a:rPr>
              <a:t>t</a:t>
            </a:r>
            <a:endParaRPr lang="en-US" sz="1400" b="1" baseline="-25000" dirty="0" smtClean="0">
              <a:latin typeface="Comic Sans MS"/>
              <a:ea typeface="+mn-ea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8000"/>
                </a:solidFill>
                <a:latin typeface="Comic Sans MS"/>
                <a:ea typeface="+mn-ea"/>
                <a:cs typeface="Comic Sans MS"/>
              </a:rPr>
              <a:t>But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should be of reasonable size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 smtClean="0">
              <a:latin typeface="Comic Sans MS"/>
              <a:ea typeface="+mn-ea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framework for </a:t>
            </a:r>
            <a:r>
              <a:rPr lang="en-US" sz="1400" dirty="0" err="1" smtClean="0">
                <a:latin typeface="Comic Sans MS"/>
                <a:ea typeface="+mn-ea"/>
                <a:cs typeface="Comic Sans MS"/>
              </a:rPr>
              <a:t>pp</a:t>
            </a:r>
            <a:r>
              <a:rPr lang="en-US" sz="1400" dirty="0" smtClean="0">
                <a:latin typeface="Comic Sans MS"/>
                <a:ea typeface="+mn-ea"/>
                <a:cs typeface="Comic Sans MS"/>
              </a:rPr>
              <a:t> observables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A</a:t>
            </a:r>
            <a:r>
              <a:rPr lang="en-US" sz="1400" baseline="-25000" dirty="0" smtClean="0">
                <a:latin typeface="Comic Sans MS"/>
                <a:ea typeface="+mn-ea"/>
                <a:cs typeface="Comic Sans MS"/>
              </a:rPr>
              <a:t>N</a:t>
            </a:r>
            <a:r>
              <a:rPr lang="en-US" sz="1400" dirty="0" smtClean="0">
                <a:latin typeface="Comic Sans MS"/>
                <a:ea typeface="+mn-ea"/>
                <a:cs typeface="Comic Sans MS"/>
              </a:rPr>
              <a:t>(</a:t>
            </a:r>
            <a:r>
              <a:rPr lang="en-US" sz="1400" dirty="0" smtClean="0">
                <a:latin typeface="Symbol" charset="2"/>
                <a:ea typeface="+mn-ea"/>
                <a:cs typeface="Symbol" charset="2"/>
              </a:rPr>
              <a:t>p</a:t>
            </a:r>
            <a:r>
              <a:rPr lang="en-US" sz="1400" baseline="30000" dirty="0" smtClean="0">
                <a:latin typeface="Comic Sans MS"/>
                <a:ea typeface="+mn-ea"/>
                <a:cs typeface="Comic Sans MS"/>
              </a:rPr>
              <a:t>0</a:t>
            </a:r>
            <a:r>
              <a:rPr lang="en-US" sz="1400" dirty="0" smtClean="0">
                <a:latin typeface="Comic Sans MS"/>
                <a:ea typeface="+mn-ea"/>
                <a:cs typeface="Comic Sans MS"/>
              </a:rPr>
              <a:t>/</a:t>
            </a:r>
            <a:r>
              <a:rPr lang="en-US" sz="1400" dirty="0" smtClean="0">
                <a:latin typeface="Symbol" charset="2"/>
                <a:ea typeface="+mn-ea"/>
                <a:cs typeface="Symbol" charset="2"/>
              </a:rPr>
              <a:t>g</a:t>
            </a:r>
            <a:r>
              <a:rPr lang="en-US" sz="1400" dirty="0">
                <a:latin typeface="Comic Sans MS"/>
                <a:ea typeface="+mn-ea"/>
                <a:cs typeface="Comic Sans MS"/>
              </a:rPr>
              <a:t>/</a:t>
            </a:r>
            <a:r>
              <a:rPr lang="en-US" sz="1400" dirty="0" smtClean="0">
                <a:latin typeface="Comic Sans MS"/>
                <a:ea typeface="+mn-ea"/>
                <a:cs typeface="Comic Sans MS"/>
              </a:rPr>
              <a:t>jet)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 smtClean="0">
              <a:latin typeface="Comic Sans MS"/>
              <a:ea typeface="+mn-ea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8000"/>
                </a:solidFill>
                <a:latin typeface="Comic Sans MS"/>
                <a:cs typeface="Comic Sans MS"/>
              </a:rPr>
              <a:t>Provides access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8000"/>
                </a:solidFill>
                <a:latin typeface="Comic Sans MS"/>
                <a:cs typeface="Comic Sans MS"/>
              </a:rPr>
              <a:t>to </a:t>
            </a:r>
            <a:r>
              <a:rPr lang="en-US" sz="1400" dirty="0" smtClean="0">
                <a:solidFill>
                  <a:srgbClr val="008000"/>
                </a:solidFill>
                <a:latin typeface="Comic Sans MS"/>
                <a:cs typeface="Comic Sans MS"/>
              </a:rPr>
              <a:t>average transverse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8000"/>
                </a:solidFill>
                <a:latin typeface="Comic Sans MS"/>
                <a:cs typeface="Comic Sans MS"/>
              </a:rPr>
              <a:t>momentum &lt;</a:t>
            </a:r>
            <a:r>
              <a:rPr lang="en-US" sz="14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k</a:t>
            </a:r>
            <a:r>
              <a:rPr lang="en-US" sz="1400" baseline="-250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T</a:t>
            </a:r>
            <a:r>
              <a:rPr lang="en-US" sz="1400" dirty="0" smtClean="0">
                <a:solidFill>
                  <a:srgbClr val="008000"/>
                </a:solidFill>
                <a:latin typeface="Comic Sans MS"/>
                <a:cs typeface="Comic Sans MS"/>
              </a:rPr>
              <a:t>&gt;</a:t>
            </a:r>
            <a:endParaRPr lang="en-US" sz="14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675185"/>
              </p:ext>
            </p:extLst>
          </p:nvPr>
        </p:nvGraphicFramePr>
        <p:xfrm>
          <a:off x="5994400" y="4914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0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94400" y="4914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484506"/>
              </p:ext>
            </p:extLst>
          </p:nvPr>
        </p:nvGraphicFramePr>
        <p:xfrm>
          <a:off x="5994400" y="4914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1" name="Equation" r:id="rId7" imgW="114300" imgH="165100" progId="Equation.DSMT4">
                  <p:embed/>
                </p:oleObj>
              </mc:Choice>
              <mc:Fallback>
                <p:oleObj name="Equation" r:id="rId7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94400" y="4914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177463"/>
              </p:ext>
            </p:extLst>
          </p:nvPr>
        </p:nvGraphicFramePr>
        <p:xfrm>
          <a:off x="5994400" y="4914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2" name="Equation" r:id="rId8" imgW="114300" imgH="165100" progId="Equation.DSMT4">
                  <p:embed/>
                </p:oleObj>
              </mc:Choice>
              <mc:Fallback>
                <p:oleObj name="Equation" r:id="rId8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94400" y="4914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02901"/>
              </p:ext>
            </p:extLst>
          </p:nvPr>
        </p:nvGraphicFramePr>
        <p:xfrm>
          <a:off x="5994400" y="46736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3" name="Equation" r:id="rId9" imgW="114300" imgH="165100" progId="Equation.DSMT4">
                  <p:embed/>
                </p:oleObj>
              </mc:Choice>
              <mc:Fallback>
                <p:oleObj name="Equation" r:id="rId9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94400" y="46736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3502702"/>
              </p:ext>
            </p:extLst>
          </p:nvPr>
        </p:nvGraphicFramePr>
        <p:xfrm>
          <a:off x="2860885" y="5894172"/>
          <a:ext cx="33655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4" name="Equation" r:id="rId11" imgW="3365500" imgH="596900" progId="Equation.DSMT4">
                  <p:embed/>
                </p:oleObj>
              </mc:Choice>
              <mc:Fallback>
                <p:oleObj name="Equation" r:id="rId11" imgW="3365500" imgH="596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60885" y="5894172"/>
                        <a:ext cx="336550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AutoShape 49"/>
          <p:cNvSpPr>
            <a:spLocks noChangeArrowheads="1"/>
          </p:cNvSpPr>
          <p:nvPr/>
        </p:nvSpPr>
        <p:spPr bwMode="auto">
          <a:xfrm>
            <a:off x="3106612" y="5332734"/>
            <a:ext cx="809839" cy="424297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CC66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61545" y="5434332"/>
            <a:ext cx="193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related through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302704" y="636953"/>
            <a:ext cx="1010638" cy="523220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>
            <a:glow rad="101600">
              <a:srgbClr val="66CC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Comic Sans MS"/>
                <a:ea typeface="+mn-ea"/>
                <a:cs typeface="Comic Sans MS"/>
              </a:rPr>
              <a:t>TMD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458732" y="600153"/>
            <a:ext cx="1563098" cy="523220"/>
          </a:xfrm>
          <a:prstGeom prst="rect">
            <a:avLst/>
          </a:prstGeom>
          <a:noFill/>
          <a:ln w="12700">
            <a:solidFill>
              <a:srgbClr val="CCFFCC"/>
            </a:solidFill>
          </a:ln>
          <a:effectLst>
            <a:glow rad="101600">
              <a:srgbClr val="CCFFCC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Comic Sans MS"/>
                <a:ea typeface="+mn-ea"/>
                <a:cs typeface="Comic Sans MS"/>
              </a:rPr>
              <a:t>T</a:t>
            </a:r>
            <a:r>
              <a:rPr lang="en-US" sz="2800" b="1" dirty="0" smtClean="0">
                <a:latin typeface="Comic Sans MS"/>
                <a:ea typeface="+mn-ea"/>
                <a:cs typeface="Comic Sans MS"/>
              </a:rPr>
              <a:t>wist</a:t>
            </a:r>
            <a:r>
              <a:rPr lang="en-US" sz="2800" b="1" dirty="0">
                <a:latin typeface="Comic Sans MS"/>
                <a:ea typeface="+mn-ea"/>
                <a:cs typeface="Comic Sans MS"/>
              </a:rPr>
              <a:t>-</a:t>
            </a:r>
            <a:r>
              <a:rPr lang="en-US" sz="2800" b="1" dirty="0" smtClean="0">
                <a:latin typeface="Comic Sans MS"/>
                <a:ea typeface="+mn-ea"/>
                <a:cs typeface="Comic Sans M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7605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38" grpId="0" animBg="1"/>
      <p:bldP spid="41" grpId="0" animBg="1"/>
      <p:bldP spid="40" grpId="0" animBg="1"/>
      <p:bldP spid="13" grpId="0"/>
      <p:bldP spid="42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smtClean="0"/>
              <a:t>The objectives for TMD</a:t>
            </a:r>
            <a:r>
              <a:rPr lang="en-US" sz="2700" cap="none" dirty="0" smtClean="0"/>
              <a:t>s</a:t>
            </a:r>
            <a:endParaRPr lang="en-US" sz="2700" cap="none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0867" y="2893424"/>
            <a:ext cx="8724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284870" y="2618241"/>
            <a:ext cx="54297" cy="39272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0587" y="2978372"/>
            <a:ext cx="31983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A</a:t>
            </a:r>
            <a:r>
              <a:rPr lang="en-US" baseline="-25000" dirty="0" smtClean="0">
                <a:latin typeface="Comic Sans MS"/>
                <a:cs typeface="Comic Sans MS"/>
                <a:sym typeface="Wingdings"/>
              </a:rPr>
              <a:t>N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for </a:t>
            </a:r>
            <a:r>
              <a:rPr lang="en-US" dirty="0">
                <a:latin typeface="Comic Sans MS"/>
                <a:cs typeface="Comic Sans MS"/>
                <a:sym typeface="Wingdings"/>
              </a:rPr>
              <a:t>W</a:t>
            </a:r>
            <a:r>
              <a:rPr lang="en-US" baseline="30000" dirty="0">
                <a:latin typeface="Comic Sans MS"/>
                <a:cs typeface="Comic Sans MS"/>
                <a:sym typeface="Wingdings"/>
              </a:rPr>
              <a:t>+/-</a:t>
            </a:r>
            <a:r>
              <a:rPr lang="en-US" dirty="0">
                <a:latin typeface="Comic Sans MS"/>
                <a:cs typeface="Comic Sans MS"/>
                <a:sym typeface="Wingdings"/>
              </a:rPr>
              <a:t>, Z</a:t>
            </a:r>
            <a:r>
              <a:rPr lang="en-US" baseline="30000" dirty="0">
                <a:latin typeface="Comic Sans MS"/>
                <a:cs typeface="Comic Sans MS"/>
                <a:sym typeface="Wingdings"/>
              </a:rPr>
              <a:t>0</a:t>
            </a:r>
            <a:r>
              <a:rPr lang="en-US" dirty="0">
                <a:latin typeface="Comic Sans MS"/>
                <a:cs typeface="Comic Sans MS"/>
                <a:sym typeface="Wingdings"/>
              </a:rPr>
              <a:t>,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DY</a:t>
            </a:r>
          </a:p>
          <a:p>
            <a:pPr lvl="1">
              <a:buClr>
                <a:srgbClr val="00FF00"/>
              </a:buClr>
            </a:pPr>
            <a:r>
              <a:rPr lang="en-US" dirty="0" smtClean="0">
                <a:solidFill>
                  <a:srgbClr val="00FF00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Sivers</a:t>
            </a:r>
            <a:endParaRPr lang="en-US" sz="800" dirty="0" smtClean="0">
              <a:latin typeface="Comic Sans MS"/>
              <a:cs typeface="Comic Sans MS"/>
              <a:sym typeface="Wingdings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A</a:t>
            </a:r>
            <a:r>
              <a:rPr lang="en-US" baseline="-25000" dirty="0">
                <a:latin typeface="Comic Sans MS"/>
                <a:cs typeface="Comic Sans MS"/>
              </a:rPr>
              <a:t>N</a:t>
            </a:r>
            <a:r>
              <a:rPr lang="en-US" dirty="0">
                <a:latin typeface="Comic Sans MS"/>
                <a:cs typeface="Comic Sans MS"/>
              </a:rPr>
              <a:t> for </a:t>
            </a:r>
            <a:r>
              <a:rPr lang="en-US" dirty="0" smtClean="0">
                <a:latin typeface="Comic Sans MS"/>
                <a:cs typeface="Comic Sans MS"/>
              </a:rPr>
              <a:t>jets</a:t>
            </a:r>
            <a:endParaRPr lang="en-US" dirty="0">
              <a:latin typeface="Comic Sans MS"/>
              <a:cs typeface="Comic Sans MS"/>
            </a:endParaRPr>
          </a:p>
          <a:p>
            <a:pPr marL="742950" lvl="1" indent="-285750">
              <a:buClr>
                <a:srgbClr val="008000"/>
              </a:buClr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g-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Sivers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in Twist-3 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direct photons</a:t>
            </a:r>
          </a:p>
          <a:p>
            <a:pPr marL="457200" lvl="2">
              <a:buClr>
                <a:srgbClr val="008000"/>
              </a:buClr>
            </a:pPr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q-</a:t>
            </a:r>
            <a:r>
              <a:rPr lang="en-US" dirty="0" err="1">
                <a:latin typeface="Comic Sans MS"/>
                <a:cs typeface="Comic Sans MS"/>
                <a:sym typeface="Wingdings"/>
              </a:rPr>
              <a:t>Sivers</a:t>
            </a:r>
            <a:r>
              <a:rPr lang="en-US" dirty="0">
                <a:latin typeface="Comic Sans MS"/>
                <a:cs typeface="Comic Sans MS"/>
                <a:sym typeface="Wingdings"/>
              </a:rPr>
              <a:t> in Twist-3 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q"/>
            </a:pP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70203" y="2973447"/>
            <a:ext cx="487825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8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A</a:t>
            </a:r>
            <a:r>
              <a:rPr lang="en-US" b="1" baseline="-25000" dirty="0" smtClean="0">
                <a:latin typeface="Comic Sans MS"/>
                <a:cs typeface="Comic Sans MS"/>
              </a:rPr>
              <a:t>UT </a:t>
            </a: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latin typeface="Comic Sans MS"/>
                <a:cs typeface="Comic Sans MS"/>
              </a:rPr>
              <a:t>+/-</a:t>
            </a: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latin typeface="Comic Sans MS"/>
                <a:cs typeface="Comic Sans MS"/>
              </a:rPr>
              <a:t>0</a:t>
            </a:r>
            <a:r>
              <a:rPr lang="en-US" b="1" dirty="0" smtClean="0">
                <a:latin typeface="Comic Sans MS"/>
                <a:cs typeface="Comic Sans MS"/>
              </a:rPr>
              <a:t> azimuthal distribution in jets</a:t>
            </a:r>
          </a:p>
          <a:p>
            <a:pPr lvl="1">
              <a:buClr>
                <a:srgbClr val="0080FF"/>
              </a:buClr>
            </a:pP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Transversity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x Collins</a:t>
            </a: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8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latin typeface="Comic Sans MS"/>
                <a:cs typeface="Comic Sans MS"/>
              </a:rPr>
              <a:t>UT </a:t>
            </a:r>
            <a:r>
              <a:rPr lang="en-US" dirty="0" smtClean="0">
                <a:latin typeface="Comic Sans MS"/>
                <a:cs typeface="Comic Sans MS"/>
              </a:rPr>
              <a:t>in </a:t>
            </a:r>
            <a:r>
              <a:rPr lang="en-US" dirty="0" err="1" smtClean="0">
                <a:latin typeface="Comic Sans MS"/>
                <a:cs typeface="Comic Sans MS"/>
              </a:rPr>
              <a:t>dihadron</a:t>
            </a:r>
            <a:r>
              <a:rPr lang="en-US" dirty="0" smtClean="0">
                <a:latin typeface="Comic Sans MS"/>
                <a:cs typeface="Comic Sans MS"/>
              </a:rPr>
              <a:t> production</a:t>
            </a:r>
            <a:endParaRPr lang="en-US" b="1" dirty="0" smtClean="0">
              <a:latin typeface="Comic Sans MS"/>
              <a:cs typeface="Comic Sans MS"/>
            </a:endParaRPr>
          </a:p>
          <a:p>
            <a:pPr lvl="1">
              <a:buClr>
                <a:srgbClr val="0080FF"/>
              </a:buClr>
            </a:pP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 err="1">
                <a:latin typeface="Comic Sans MS"/>
                <a:cs typeface="Comic Sans MS"/>
                <a:sym typeface="Wingdings"/>
              </a:rPr>
              <a:t>Transversity</a:t>
            </a:r>
            <a:r>
              <a:rPr lang="en-US" dirty="0">
                <a:latin typeface="Comic Sans MS"/>
                <a:cs typeface="Comic Sans MS"/>
                <a:sym typeface="Wingdings"/>
              </a:rPr>
              <a:t> x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Interference FF</a:t>
            </a:r>
            <a:endParaRPr lang="en-US" b="1" dirty="0" smtClean="0">
              <a:latin typeface="Comic Sans MS"/>
              <a:cs typeface="Comic Sans MS"/>
            </a:endParaRPr>
          </a:p>
          <a:p>
            <a:pPr lvl="1">
              <a:buClr>
                <a:srgbClr val="0000FF"/>
              </a:buClr>
            </a:pPr>
            <a:endParaRPr lang="en-US" sz="800" b="1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 for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latin typeface="Comic Sans MS"/>
                <a:cs typeface="Comic Sans MS"/>
              </a:rPr>
              <a:t>+/- and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Comic Sans MS"/>
                <a:cs typeface="Comic Sans MS"/>
              </a:rPr>
              <a:t>0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</a:p>
          <a:p>
            <a:pPr>
              <a:buClr>
                <a:srgbClr val="008000"/>
              </a:buClr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Novel Twist-3 FF Mechanisms</a:t>
            </a:r>
          </a:p>
          <a:p>
            <a:pPr>
              <a:buClr>
                <a:srgbClr val="008000"/>
              </a:buClr>
            </a:pPr>
            <a:endParaRPr lang="en-US" sz="1600" b="1" dirty="0" smtClean="0">
              <a:latin typeface="Comic Sans MS"/>
              <a:cs typeface="Comic Sans M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198049" y="2406184"/>
            <a:ext cx="2380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Initial State </a:t>
            </a:r>
            <a:endParaRPr lang="en-US" sz="2800" b="1" dirty="0">
              <a:solidFill>
                <a:srgbClr val="008040"/>
              </a:solidFill>
              <a:latin typeface="Comic Sans MS"/>
              <a:cs typeface="Comic Sans M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181615" y="2369003"/>
            <a:ext cx="213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Final State</a:t>
            </a:r>
            <a:endParaRPr lang="en-US" sz="28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259880"/>
              </p:ext>
            </p:extLst>
          </p:nvPr>
        </p:nvGraphicFramePr>
        <p:xfrm>
          <a:off x="700622" y="5089817"/>
          <a:ext cx="33655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" name="Equation" r:id="rId3" imgW="3365500" imgH="596900" progId="Equation.DSMT4">
                  <p:embed/>
                </p:oleObj>
              </mc:Choice>
              <mc:Fallback>
                <p:oleObj name="Equation" r:id="rId3" imgW="3365500" imgH="596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0622" y="5089817"/>
                        <a:ext cx="336550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AutoShape 49"/>
          <p:cNvSpPr>
            <a:spLocks noChangeArrowheads="1"/>
          </p:cNvSpPr>
          <p:nvPr/>
        </p:nvSpPr>
        <p:spPr bwMode="auto">
          <a:xfrm>
            <a:off x="279405" y="5004640"/>
            <a:ext cx="524933" cy="17992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rgbClr val="008000"/>
              </a:gs>
              <a:gs pos="50000">
                <a:srgbClr val="00FF00"/>
              </a:gs>
              <a:gs pos="100000">
                <a:srgbClr val="0080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 fontScale="40000" lnSpcReduction="20000"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95872" y="4852239"/>
            <a:ext cx="193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related through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/>
          <a:srcRect t="12636" b="9453"/>
          <a:stretch/>
        </p:blipFill>
        <p:spPr>
          <a:xfrm>
            <a:off x="965200" y="5740775"/>
            <a:ext cx="2161048" cy="90556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5479171" y="5419893"/>
            <a:ext cx="2031220" cy="1281650"/>
            <a:chOff x="433038" y="2283201"/>
            <a:chExt cx="2031220" cy="1281650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3038" y="2283201"/>
              <a:ext cx="1998658" cy="1281650"/>
            </a:xfrm>
            <a:prstGeom prst="rect">
              <a:avLst/>
            </a:prstGeom>
          </p:spPr>
        </p:pic>
        <p:pic>
          <p:nvPicPr>
            <p:cNvPr id="58" name="Picture 57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658" y="2834416"/>
              <a:ext cx="355600" cy="2032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9" name="Picture 58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296" y="3106656"/>
              <a:ext cx="152400" cy="228600"/>
            </a:xfrm>
            <a:prstGeom prst="rect">
              <a:avLst/>
            </a:prstGeom>
          </p:spPr>
        </p:pic>
      </p:grpSp>
      <p:sp>
        <p:nvSpPr>
          <p:cNvPr id="102" name="AutoShape 49"/>
          <p:cNvSpPr>
            <a:spLocks noChangeArrowheads="1"/>
          </p:cNvSpPr>
          <p:nvPr/>
        </p:nvSpPr>
        <p:spPr bwMode="auto">
          <a:xfrm>
            <a:off x="4436534" y="5002049"/>
            <a:ext cx="524933" cy="17992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rgbClr val="0000FF"/>
              </a:gs>
              <a:gs pos="50000">
                <a:srgbClr val="0000FF"/>
              </a:gs>
              <a:gs pos="100000">
                <a:srgbClr val="3366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 fontScale="40000" lnSpcReduction="20000"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953001" y="4849648"/>
            <a:ext cx="193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related through</a:t>
            </a:r>
            <a:endParaRPr lang="en-US" dirty="0">
              <a:latin typeface="Comic Sans MS"/>
              <a:cs typeface="Comic Sans M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9385314"/>
              </p:ext>
            </p:extLst>
          </p:nvPr>
        </p:nvGraphicFramePr>
        <p:xfrm>
          <a:off x="5006446" y="5176157"/>
          <a:ext cx="29464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" name="Equation" r:id="rId9" imgW="2946400" imgH="635000" progId="Equation.DSMT4">
                  <p:embed/>
                </p:oleObj>
              </mc:Choice>
              <mc:Fallback>
                <p:oleObj name="Equation" r:id="rId9" imgW="2946400" imgH="63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06446" y="5176157"/>
                        <a:ext cx="29464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3136" y="429529"/>
            <a:ext cx="841768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Constrain </a:t>
            </a:r>
            <a:r>
              <a:rPr lang="en-US" dirty="0">
                <a:solidFill>
                  <a:srgbClr val="00FF00"/>
                </a:solidFill>
                <a:latin typeface="Comic Sans MS"/>
                <a:cs typeface="Comic Sans MS"/>
              </a:rPr>
              <a:t>TM</a:t>
            </a:r>
            <a:r>
              <a:rPr lang="en-US" dirty="0">
                <a:solidFill>
                  <a:srgbClr val="3366FF"/>
                </a:solidFill>
                <a:latin typeface="Comic Sans MS"/>
                <a:cs typeface="Comic Sans MS"/>
              </a:rPr>
              <a:t>Ds</a:t>
            </a:r>
            <a:r>
              <a:rPr lang="en-US" dirty="0">
                <a:latin typeface="Comic Sans MS"/>
                <a:cs typeface="Comic Sans MS"/>
              </a:rPr>
              <a:t> over a wide x and Q</a:t>
            </a:r>
            <a:r>
              <a:rPr lang="en-US" baseline="30000" dirty="0">
                <a:latin typeface="Comic Sans MS"/>
                <a:cs typeface="Comic Sans MS"/>
              </a:rPr>
              <a:t>2</a:t>
            </a:r>
            <a:r>
              <a:rPr lang="en-US" dirty="0">
                <a:latin typeface="Comic Sans MS"/>
                <a:cs typeface="Comic Sans MS"/>
              </a:rPr>
              <a:t> range (valence, sea-quarks &amp; gluons)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different </a:t>
            </a:r>
            <a:r>
              <a:rPr lang="en-US" dirty="0">
                <a:latin typeface="Comic Sans MS"/>
                <a:cs typeface="Comic Sans MS"/>
                <a:sym typeface="Wingdings"/>
              </a:rPr>
              <a:t>√s  different </a:t>
            </a:r>
            <a:r>
              <a:rPr lang="en-US" dirty="0" err="1">
                <a:latin typeface="Comic Sans MS"/>
                <a:cs typeface="Comic Sans MS"/>
                <a:sym typeface="Wingdings"/>
              </a:rPr>
              <a:t>p</a:t>
            </a:r>
            <a:r>
              <a:rPr lang="en-US" baseline="-25000" dirty="0" err="1">
                <a:latin typeface="Comic Sans MS"/>
                <a:cs typeface="Comic Sans MS"/>
                <a:sym typeface="Wingdings"/>
              </a:rPr>
              <a:t>t</a:t>
            </a:r>
            <a:r>
              <a:rPr lang="en-US" dirty="0">
                <a:latin typeface="Comic Sans MS"/>
                <a:cs typeface="Comic Sans MS"/>
                <a:sym typeface="Wingdings"/>
              </a:rPr>
              <a:t> at the same </a:t>
            </a:r>
            <a:r>
              <a:rPr lang="en-US" dirty="0" err="1">
                <a:latin typeface="Comic Sans MS"/>
                <a:cs typeface="Comic Sans MS"/>
                <a:sym typeface="Wingdings"/>
              </a:rPr>
              <a:t>x</a:t>
            </a:r>
            <a:r>
              <a:rPr lang="en-US" baseline="-25000" dirty="0" err="1">
                <a:latin typeface="Comic Sans MS"/>
                <a:cs typeface="Comic Sans MS"/>
                <a:sym typeface="Wingdings"/>
              </a:rPr>
              <a:t>t</a:t>
            </a:r>
            <a:r>
              <a:rPr lang="en-US" dirty="0">
                <a:latin typeface="Comic Sans MS"/>
                <a:cs typeface="Comic Sans MS"/>
                <a:sym typeface="Wingdings"/>
              </a:rPr>
              <a:t> 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evolution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Test non-universality of TMDs   SIDIS</a:t>
            </a:r>
            <a:endParaRPr lang="en-US" dirty="0">
              <a:latin typeface="Comic Sans MS"/>
              <a:cs typeface="Comic Sans MS"/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observables as </a:t>
            </a:r>
            <a:r>
              <a:rPr lang="en-US" dirty="0" err="1">
                <a:latin typeface="Comic Sans MS"/>
                <a:cs typeface="Comic Sans MS"/>
              </a:rPr>
              <a:t>transversity</a:t>
            </a:r>
            <a:r>
              <a:rPr lang="en-US" dirty="0">
                <a:latin typeface="Comic Sans MS"/>
                <a:cs typeface="Comic Sans MS"/>
              </a:rPr>
              <a:t> can be accessed also in collinear observables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</a:rPr>
              <a:t>test of TMD factorization &amp; universality</a:t>
            </a:r>
            <a:endParaRPr lang="en-US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observables purely sensitive </a:t>
            </a:r>
            <a:r>
              <a:rPr lang="en-US" dirty="0" smtClean="0">
                <a:latin typeface="Comic Sans MS"/>
                <a:cs typeface="Comic Sans MS"/>
              </a:rPr>
              <a:t>to </a:t>
            </a:r>
            <a:r>
              <a:rPr lang="en-US" dirty="0">
                <a:latin typeface="Comic Sans MS"/>
                <a:cs typeface="Comic Sans MS"/>
              </a:rPr>
              <a:t>the </a:t>
            </a:r>
            <a:r>
              <a:rPr lang="en-US" dirty="0">
                <a:solidFill>
                  <a:srgbClr val="008000"/>
                </a:solidFill>
                <a:latin typeface="Comic Sans MS"/>
                <a:cs typeface="Comic Sans MS"/>
              </a:rPr>
              <a:t>TWI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ST-3 </a:t>
            </a:r>
            <a:r>
              <a:rPr lang="en-US" dirty="0">
                <a:latin typeface="Comic Sans MS"/>
                <a:cs typeface="Comic Sans MS"/>
              </a:rPr>
              <a:t>formalism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>
                <a:latin typeface="Comic Sans MS"/>
                <a:cs typeface="Comic Sans MS"/>
                <a:sym typeface="Wingdings"/>
              </a:rPr>
              <a:t>different √s 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evolution</a:t>
            </a:r>
            <a:endParaRPr lang="en-US" dirty="0">
              <a:latin typeface="Comic Sans MS"/>
              <a:cs typeface="Comic Sans MS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79732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63" grpId="0"/>
      <p:bldP spid="64" grpId="0"/>
      <p:bldP spid="53" grpId="0" animBg="1"/>
      <p:bldP spid="54" grpId="0"/>
      <p:bldP spid="102" grpId="0" animBg="1"/>
      <p:bldP spid="1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 </a:t>
            </a:r>
            <a:r>
              <a:rPr lang="en-US" cap="none" dirty="0" err="1" smtClean="0"/>
              <a:t>n</a:t>
            </a:r>
            <a:r>
              <a:rPr lang="en-US" dirty="0" err="1" smtClean="0"/>
              <a:t>FF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5631" y="465667"/>
            <a:ext cx="18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98490"/>
            <a:ext cx="5480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Observable: </a:t>
            </a:r>
            <a:r>
              <a:rPr lang="en-US" sz="2000" b="1" dirty="0" smtClean="0">
                <a:latin typeface="Comic Sans MS"/>
                <a:cs typeface="Comic Sans MS"/>
              </a:rPr>
              <a:t>Hadron distribution inside jet</a:t>
            </a:r>
            <a:endParaRPr lang="en-US" sz="1000" b="1" dirty="0">
              <a:latin typeface="Comic Sans MS"/>
              <a:cs typeface="Comic Sans M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1213650"/>
            <a:ext cx="9144000" cy="408859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q"/>
              <a:defRPr sz="22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defRPr sz="20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2pPr>
            <a:lvl3pPr marL="10858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Courier New"/>
              <a:buChar char="o"/>
              <a:defRPr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3pPr>
            <a:lvl4pPr marL="14287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ü"/>
              <a:defRPr sz="16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4pPr>
            <a:lvl5pPr marL="17716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5pPr>
            <a:lvl6pPr marL="22288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>
                <a:latin typeface="Comic Sans MS"/>
                <a:cs typeface="Comic Sans MS"/>
              </a:rPr>
              <a:t>Study a hadron distribution inside a fully reconstructed jet</a:t>
            </a:r>
          </a:p>
          <a:p>
            <a:endParaRPr lang="en-US" sz="1800" dirty="0" smtClean="0">
              <a:latin typeface="Comic Sans MS"/>
              <a:cs typeface="Comic Sans MS"/>
            </a:endParaRPr>
          </a:p>
          <a:p>
            <a:endParaRPr lang="en-US" sz="1800" dirty="0" smtClean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sz="1800" dirty="0"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sz="1800" dirty="0" smtClean="0">
                <a:latin typeface="Comic Sans MS"/>
                <a:cs typeface="Comic Sans MS"/>
              </a:rPr>
              <a:t>    </a:t>
            </a:r>
            <a:r>
              <a:rPr lang="en-US" sz="1800" dirty="0" err="1" smtClean="0">
                <a:latin typeface="Comic Sans MS"/>
                <a:cs typeface="Comic Sans MS"/>
              </a:rPr>
              <a:t>j</a:t>
            </a:r>
            <a:r>
              <a:rPr lang="en-US" sz="1800" baseline="-25000" dirty="0" err="1" smtClean="0">
                <a:latin typeface="Comic Sans MS"/>
                <a:cs typeface="Comic Sans MS"/>
              </a:rPr>
              <a:t>t</a:t>
            </a:r>
            <a:r>
              <a:rPr lang="en-US" sz="1800" dirty="0" smtClean="0">
                <a:latin typeface="Comic Sans MS"/>
                <a:cs typeface="Comic Sans MS"/>
              </a:rPr>
              <a:t>; </a:t>
            </a:r>
            <a:r>
              <a:rPr lang="en-US" sz="1400" dirty="0" smtClean="0">
                <a:latin typeface="Comic Sans MS"/>
                <a:cs typeface="Comic Sans MS"/>
              </a:rPr>
              <a:t>hadron transverse momentum with respect to the jet direction </a:t>
            </a:r>
          </a:p>
          <a:p>
            <a:pPr marL="0" indent="0">
              <a:buNone/>
            </a:pPr>
            <a:endParaRPr lang="en-US" sz="800" dirty="0" smtClean="0">
              <a:latin typeface="Comic Sans MS"/>
              <a:cs typeface="Comic Sans MS"/>
            </a:endParaRPr>
          </a:p>
          <a:p>
            <a:r>
              <a:rPr lang="en-US" sz="1800" dirty="0" smtClean="0">
                <a:latin typeface="Comic Sans MS"/>
                <a:cs typeface="Comic Sans MS"/>
              </a:rPr>
              <a:t>The 1</a:t>
            </a:r>
            <a:r>
              <a:rPr lang="en-US" sz="1800" baseline="30000" dirty="0" smtClean="0">
                <a:latin typeface="Comic Sans MS"/>
                <a:cs typeface="Comic Sans MS"/>
              </a:rPr>
              <a:t>st</a:t>
            </a:r>
            <a:r>
              <a:rPr lang="en-US" sz="1800" dirty="0" smtClean="0">
                <a:latin typeface="Comic Sans MS"/>
                <a:cs typeface="Comic Sans MS"/>
              </a:rPr>
              <a:t> observable is like collinear fragmentation function, </a:t>
            </a:r>
          </a:p>
          <a:p>
            <a:pPr marL="0" indent="0">
              <a:buNone/>
            </a:pPr>
            <a:r>
              <a:rPr lang="en-US" sz="1800" dirty="0">
                <a:latin typeface="Comic Sans MS"/>
                <a:cs typeface="Comic Sans MS"/>
              </a:rPr>
              <a:t> </a:t>
            </a:r>
            <a:r>
              <a:rPr lang="en-US" sz="1800" dirty="0" smtClean="0">
                <a:latin typeface="Comic Sans MS"/>
                <a:cs typeface="Comic Sans MS"/>
              </a:rPr>
              <a:t>   while the 2</a:t>
            </a:r>
            <a:r>
              <a:rPr lang="en-US" sz="1800" baseline="30000" dirty="0" smtClean="0">
                <a:latin typeface="Comic Sans MS"/>
                <a:cs typeface="Comic Sans MS"/>
              </a:rPr>
              <a:t>nd</a:t>
            </a:r>
            <a:r>
              <a:rPr lang="en-US" sz="1800" dirty="0" smtClean="0">
                <a:latin typeface="Comic Sans MS"/>
                <a:cs typeface="Comic Sans MS"/>
              </a:rPr>
              <a:t> observable is more like a TMD fragmentation function</a:t>
            </a:r>
          </a:p>
          <a:p>
            <a:pPr marL="0" indent="0">
              <a:buNone/>
            </a:pPr>
            <a:endParaRPr lang="en-US" sz="800" dirty="0" smtClean="0">
              <a:latin typeface="Comic Sans MS"/>
              <a:cs typeface="Comic Sans MS"/>
            </a:endParaRPr>
          </a:p>
          <a:p>
            <a:r>
              <a:rPr lang="en-US" sz="1800" dirty="0">
                <a:latin typeface="Comic Sans MS"/>
                <a:cs typeface="Comic Sans MS"/>
              </a:rPr>
              <a:t>Nuclear dependence at RHIC 200 </a:t>
            </a:r>
            <a:r>
              <a:rPr lang="en-US" sz="1800" dirty="0" err="1">
                <a:latin typeface="Comic Sans MS"/>
                <a:cs typeface="Comic Sans MS"/>
              </a:rPr>
              <a:t>GeV</a:t>
            </a:r>
            <a:r>
              <a:rPr lang="en-US" sz="1800" dirty="0">
                <a:latin typeface="Comic Sans MS"/>
                <a:cs typeface="Comic Sans MS"/>
              </a:rPr>
              <a:t> using nuclear FFs</a:t>
            </a:r>
          </a:p>
          <a:p>
            <a:pPr lvl="1"/>
            <a:r>
              <a:rPr lang="en-US" sz="1600" dirty="0">
                <a:latin typeface="Comic Sans MS"/>
                <a:cs typeface="Comic Sans MS"/>
              </a:rPr>
              <a:t>Seems to follow the feature of </a:t>
            </a:r>
            <a:r>
              <a:rPr lang="en-US" sz="1600" dirty="0" err="1">
                <a:latin typeface="Comic Sans MS"/>
                <a:cs typeface="Comic Sans MS"/>
              </a:rPr>
              <a:t>p+Pb</a:t>
            </a:r>
            <a:r>
              <a:rPr lang="en-US" sz="1600" dirty="0">
                <a:latin typeface="Comic Sans MS"/>
                <a:cs typeface="Comic Sans MS"/>
              </a:rPr>
              <a:t> at LHC</a:t>
            </a:r>
          </a:p>
          <a:p>
            <a:pPr lvl="1"/>
            <a:r>
              <a:rPr lang="en-US" sz="1600" dirty="0">
                <a:latin typeface="Comic Sans MS"/>
                <a:cs typeface="Comic Sans MS"/>
              </a:rPr>
              <a:t>Will see how energy loss picture works out</a:t>
            </a:r>
          </a:p>
          <a:p>
            <a:pPr marL="0" indent="0">
              <a:buNone/>
            </a:pPr>
            <a:endParaRPr lang="en-US" sz="1800" dirty="0" smtClean="0">
              <a:latin typeface="Comic Sans MS"/>
              <a:cs typeface="Comic Sans M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266235" y="803324"/>
            <a:ext cx="1352140" cy="2579581"/>
            <a:chOff x="7153363" y="1092340"/>
            <a:chExt cx="1352140" cy="2579581"/>
          </a:xfrm>
        </p:grpSpPr>
        <p:grpSp>
          <p:nvGrpSpPr>
            <p:cNvPr id="12" name="Group 11"/>
            <p:cNvGrpSpPr/>
            <p:nvPr/>
          </p:nvGrpSpPr>
          <p:grpSpPr>
            <a:xfrm>
              <a:off x="7153363" y="1237310"/>
              <a:ext cx="1352140" cy="2434611"/>
              <a:chOff x="5583158" y="1304507"/>
              <a:chExt cx="2501900" cy="4192779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83158" y="2195286"/>
                <a:ext cx="2501900" cy="3302000"/>
              </a:xfrm>
              <a:prstGeom prst="rect">
                <a:avLst/>
              </a:prstGeom>
            </p:spPr>
          </p:pic>
          <p:cxnSp>
            <p:nvCxnSpPr>
              <p:cNvPr id="16" name="Straight Arrow Connector 15"/>
              <p:cNvCxnSpPr/>
              <p:nvPr/>
            </p:nvCxnSpPr>
            <p:spPr>
              <a:xfrm flipH="1" flipV="1">
                <a:off x="6130355" y="1886506"/>
                <a:ext cx="595529" cy="1051958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5781642" y="1304507"/>
                <a:ext cx="1137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h</a:t>
                </a:r>
                <a:endParaRPr lang="en-US" b="1" dirty="0"/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>
            <a:xfrm flipV="1">
              <a:off x="7806446" y="1449311"/>
              <a:ext cx="0" cy="948786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603929" y="1092340"/>
              <a:ext cx="614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jet</a:t>
              </a:r>
              <a:endParaRPr lang="en-US" b="1" dirty="0"/>
            </a:p>
          </p:txBody>
        </p:sp>
      </p:grp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4305596"/>
              </p:ext>
            </p:extLst>
          </p:nvPr>
        </p:nvGraphicFramePr>
        <p:xfrm>
          <a:off x="469900" y="1772170"/>
          <a:ext cx="20447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8" name="Equation" r:id="rId4" imgW="2044700" imgH="495300" progId="Equation.DSMT4">
                  <p:embed/>
                </p:oleObj>
              </mc:Choice>
              <mc:Fallback>
                <p:oleObj name="Equation" r:id="rId4" imgW="20447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9900" y="1772170"/>
                        <a:ext cx="20447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8214415"/>
              </p:ext>
            </p:extLst>
          </p:nvPr>
        </p:nvGraphicFramePr>
        <p:xfrm>
          <a:off x="3103025" y="1771642"/>
          <a:ext cx="24511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9" name="Equation" r:id="rId6" imgW="2451100" imgH="495300" progId="Equation.DSMT4">
                  <p:embed/>
                </p:oleObj>
              </mc:Choice>
              <mc:Fallback>
                <p:oleObj name="Equation" r:id="rId6" imgW="24511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03025" y="1771642"/>
                        <a:ext cx="24511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458232"/>
              </p:ext>
            </p:extLst>
          </p:nvPr>
        </p:nvGraphicFramePr>
        <p:xfrm>
          <a:off x="5930900" y="1735657"/>
          <a:ext cx="6477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0" name="Equation" r:id="rId8" imgW="647700" imgH="546100" progId="Equation.DSMT4">
                  <p:embed/>
                </p:oleObj>
              </mc:Choice>
              <mc:Fallback>
                <p:oleObj name="Equation" r:id="rId8" imgW="647700" imgH="546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30900" y="1735657"/>
                        <a:ext cx="6477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Rff_pA.pdf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5247"/>
          <a:stretch/>
        </p:blipFill>
        <p:spPr>
          <a:xfrm>
            <a:off x="5172980" y="4184714"/>
            <a:ext cx="2938235" cy="267387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267082" y="3826936"/>
            <a:ext cx="1826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</a:rPr>
              <a:t>Kang, Ringer, </a:t>
            </a:r>
            <a:r>
              <a:rPr lang="en-US" sz="1000" dirty="0" err="1">
                <a:solidFill>
                  <a:srgbClr val="0000FF"/>
                </a:solidFill>
              </a:rPr>
              <a:t>Vitev</a:t>
            </a:r>
            <a:r>
              <a:rPr lang="en-US" sz="1000" dirty="0">
                <a:solidFill>
                  <a:srgbClr val="0000FF"/>
                </a:solidFill>
              </a:rPr>
              <a:t>, Xing, 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000" dirty="0" smtClean="0">
                <a:solidFill>
                  <a:srgbClr val="0000FF"/>
                </a:solidFill>
              </a:rPr>
              <a:t>in preparation</a:t>
            </a:r>
            <a:endParaRPr lang="en-US" sz="1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899" y="2313506"/>
            <a:ext cx="2726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omic Sans MS"/>
                <a:cs typeface="Comic Sans MS"/>
              </a:rPr>
              <a:t>W. </a:t>
            </a:r>
            <a:r>
              <a:rPr lang="en-US" sz="1000" dirty="0" err="1" smtClean="0">
                <a:latin typeface="Comic Sans MS"/>
                <a:cs typeface="Comic Sans MS"/>
              </a:rPr>
              <a:t>Vogelsang</a:t>
            </a:r>
            <a:r>
              <a:rPr lang="en-US" sz="1000" dirty="0" smtClean="0">
                <a:latin typeface="Comic Sans MS"/>
                <a:cs typeface="Comic Sans MS"/>
              </a:rPr>
              <a:t> et al. </a:t>
            </a:r>
            <a:r>
              <a:rPr lang="en-US" sz="1000" u="sng" dirty="0" smtClean="0">
                <a:latin typeface="Comic Sans MS"/>
                <a:cs typeface="Comic Sans MS"/>
                <a:hlinkClick r:id="rId11"/>
              </a:rPr>
              <a:t>arXiv</a:t>
            </a:r>
            <a:r>
              <a:rPr lang="en-US" sz="1000" u="sng" dirty="0">
                <a:latin typeface="Comic Sans MS"/>
                <a:cs typeface="Comic Sans MS"/>
                <a:hlinkClick r:id="rId11"/>
              </a:rPr>
              <a:t>:1506.01415</a:t>
            </a:r>
            <a:endParaRPr lang="en-US" sz="1000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5605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 to access </a:t>
            </a:r>
            <a:r>
              <a:rPr lang="en-US" dirty="0" err="1" smtClean="0"/>
              <a:t>Transversity</a:t>
            </a:r>
            <a:r>
              <a:rPr lang="en-US" dirty="0" smtClean="0"/>
              <a:t> </a:t>
            </a:r>
            <a:r>
              <a:rPr lang="en-US" cap="none" dirty="0" smtClean="0"/>
              <a:t>x</a:t>
            </a:r>
            <a:r>
              <a:rPr lang="en-US" dirty="0" smtClean="0"/>
              <a:t> Collins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Comic Sans MS"/>
                <a:cs typeface="Comic Sans MS"/>
              </a:rPr>
              <a:t>INT-2017 The Flavor Structure of Nucleon Sea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9" name="Picture 8" descr="collinsj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6" y="1428693"/>
            <a:ext cx="3858040" cy="1578289"/>
          </a:xfrm>
          <a:prstGeom prst="rect">
            <a:avLst/>
          </a:prstGeom>
        </p:spPr>
      </p:pic>
      <p:pic>
        <p:nvPicPr>
          <p:cNvPr id="3" name="Picture 2" descr="fig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9" y="3249080"/>
            <a:ext cx="8651541" cy="3616253"/>
          </a:xfrm>
          <a:prstGeom prst="rect">
            <a:avLst/>
          </a:prstGeom>
        </p:spPr>
      </p:pic>
      <p:pic>
        <p:nvPicPr>
          <p:cNvPr id="4" name="Picture 3" descr="fig5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166" y="568136"/>
            <a:ext cx="3651251" cy="28269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569" y="836085"/>
            <a:ext cx="380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Kinematics for hadrons in a jet: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35320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pin.eca.70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NL_70_100_PPT_Template_Editable" id="{6DB883C5-2D24-D04F-A64A-8E715D45222E}" vid="{6FAFF1AD-E050-1545-A740-5133341667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Spin.eca.70template.potx</Template>
  <TotalTime>6087</TotalTime>
  <Words>4777</Words>
  <Application>Microsoft Macintosh PowerPoint</Application>
  <PresentationFormat>On-screen Show (4:3)</PresentationFormat>
  <Paragraphs>797</Paragraphs>
  <Slides>51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Spin.eca.70template</vt:lpstr>
      <vt:lpstr>Equation</vt:lpstr>
      <vt:lpstr>Document</vt:lpstr>
      <vt:lpstr>The RHIC Cold QCD Program:   Physics with transversely    polarized Protons</vt:lpstr>
      <vt:lpstr>RHIC@BNL Today</vt:lpstr>
      <vt:lpstr>What can transverse polarized pp/pA tell us</vt:lpstr>
      <vt:lpstr>transverse momentum dependent PDFs &amp; FFs</vt:lpstr>
      <vt:lpstr>TMDs at RHIC</vt:lpstr>
      <vt:lpstr>Initial State: TMDs vs. Twist-3</vt:lpstr>
      <vt:lpstr>The objectives for TMDs</vt:lpstr>
      <vt:lpstr>Measure nFF</vt:lpstr>
      <vt:lpstr>Jets to access Transversity x Collins</vt:lpstr>
      <vt:lpstr>Jets to access Transversity x Collins</vt:lpstr>
      <vt:lpstr>Collins like Asymmetry</vt:lpstr>
      <vt:lpstr>Collins like Asymmetry</vt:lpstr>
      <vt:lpstr>Interference Fragmentation Function (IFF)</vt:lpstr>
      <vt:lpstr>“Twist-3 Sivers” Through Jets</vt:lpstr>
      <vt:lpstr>Sensitivity to Gluon “TMDs”</vt:lpstr>
      <vt:lpstr>Sensitivity to Gluon “TMDs”</vt:lpstr>
      <vt:lpstr>Sensitivity to Gluon “TMDs”</vt:lpstr>
      <vt:lpstr>Angular Correlations</vt:lpstr>
      <vt:lpstr>Visualize Color interactions in QCD</vt:lpstr>
      <vt:lpstr>STAR: ANW</vt:lpstr>
      <vt:lpstr>First Results: ANW</vt:lpstr>
      <vt:lpstr>PowerPoint Presentation</vt:lpstr>
      <vt:lpstr>Sivers TMD@STAR</vt:lpstr>
      <vt:lpstr>RUN-17: A goldmine for TMDs@STAR </vt:lpstr>
      <vt:lpstr>DY@STAR For 500 GeV</vt:lpstr>
      <vt:lpstr>Complementary Channel</vt:lpstr>
      <vt:lpstr>Mid-rapidIty observables</vt:lpstr>
      <vt:lpstr>The Missing Piece: orbital angular momentum</vt:lpstr>
      <vt:lpstr>Run-15&amp;17: J/ in pp/pA UPC  </vt:lpstr>
      <vt:lpstr>PowerPoint Presentation</vt:lpstr>
      <vt:lpstr>World Data for Inclusive AN</vt:lpstr>
      <vt:lpstr>Collins asymmetries for π0 relative to jet axis  </vt:lpstr>
      <vt:lpstr>Surprises at forward rapidities </vt:lpstr>
      <vt:lpstr>ANDY: “jets” at h&gt;3</vt:lpstr>
      <vt:lpstr>What did we learn on Inclusive AN</vt:lpstr>
      <vt:lpstr>PowerPoint Presentation</vt:lpstr>
      <vt:lpstr>pp/pA Physics in 2020+</vt:lpstr>
      <vt:lpstr>Forward rapidity pp Physics</vt:lpstr>
      <vt:lpstr>Forward rapidity pp Physics</vt:lpstr>
      <vt:lpstr>What about Nuclei?</vt:lpstr>
      <vt:lpstr>Key Observable for Saturation in pA</vt:lpstr>
      <vt:lpstr>Saturation with the forward upgrade</vt:lpstr>
      <vt:lpstr>Surprises at forward rapidities </vt:lpstr>
      <vt:lpstr>nuclear modification of TMDs</vt:lpstr>
      <vt:lpstr>Summary</vt:lpstr>
      <vt:lpstr>PowerPoint Presentation</vt:lpstr>
      <vt:lpstr>W+/W- ratio From STAR</vt:lpstr>
      <vt:lpstr>run-13 data fully analyzed</vt:lpstr>
      <vt:lpstr>2+1 dimensional Imaging of Quarks &amp; Gluons</vt:lpstr>
      <vt:lpstr>EIC’s Physics Impact, Complementarity and Uniqueness</vt:lpstr>
      <vt:lpstr>Measure nFF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Graphic Design</dc:creator>
  <cp:keywords/>
  <dc:description/>
  <cp:lastModifiedBy>elke-caroline aschenauer</cp:lastModifiedBy>
  <cp:revision>357</cp:revision>
  <dcterms:created xsi:type="dcterms:W3CDTF">2017-02-17T21:20:15Z</dcterms:created>
  <dcterms:modified xsi:type="dcterms:W3CDTF">2017-10-05T18:24:21Z</dcterms:modified>
  <cp:category/>
</cp:coreProperties>
</file>